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3"/>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47" r:id="rId15"/>
    <p:sldId id="527" r:id="rId16"/>
    <p:sldId id="529" r:id="rId17"/>
    <p:sldId id="539" r:id="rId18"/>
    <p:sldId id="551" r:id="rId19"/>
    <p:sldId id="495" r:id="rId20"/>
    <p:sldId id="574" r:id="rId21"/>
    <p:sldId id="549" r:id="rId22"/>
    <p:sldId id="494" r:id="rId23"/>
    <p:sldId id="572" r:id="rId24"/>
    <p:sldId id="566" r:id="rId25"/>
    <p:sldId id="567" r:id="rId26"/>
    <p:sldId id="570" r:id="rId27"/>
    <p:sldId id="571" r:id="rId28"/>
    <p:sldId id="528" r:id="rId29"/>
    <p:sldId id="573" r:id="rId30"/>
    <p:sldId id="563" r:id="rId31"/>
    <p:sldId id="555" r:id="rId32"/>
    <p:sldId id="556" r:id="rId33"/>
    <p:sldId id="564" r:id="rId34"/>
    <p:sldId id="565" r:id="rId35"/>
    <p:sldId id="552" r:id="rId36"/>
    <p:sldId id="557" r:id="rId37"/>
    <p:sldId id="558" r:id="rId38"/>
    <p:sldId id="559" r:id="rId39"/>
    <p:sldId id="560" r:id="rId40"/>
    <p:sldId id="561" r:id="rId41"/>
    <p:sldId id="562" r:id="rId42"/>
  </p:sldIdLst>
  <p:sldSz cx="12192000" cy="6858000"/>
  <p:notesSz cx="9240838" cy="6854825"/>
  <p:embeddedFontLst>
    <p:embeddedFont>
      <p:font typeface="Ink Free" panose="03080402000500000000" pitchFamily="66" charset="0"/>
      <p:regular r:id="rId44"/>
    </p:embeddedFont>
    <p:embeddedFont>
      <p:font typeface="Verdana" panose="020B060403050404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47"/>
            <p14:sldId id="527"/>
            <p14:sldId id="529"/>
            <p14:sldId id="539"/>
            <p14:sldId id="551"/>
            <p14:sldId id="495"/>
            <p14:sldId id="574"/>
            <p14:sldId id="549"/>
            <p14:sldId id="494"/>
            <p14:sldId id="572"/>
            <p14:sldId id="566"/>
            <p14:sldId id="567"/>
            <p14:sldId id="570"/>
            <p14:sldId id="571"/>
            <p14:sldId id="528"/>
            <p14:sldId id="573"/>
            <p14:sldId id="563"/>
            <p14:sldId id="555"/>
            <p14:sldId id="556"/>
            <p14:sldId id="564"/>
            <p14:sldId id="565"/>
            <p14:sldId id="552"/>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4" autoAdjust="0"/>
    <p:restoredTop sz="72449" autoAdjust="0"/>
  </p:normalViewPr>
  <p:slideViewPr>
    <p:cSldViewPr snapToGrid="0">
      <p:cViewPr varScale="1">
        <p:scale>
          <a:sx n="46" d="100"/>
          <a:sy n="46" d="100"/>
        </p:scale>
        <p:origin x="1336" y="28"/>
      </p:cViewPr>
      <p:guideLst/>
    </p:cSldViewPr>
  </p:slideViewPr>
  <p:notesTextViewPr>
    <p:cViewPr>
      <p:scale>
        <a:sx n="100" d="100"/>
        <a:sy n="100" d="100"/>
      </p:scale>
      <p:origin x="0" y="0"/>
    </p:cViewPr>
  </p:notesTextViewPr>
  <p:sorterViewPr>
    <p:cViewPr>
      <p:scale>
        <a:sx n="80" d="100"/>
        <a:sy n="80" d="100"/>
      </p:scale>
      <p:origin x="0" y="-52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4363" cy="3439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34337" y="0"/>
            <a:ext cx="4004363" cy="343932"/>
          </a:xfrm>
          <a:prstGeom prst="rect">
            <a:avLst/>
          </a:prstGeom>
        </p:spPr>
        <p:txBody>
          <a:bodyPr vert="horz" lIns="91440" tIns="45720" rIns="91440" bIns="45720" rtlCol="0"/>
          <a:lstStyle>
            <a:lvl1pPr algn="r">
              <a:defRPr sz="1200"/>
            </a:lvl1pPr>
          </a:lstStyle>
          <a:p>
            <a:fld id="{7C7E5181-6CF5-45F7-A87A-E0E0B1FD7549}" type="datetimeFigureOut">
              <a:rPr lang="en-US" smtClean="0"/>
              <a:t>8/26/2025</a:t>
            </a:fld>
            <a:endParaRPr lang="en-US"/>
          </a:p>
        </p:txBody>
      </p:sp>
      <p:sp>
        <p:nvSpPr>
          <p:cNvPr id="4" name="Slide Image Placeholder 3"/>
          <p:cNvSpPr>
            <a:spLocks noGrp="1" noRot="1" noChangeAspect="1"/>
          </p:cNvSpPr>
          <p:nvPr>
            <p:ph type="sldImg" idx="2"/>
          </p:nvPr>
        </p:nvSpPr>
        <p:spPr>
          <a:xfrm>
            <a:off x="2563813" y="857250"/>
            <a:ext cx="4113212" cy="2312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24084" y="3298884"/>
            <a:ext cx="7392670" cy="26990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0894"/>
            <a:ext cx="4004363" cy="34393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34337" y="6510894"/>
            <a:ext cx="4004363" cy="343931"/>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  (INVEST is widely used-- we've added the E because we think it's important)</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Ethical -- the stories, taken together, take human values into account</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1285887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dirty="0"/>
          </a:p>
        </p:txBody>
      </p:sp>
    </p:spTree>
    <p:extLst>
      <p:ext uri="{BB962C8B-B14F-4D97-AF65-F5344CB8AC3E}">
        <p14:creationId xmlns:p14="http://schemas.microsoft.com/office/powerpoint/2010/main" val="860113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The process of VSD includes three kinds of investigations:</a:t>
            </a:r>
          </a:p>
          <a:p>
            <a:pPr marL="171450" indent="-171450">
              <a:buFontTx/>
              <a:buChar char="-"/>
            </a:pPr>
            <a:r>
              <a:rPr lang="en-US" dirty="0"/>
              <a:t>understanding context (how human value works in real life) – Empirical Investigation</a:t>
            </a:r>
          </a:p>
          <a:p>
            <a:pPr marL="171450" indent="-171450">
              <a:buFontTx/>
              <a:buChar char="-"/>
            </a:pPr>
            <a:r>
              <a:rPr lang="en-US" dirty="0"/>
              <a:t>identifying stakeholders, thinking about their goals and values and then finally resolving the value tensions arising from conflicting interests of stakeholders – Value Investigation</a:t>
            </a:r>
          </a:p>
          <a:p>
            <a:pPr marL="171450" indent="-171450">
              <a:buFontTx/>
              <a:buChar char="-"/>
            </a:pPr>
            <a:r>
              <a:rPr lang="en-US" dirty="0"/>
              <a:t>The technical feasibility of implementing the solutions – Technical Investigation</a:t>
            </a:r>
          </a:p>
          <a:p>
            <a:endParaRPr lang="en-US" dirty="0"/>
          </a:p>
          <a:p>
            <a:r>
              <a:rPr lang="en-US" dirty="0"/>
              <a:t>You will learn more about this in tutorial that you will review as part of the activity.</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854360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09448-045F-DCF4-08C8-71B08BA14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86B50-D5C2-3D4F-8EA1-E906894CEB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DC8ED7-7DB3-63AF-3386-3FF5518219E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C4F5D71D-6D9D-C256-FC76-6D1CF0E880B9}"/>
              </a:ext>
            </a:extLst>
          </p:cNvPr>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510448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A2ED5-830E-077D-3F69-FF4BAF436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E9456-16D1-7676-8FAE-BDFC283044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AA5CA-E395-C949-D7FD-44D58FD3E0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B78FA531-5655-38B3-8972-813FDBBC4C3D}"/>
              </a:ext>
            </a:extLst>
          </p:cNvPr>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934249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a:p>
        </p:txBody>
      </p:sp>
    </p:spTree>
    <p:extLst>
      <p:ext uri="{BB962C8B-B14F-4D97-AF65-F5344CB8AC3E}">
        <p14:creationId xmlns:p14="http://schemas.microsoft.com/office/powerpoint/2010/main" val="829497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VSD is a framework to help reason about value-based choices. It is not a prescription of ethics.</a:t>
            </a:r>
          </a:p>
          <a:p>
            <a:endParaRPr lang="en-US" dirty="0"/>
          </a:p>
          <a:p>
            <a:r>
              <a:rPr lang="en-US" dirty="0"/>
              <a:t>The process of VSD includes three kinds of investigations:</a:t>
            </a:r>
          </a:p>
          <a:p>
            <a:pPr marL="171450" indent="-171450">
              <a:buFontTx/>
              <a:buChar char="-"/>
            </a:pPr>
            <a:r>
              <a:rPr lang="en-US" dirty="0"/>
              <a:t>Empirical: This is about understanding how the value works in real life based on observations made in the field or from life experiences.</a:t>
            </a:r>
          </a:p>
          <a:p>
            <a:pPr marL="171450" indent="-171450">
              <a:buFontTx/>
              <a:buChar char="-"/>
            </a:pPr>
            <a:r>
              <a:rPr lang="en-US" dirty="0"/>
              <a:t>Value: Involves identifying stakeholders, thinking about their goals and values and then finally resolving the value tensions arising from conflicting interests of stakeholders.</a:t>
            </a:r>
          </a:p>
          <a:p>
            <a:pPr marL="171450" indent="-171450">
              <a:buFontTx/>
              <a:buChar char="-"/>
            </a:pPr>
            <a:r>
              <a:rPr lang="en-US" dirty="0"/>
              <a:t>Technical: The technical feasibility of implementing the solutions.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00097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illustrates how to use VSD to think about a value like informed consent:</a:t>
            </a:r>
          </a:p>
          <a:p>
            <a:endParaRPr lang="en-US" dirty="0"/>
          </a:p>
          <a:p>
            <a:pPr marL="228600" indent="-228600">
              <a:buAutoNum type="arabicPeriod"/>
            </a:pPr>
            <a:r>
              <a:rPr lang="en-US" dirty="0"/>
              <a:t>Do an empirical investigation which involves understanding the meaning of the value. In this case understanding informed consent hinges on four concepts as outlined. Often to understand a value one will have to collaborate with experts in a field such as sociologists, philosophers, domain experts. </a:t>
            </a:r>
          </a:p>
          <a:p>
            <a:pPr marL="228600" indent="-228600">
              <a:buAutoNum type="arabicPeriod"/>
            </a:pPr>
            <a:r>
              <a:rPr lang="en-US" dirty="0"/>
              <a:t>Identify the stakeholders and value tensions. For e.g., the stakeholders here could be site users and site owners. Their interests may align or conflict. For e.g., site users may want to be anonymous, but site owners might want to monetize site usage by sharing personal usage data with advertisers. On the other hand they may align if the site owners want to make accountability and transparently a core value of their operations.</a:t>
            </a:r>
          </a:p>
          <a:p>
            <a:pPr marL="228600" indent="-228600">
              <a:buAutoNum type="arabicPeriod"/>
            </a:pPr>
            <a:r>
              <a:rPr lang="en-US" dirty="0"/>
              <a:t>Cookies in browsers are one way to collect personal information after taking permission from the users.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589351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1638367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160731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2005210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944764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18312370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164459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different perspectives.</a:t>
            </a:r>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1312031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21116074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902003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a:t>
            </a:r>
            <a:br>
              <a:rPr lang="en-US" dirty="0"/>
            </a:br>
            <a:r>
              <a:rPr lang="en-US" dirty="0"/>
              <a:t>Notice two important things: stakeholders and value </a:t>
            </a:r>
            <a:br>
              <a:rPr lang="en-US" dirty="0"/>
            </a:b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8/26/2025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8/26/2025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8/26/2025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8/26/2025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8/26/2025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8/26/2025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8/26/2025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8/26/2025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8/26/2025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8/26/2025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8/26/2025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8/26/2025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INVEST+E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an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Another Example:</a:t>
            </a:r>
            <a:br>
              <a:rPr lang="en-US" dirty="0"/>
            </a:br>
            <a:br>
              <a:rPr lang="en-US" dirty="0"/>
            </a:br>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14</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15</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553335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467186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885121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r>
              <a:rPr lang="en-US" dirty="0"/>
              <a:t>E</a:t>
            </a:r>
            <a:endParaRPr lang="en-US" sz="3600" dirty="0"/>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normAutofit/>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a:p>
            <a:r>
              <a:rPr lang="en-US" dirty="0"/>
              <a:t>Ethical</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19</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ED696-32C7-EF71-607E-41A41BDE1178}"/>
              </a:ext>
            </a:extLst>
          </p:cNvPr>
          <p:cNvSpPr>
            <a:spLocks noGrp="1"/>
          </p:cNvSpPr>
          <p:nvPr>
            <p:ph type="title"/>
          </p:nvPr>
        </p:nvSpPr>
        <p:spPr/>
        <p:txBody>
          <a:bodyPr/>
          <a:lstStyle/>
          <a:p>
            <a:r>
              <a:rPr lang="en-US" dirty="0"/>
              <a:t>Kinds of Requirements</a:t>
            </a:r>
          </a:p>
        </p:txBody>
      </p:sp>
      <p:sp>
        <p:nvSpPr>
          <p:cNvPr id="3" name="Content Placeholder 2">
            <a:extLst>
              <a:ext uri="{FF2B5EF4-FFF2-40B4-BE49-F238E27FC236}">
                <a16:creationId xmlns:a16="http://schemas.microsoft.com/office/drawing/2014/main" id="{6579C772-778F-F9CC-2919-16311D46F16B}"/>
              </a:ext>
            </a:extLst>
          </p:cNvPr>
          <p:cNvSpPr>
            <a:spLocks noGrp="1"/>
          </p:cNvSpPr>
          <p:nvPr>
            <p:ph idx="1"/>
          </p:nvPr>
        </p:nvSpPr>
        <p:spPr/>
        <p:txBody>
          <a:bodyPr/>
          <a:lstStyle/>
          <a:p>
            <a:r>
              <a:rPr lang="en-US" dirty="0"/>
              <a:t>Functional Requirements</a:t>
            </a:r>
          </a:p>
          <a:p>
            <a:pPr lvl="1"/>
            <a:r>
              <a:rPr lang="en-US" dirty="0"/>
              <a:t>specify how the system should behave (those are the ones we have seen so far, written as user stories)</a:t>
            </a:r>
          </a:p>
          <a:p>
            <a:r>
              <a:rPr lang="en-US" dirty="0"/>
              <a:t>Non-Functional Requirements</a:t>
            </a:r>
          </a:p>
          <a:p>
            <a:pPr lvl="1"/>
            <a:r>
              <a:rPr lang="en-US" dirty="0"/>
              <a:t>capture the quality goals of the system</a:t>
            </a:r>
          </a:p>
          <a:p>
            <a:r>
              <a:rPr lang="en-US" dirty="0"/>
              <a:t>Ethical Requirements</a:t>
            </a:r>
          </a:p>
          <a:p>
            <a:pPr lvl="1"/>
            <a:r>
              <a:rPr lang="en-US" dirty="0"/>
              <a:t>consider the impact of the system on its users and their human values</a:t>
            </a:r>
          </a:p>
        </p:txBody>
      </p:sp>
      <p:sp>
        <p:nvSpPr>
          <p:cNvPr id="4" name="Slide Number Placeholder 3">
            <a:extLst>
              <a:ext uri="{FF2B5EF4-FFF2-40B4-BE49-F238E27FC236}">
                <a16:creationId xmlns:a16="http://schemas.microsoft.com/office/drawing/2014/main" id="{B6FAB9E6-EEB6-5110-218B-0403C36317F4}"/>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545140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21</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22</a:t>
            </a:fld>
            <a:endParaRPr lang="en-US" dirty="0"/>
          </a:p>
        </p:txBody>
      </p:sp>
      <p:sp>
        <p:nvSpPr>
          <p:cNvPr id="5" name="Content Placeholder 2">
            <a:extLst>
              <a:ext uri="{FF2B5EF4-FFF2-40B4-BE49-F238E27FC236}">
                <a16:creationId xmlns:a16="http://schemas.microsoft.com/office/drawing/2014/main" id="{B185E386-2453-03E9-4BAB-A95A3BD9CE40}"/>
              </a:ext>
            </a:extLst>
          </p:cNvPr>
          <p:cNvSpPr txBox="1">
            <a:spLocks/>
          </p:cNvSpPr>
          <p:nvPr/>
        </p:nvSpPr>
        <p:spPr>
          <a:xfrm>
            <a:off x="4158916" y="1825625"/>
            <a:ext cx="570697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Testability</a:t>
            </a:r>
          </a:p>
          <a:p>
            <a:r>
              <a:rPr lang="en-US" dirty="0"/>
              <a:t>Maintainability</a:t>
            </a:r>
          </a:p>
          <a:p>
            <a:r>
              <a:rPr lang="en-US" dirty="0"/>
              <a:t>Extensibility</a:t>
            </a:r>
          </a:p>
          <a:p>
            <a:r>
              <a:rPr lang="en-US" dirty="0"/>
              <a:t>Scalability</a:t>
            </a:r>
          </a:p>
        </p:txBody>
      </p:sp>
    </p:spTree>
    <p:extLst>
      <p:ext uri="{BB962C8B-B14F-4D97-AF65-F5344CB8AC3E}">
        <p14:creationId xmlns:p14="http://schemas.microsoft.com/office/powerpoint/2010/main" val="2709284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Ethical requirements consider the impact of your choices on human values</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You should consider how your software can cause harm or may be used to do wrong. Examples:</a:t>
            </a:r>
          </a:p>
          <a:p>
            <a:pPr lvl="1"/>
            <a:r>
              <a:rPr lang="en-US" dirty="0"/>
              <a:t>A dictator who wants to suppress information so he can continue to oppress minorities</a:t>
            </a:r>
          </a:p>
          <a:p>
            <a:pPr lvl="1"/>
            <a:r>
              <a:rPr lang="en-US" dirty="0"/>
              <a:t>A site owner who wants to harvest user information for resale </a:t>
            </a:r>
          </a:p>
          <a:p>
            <a:r>
              <a:rPr lang="en-US" dirty="0"/>
              <a:t>You should identify all the people who will be affected by your technology.</a:t>
            </a:r>
          </a:p>
          <a:p>
            <a:r>
              <a:rPr lang="en-US" dirty="0"/>
              <a:t>This may lead to additional user stories and COS.</a:t>
            </a:r>
          </a:p>
          <a:p>
            <a:r>
              <a:rPr lang="en-US" dirty="0"/>
              <a:t>You should consider their values.  Do they conflict?</a:t>
            </a:r>
          </a:p>
          <a:p>
            <a:r>
              <a:rPr lang="en-US" dirty="0"/>
              <a:t>This is called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5" name="Rectangle 4">
            <a:extLst>
              <a:ext uri="{FF2B5EF4-FFF2-40B4-BE49-F238E27FC236}">
                <a16:creationId xmlns:a16="http://schemas.microsoft.com/office/drawing/2014/main" id="{687B8E70-7A56-B0C1-1FB5-8E15D2FBFCF4}"/>
              </a:ext>
            </a:extLst>
          </p:cNvPr>
          <p:cNvSpPr/>
          <p:nvPr/>
        </p:nvSpPr>
        <p:spPr>
          <a:xfrm>
            <a:off x="8193505" y="5516480"/>
            <a:ext cx="2743200" cy="681622"/>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Read the tutorial!</a:t>
            </a:r>
          </a:p>
        </p:txBody>
      </p:sp>
    </p:spTree>
    <p:extLst>
      <p:ext uri="{BB962C8B-B14F-4D97-AF65-F5344CB8AC3E}">
        <p14:creationId xmlns:p14="http://schemas.microsoft.com/office/powerpoint/2010/main" val="3433731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24</a:t>
            </a:fld>
            <a:endParaRPr lang="en-US" dirty="0"/>
          </a:p>
        </p:txBody>
      </p:sp>
    </p:spTree>
    <p:extLst>
      <p:ext uri="{BB962C8B-B14F-4D97-AF65-F5344CB8AC3E}">
        <p14:creationId xmlns:p14="http://schemas.microsoft.com/office/powerpoint/2010/main" val="3612959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There are several frameworks that help us in requirement gathering</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One framework recommends paying special attention to </a:t>
            </a:r>
            <a:r>
              <a:rPr lang="en-US" b="1" dirty="0"/>
              <a:t>stakeholders</a:t>
            </a:r>
            <a:r>
              <a:rPr lang="en-US" dirty="0"/>
              <a:t> and </a:t>
            </a:r>
            <a:r>
              <a:rPr lang="en-US" b="1" dirty="0"/>
              <a:t>human values </a:t>
            </a:r>
            <a:r>
              <a:rPr lang="en-US" dirty="0"/>
              <a:t>when writing user stories</a:t>
            </a:r>
          </a:p>
          <a:p>
            <a:r>
              <a:rPr lang="en-US" dirty="0"/>
              <a:t>It allows us to reason about design choices and resolve tensions between different values</a:t>
            </a:r>
          </a:p>
          <a:p>
            <a:r>
              <a:rPr lang="en-US" dirty="0"/>
              <a:t>Considering human values in the design process is considered a </a:t>
            </a:r>
            <a:r>
              <a:rPr lang="en-US" b="1" dirty="0"/>
              <a:t>responsible </a:t>
            </a:r>
            <a:r>
              <a:rPr lang="en-US" dirty="0"/>
              <a:t>approach. Some call it </a:t>
            </a:r>
            <a:r>
              <a:rPr lang="en-US" b="1" i="1" dirty="0"/>
              <a:t>ethical</a:t>
            </a:r>
            <a:endParaRPr lang="en-US" i="1" dirty="0"/>
          </a:p>
          <a:p>
            <a:r>
              <a:rPr lang="en-US" dirty="0"/>
              <a:t>Its official name is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1101357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6082207-F1DE-0D9F-4DBF-BBD3C2ACC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6EE92-3ECC-F02A-DCD0-4B8F52EA1970}"/>
              </a:ext>
            </a:extLst>
          </p:cNvPr>
          <p:cNvSpPr>
            <a:spLocks noGrp="1"/>
          </p:cNvSpPr>
          <p:nvPr>
            <p:ph type="title"/>
          </p:nvPr>
        </p:nvSpPr>
        <p:spPr/>
        <p:txBody>
          <a:bodyPr>
            <a:normAutofit/>
          </a:bodyPr>
          <a:lstStyle/>
          <a:p>
            <a:r>
              <a:rPr lang="en-US" dirty="0"/>
              <a:t>Example: Informed Consent in Stack Overflow</a:t>
            </a:r>
          </a:p>
        </p:txBody>
      </p:sp>
      <p:sp>
        <p:nvSpPr>
          <p:cNvPr id="4" name="Slide Number Placeholder 3">
            <a:extLst>
              <a:ext uri="{FF2B5EF4-FFF2-40B4-BE49-F238E27FC236}">
                <a16:creationId xmlns:a16="http://schemas.microsoft.com/office/drawing/2014/main" id="{184B5427-74ED-2A6C-ED65-C23409AEA655}"/>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5" name="Content Placeholder 2">
            <a:extLst>
              <a:ext uri="{FF2B5EF4-FFF2-40B4-BE49-F238E27FC236}">
                <a16:creationId xmlns:a16="http://schemas.microsoft.com/office/drawing/2014/main" id="{6E8040BE-5D0F-EB4F-A19A-376BA1257C9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Site users</a:t>
            </a:r>
          </a:p>
          <a:p>
            <a:r>
              <a:rPr lang="en-US" dirty="0"/>
              <a:t>Site owners</a:t>
            </a: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r>
              <a:rPr lang="en-US" dirty="0">
                <a:solidFill>
                  <a:srgbClr val="FF0000"/>
                </a:solidFill>
              </a:rPr>
              <a:t>Values identified:</a:t>
            </a:r>
          </a:p>
          <a:p>
            <a:r>
              <a:rPr lang="en-US" dirty="0"/>
              <a:t>Privacy</a:t>
            </a:r>
          </a:p>
          <a:p>
            <a:r>
              <a:rPr lang="en-US" dirty="0"/>
              <a:t>Accountability</a:t>
            </a:r>
          </a:p>
          <a:p>
            <a:r>
              <a:rPr lang="en-US" dirty="0"/>
              <a:t>Transparency</a:t>
            </a:r>
          </a:p>
        </p:txBody>
      </p:sp>
      <p:sp>
        <p:nvSpPr>
          <p:cNvPr id="6" name="Content Placeholder 2">
            <a:extLst>
              <a:ext uri="{FF2B5EF4-FFF2-40B4-BE49-F238E27FC236}">
                <a16:creationId xmlns:a16="http://schemas.microsoft.com/office/drawing/2014/main" id="{21B1C3C5-1CFA-CFA6-660F-8117302CD448}"/>
              </a:ext>
            </a:extLst>
          </p:cNvPr>
          <p:cNvSpPr txBox="1">
            <a:spLocks/>
          </p:cNvSpPr>
          <p:nvPr/>
        </p:nvSpPr>
        <p:spPr>
          <a:xfrm>
            <a:off x="5458265" y="1781514"/>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788533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E9349AA-5E93-A6B1-EB37-821B2E93F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720DC-BE80-9BCD-ED9E-024F93E1C7AD}"/>
              </a:ext>
            </a:extLst>
          </p:cNvPr>
          <p:cNvSpPr>
            <a:spLocks noGrp="1"/>
          </p:cNvSpPr>
          <p:nvPr>
            <p:ph type="title"/>
          </p:nvPr>
        </p:nvSpPr>
        <p:spPr/>
        <p:txBody>
          <a:bodyPr>
            <a:normAutofit/>
          </a:bodyPr>
          <a:lstStyle/>
          <a:p>
            <a:r>
              <a:rPr lang="en-US" dirty="0"/>
              <a:t>Example: Informed Consent in Stack Overflow</a:t>
            </a:r>
          </a:p>
        </p:txBody>
      </p:sp>
      <p:sp>
        <p:nvSpPr>
          <p:cNvPr id="4" name="Slide Number Placeholder 3">
            <a:extLst>
              <a:ext uri="{FF2B5EF4-FFF2-40B4-BE49-F238E27FC236}">
                <a16:creationId xmlns:a16="http://schemas.microsoft.com/office/drawing/2014/main" id="{E1BD2735-E867-D819-7AE9-30FAF73F7395}"/>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7" name="Content Placeholder 2">
            <a:extLst>
              <a:ext uri="{FF2B5EF4-FFF2-40B4-BE49-F238E27FC236}">
                <a16:creationId xmlns:a16="http://schemas.microsoft.com/office/drawing/2014/main" id="{4DDBCF3A-5E08-FD18-5979-6900A9C531D2}"/>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1E194FE7-29B5-D00B-9F86-419AAEE56D13}"/>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082374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28</a:t>
            </a:fld>
            <a:endParaRPr lang="en-US"/>
          </a:p>
        </p:txBody>
      </p:sp>
    </p:spTree>
    <p:extLst>
      <p:ext uri="{BB962C8B-B14F-4D97-AF65-F5344CB8AC3E}">
        <p14:creationId xmlns:p14="http://schemas.microsoft.com/office/powerpoint/2010/main" val="130343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5E89-1D90-7489-00D4-B96439527CA8}"/>
              </a:ext>
            </a:extLst>
          </p:cNvPr>
          <p:cNvSpPr>
            <a:spLocks noGrp="1"/>
          </p:cNvSpPr>
          <p:nvPr>
            <p:ph type="title"/>
          </p:nvPr>
        </p:nvSpPr>
        <p:spPr/>
        <p:txBody>
          <a:bodyPr/>
          <a:lstStyle/>
          <a:p>
            <a:r>
              <a:rPr lang="en-US" dirty="0"/>
              <a:t>EVERYTHING PAST HERE IS CURRENTLY HIDDEN</a:t>
            </a:r>
          </a:p>
        </p:txBody>
      </p:sp>
      <p:sp>
        <p:nvSpPr>
          <p:cNvPr id="3" name="Content Placeholder 2">
            <a:extLst>
              <a:ext uri="{FF2B5EF4-FFF2-40B4-BE49-F238E27FC236}">
                <a16:creationId xmlns:a16="http://schemas.microsoft.com/office/drawing/2014/main" id="{CF8F3E74-7EE8-585C-5F0C-4FA1E00F251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27AB2EB-5678-83DB-3A9F-B9149F3D3495}"/>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301341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gather requirements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a:bodyPr>
          <a:lstStyle/>
          <a:p>
            <a:r>
              <a:rPr lang="en-US" dirty="0"/>
              <a:t>Until now we have learned about the methods to document requirements – user stories and conditions of satisfaction.</a:t>
            </a:r>
          </a:p>
          <a:p>
            <a:r>
              <a:rPr lang="en-US" dirty="0"/>
              <a:t>But how do we come up with requirements in the first place?</a:t>
            </a:r>
          </a:p>
          <a:p>
            <a:pPr lvl="1"/>
            <a:r>
              <a:rPr lang="en-US" dirty="0"/>
              <a:t>One approach is to use an ethical framework called Value Sensitive Design (VSD) to systematically help us reason about the several design choices that go into coming up with requirements.</a:t>
            </a:r>
          </a:p>
          <a:p>
            <a:r>
              <a:rPr lang="en-US" dirty="0"/>
              <a:t>But, why VSD?</a:t>
            </a:r>
          </a:p>
          <a:p>
            <a:pPr lvl="1"/>
            <a:r>
              <a:rPr lang="en-US" dirty="0"/>
              <a:t>Design choices made during developing software (or any technology) often implicate human values!</a:t>
            </a:r>
          </a:p>
          <a:p>
            <a:pPr lvl="1"/>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30</a:t>
            </a:fld>
            <a:endParaRPr lang="en-US"/>
          </a:p>
        </p:txBody>
      </p:sp>
    </p:spTree>
    <p:extLst>
      <p:ext uri="{BB962C8B-B14F-4D97-AF65-F5344CB8AC3E}">
        <p14:creationId xmlns:p14="http://schemas.microsoft.com/office/powerpoint/2010/main" val="2949272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solidFill>
                  <a:srgbClr val="FF0000"/>
                </a:solidFill>
              </a:rPr>
              <a:t>empirical</a:t>
            </a:r>
            <a:r>
              <a:rPr lang="en-US" dirty="0"/>
              <a:t>, </a:t>
            </a:r>
            <a:r>
              <a:rPr lang="en-US" b="1" dirty="0">
                <a:solidFill>
                  <a:srgbClr val="FF0000"/>
                </a:solidFill>
              </a:rPr>
              <a:t>value</a:t>
            </a:r>
            <a:r>
              <a:rPr lang="en-US" dirty="0"/>
              <a:t>, and </a:t>
            </a:r>
            <a:r>
              <a:rPr lang="en-US" b="1" dirty="0">
                <a:solidFill>
                  <a:srgbClr val="FF0000"/>
                </a:solidFill>
              </a:rPr>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31</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Motivating Example – Informed Consent</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0" y="1542364"/>
            <a:ext cx="3563678" cy="4856190"/>
          </a:xfrm>
        </p:spPr>
        <p:txBody>
          <a:bodyPr>
            <a:normAutofit fontScale="85000" lnSpcReduction="20000"/>
          </a:bodyPr>
          <a:lstStyle/>
          <a:p>
            <a:pPr marL="0" indent="0">
              <a:buNone/>
            </a:pPr>
            <a:r>
              <a:rPr lang="en-US" sz="3300" dirty="0">
                <a:solidFill>
                  <a:srgbClr val="FF0000"/>
                </a:solidFill>
              </a:rPr>
              <a:t>Empirical Investigation:</a:t>
            </a:r>
          </a:p>
          <a:p>
            <a:pPr>
              <a:buFont typeface="Wingdings" pitchFamily="2" charset="2"/>
              <a:buChar char="v"/>
            </a:pPr>
            <a:r>
              <a:rPr lang="en-US" dirty="0"/>
              <a:t> </a:t>
            </a:r>
            <a:r>
              <a:rPr lang="en-US" sz="3100" dirty="0"/>
              <a:t>Understand what we mean by informed consent, encompasses:</a:t>
            </a:r>
          </a:p>
          <a:p>
            <a:pPr lvl="1">
              <a:buFont typeface="Wingdings" pitchFamily="2" charset="2"/>
              <a:buChar char="Ø"/>
            </a:pPr>
            <a:r>
              <a:rPr lang="en-US" dirty="0"/>
              <a:t> Disclosure. Do we know the pros and cons of taking an action?</a:t>
            </a:r>
          </a:p>
          <a:p>
            <a:pPr lvl="1">
              <a:buFont typeface="Wingdings" pitchFamily="2" charset="2"/>
              <a:buChar char="Ø"/>
            </a:pPr>
            <a:r>
              <a:rPr lang="en-US" dirty="0"/>
              <a:t>Comprehension. Do we understand the disclosures?</a:t>
            </a:r>
          </a:p>
          <a:p>
            <a:pPr lvl="1">
              <a:buFont typeface="Wingdings" pitchFamily="2" charset="2"/>
              <a:buChar char="Ø"/>
            </a:pPr>
            <a:r>
              <a:rPr lang="en-US" dirty="0"/>
              <a:t>Voluntariness. Is there coercion or manipulation?</a:t>
            </a:r>
          </a:p>
          <a:p>
            <a:pPr lvl="1">
              <a:buFont typeface="Wingdings" pitchFamily="2" charset="2"/>
              <a:buChar char="Ø"/>
            </a:pPr>
            <a:r>
              <a:rPr lang="en-US" dirty="0"/>
              <a:t>Agreement. Is there a clear opportunity to consent or not?</a:t>
            </a:r>
          </a:p>
          <a:p>
            <a:pPr lvl="1">
              <a:buFont typeface="Wingdings" pitchFamily="2" charset="2"/>
              <a:buChar char="Ø"/>
            </a:pPr>
            <a:r>
              <a:rPr lang="en-US" dirty="0"/>
              <a:t>Competence. Are we capable to give consent?</a:t>
            </a:r>
          </a:p>
          <a:p>
            <a:pPr>
              <a:buFont typeface="Wingdings" pitchFamily="2" charset="2"/>
              <a:buChar char="v"/>
            </a:pP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32</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Values Investigation:</a:t>
            </a:r>
          </a:p>
          <a:p>
            <a:pPr>
              <a:buFont typeface="Wingdings" pitchFamily="2" charset="2"/>
              <a:buChar char="v"/>
            </a:pPr>
            <a:r>
              <a:rPr lang="en-US" dirty="0"/>
              <a:t> Who are the direct and indirect stakeholders?</a:t>
            </a:r>
          </a:p>
          <a:p>
            <a:pPr>
              <a:buFont typeface="Wingdings" pitchFamily="2" charset="2"/>
              <a:buChar char="v"/>
            </a:pPr>
            <a:r>
              <a:rPr lang="en-US" dirty="0"/>
              <a:t>Do the stakeholders have conflicting values?</a:t>
            </a:r>
          </a:p>
          <a:p>
            <a:pPr>
              <a:buFont typeface="Wingdings" pitchFamily="2" charset="2"/>
              <a:buChar char="v"/>
            </a:pPr>
            <a:r>
              <a:rPr lang="en-US" dirty="0"/>
              <a:t>How can we resolve them?</a:t>
            </a:r>
          </a:p>
          <a:p>
            <a:pPr>
              <a:buFont typeface="Wingdings" pitchFamily="2" charset="2"/>
              <a:buChar char="v"/>
            </a:pPr>
            <a:endParaRPr lang="en-US" dirty="0"/>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Technical Investigation:</a:t>
            </a:r>
          </a:p>
          <a:p>
            <a:pPr>
              <a:buFont typeface="Wingdings" pitchFamily="2" charset="2"/>
              <a:buChar char="v"/>
            </a:pPr>
            <a:r>
              <a:rPr lang="en-US" dirty="0"/>
              <a:t> What are the technical mechanisms for implementing informed consent.</a:t>
            </a:r>
          </a:p>
          <a:p>
            <a:pPr lvl="1">
              <a:buFont typeface="Wingdings" pitchFamily="2" charset="2"/>
              <a:buChar char="Ø"/>
            </a:pPr>
            <a:r>
              <a:rPr lang="en-US" dirty="0"/>
              <a:t> One way =&gt; cookie consent management system.</a:t>
            </a:r>
          </a:p>
          <a:p>
            <a:pPr lvl="1">
              <a:buFont typeface="Wingdings" pitchFamily="2" charset="2"/>
              <a:buChar char="Ø"/>
            </a:pPr>
            <a:r>
              <a:rPr lang="en-US" dirty="0"/>
              <a:t>Websites use them to obtain and manage user permission for using cookies.</a:t>
            </a:r>
          </a:p>
        </p:txBody>
      </p:sp>
    </p:spTree>
    <p:extLst>
      <p:ext uri="{BB962C8B-B14F-4D97-AF65-F5344CB8AC3E}">
        <p14:creationId xmlns:p14="http://schemas.microsoft.com/office/powerpoint/2010/main" val="2148081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B1D-7B60-024C-A6C8-43D75E8FF262}"/>
              </a:ext>
            </a:extLst>
          </p:cNvPr>
          <p:cNvSpPr>
            <a:spLocks noGrp="1"/>
          </p:cNvSpPr>
          <p:nvPr>
            <p:ph type="title"/>
          </p:nvPr>
        </p:nvSpPr>
        <p:spPr/>
        <p:txBody>
          <a:bodyPr/>
          <a:lstStyle/>
          <a:p>
            <a:r>
              <a:rPr lang="en-US" dirty="0"/>
              <a:t>Integrating User Stories With VSD</a:t>
            </a:r>
          </a:p>
        </p:txBody>
      </p:sp>
      <p:sp>
        <p:nvSpPr>
          <p:cNvPr id="4" name="Slide Number Placeholder 3">
            <a:extLst>
              <a:ext uri="{FF2B5EF4-FFF2-40B4-BE49-F238E27FC236}">
                <a16:creationId xmlns:a16="http://schemas.microsoft.com/office/drawing/2014/main" id="{F4740D6A-7024-FC41-B07F-905F4160D10F}"/>
              </a:ext>
            </a:extLst>
          </p:cNvPr>
          <p:cNvSpPr>
            <a:spLocks noGrp="1"/>
          </p:cNvSpPr>
          <p:nvPr>
            <p:ph type="sldNum" sz="quarter" idx="12"/>
          </p:nvPr>
        </p:nvSpPr>
        <p:spPr/>
        <p:txBody>
          <a:bodyPr/>
          <a:lstStyle/>
          <a:p>
            <a:fld id="{20F37917-FD3A-4669-9018-DA04BCDD3D75}" type="slidenum">
              <a:rPr lang="en-US" smtClean="0"/>
              <a:t>33</a:t>
            </a:fld>
            <a:endParaRPr lang="en-US"/>
          </a:p>
        </p:txBody>
      </p:sp>
      <p:sp>
        <p:nvSpPr>
          <p:cNvPr id="5" name="Content Placeholder 2">
            <a:extLst>
              <a:ext uri="{FF2B5EF4-FFF2-40B4-BE49-F238E27FC236}">
                <a16:creationId xmlns:a16="http://schemas.microsoft.com/office/drawing/2014/main" id="{1A938783-C44B-0342-9AFD-E20D6008FE4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 Site users</a:t>
            </a:r>
          </a:p>
          <a:p>
            <a:r>
              <a:rPr lang="en-US" dirty="0"/>
              <a:t> 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 Privacy</a:t>
            </a:r>
          </a:p>
          <a:p>
            <a:r>
              <a:rPr lang="en-US" dirty="0"/>
              <a:t> Accountability</a:t>
            </a:r>
          </a:p>
          <a:p>
            <a:r>
              <a:rPr lang="en-US" dirty="0"/>
              <a:t>Transparency</a:t>
            </a:r>
          </a:p>
          <a:p>
            <a:pPr lvl="1"/>
            <a:endParaRPr lang="en-US" dirty="0"/>
          </a:p>
        </p:txBody>
      </p:sp>
      <p:sp>
        <p:nvSpPr>
          <p:cNvPr id="6" name="Content Placeholder 2">
            <a:extLst>
              <a:ext uri="{FF2B5EF4-FFF2-40B4-BE49-F238E27FC236}">
                <a16:creationId xmlns:a16="http://schemas.microsoft.com/office/drawing/2014/main" id="{57C60BE1-3304-3543-B6D2-78C34F1CA26B}"/>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309442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1ED-9F63-134F-BD9D-0973C4E045EE}"/>
              </a:ext>
            </a:extLst>
          </p:cNvPr>
          <p:cNvSpPr>
            <a:spLocks noGrp="1"/>
          </p:cNvSpPr>
          <p:nvPr>
            <p:ph type="title"/>
          </p:nvPr>
        </p:nvSpPr>
        <p:spPr/>
        <p:txBody>
          <a:bodyPr/>
          <a:lstStyle/>
          <a:p>
            <a:r>
              <a:rPr lang="en-US" dirty="0"/>
              <a:t>Conditions of Satisfaction (Informed Consent)</a:t>
            </a:r>
          </a:p>
        </p:txBody>
      </p:sp>
      <p:sp>
        <p:nvSpPr>
          <p:cNvPr id="4" name="Slide Number Placeholder 3">
            <a:extLst>
              <a:ext uri="{FF2B5EF4-FFF2-40B4-BE49-F238E27FC236}">
                <a16:creationId xmlns:a16="http://schemas.microsoft.com/office/drawing/2014/main" id="{FE9C9A8A-3080-3242-B8BE-F2528AA17480}"/>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7" name="Content Placeholder 2">
            <a:extLst>
              <a:ext uri="{FF2B5EF4-FFF2-40B4-BE49-F238E27FC236}">
                <a16:creationId xmlns:a16="http://schemas.microsoft.com/office/drawing/2014/main" id="{03A99269-DD79-DD4B-BAE6-6C59835A79A6}"/>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28EA7D20-1FD7-364F-8F92-C197CA376105}"/>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140347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Motivating Example – Informed Consent</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Design choices made during developing software (or any technology) often implicate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106144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30164878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Reflect on the sources of data</a:t>
            </a:r>
          </a:p>
          <a:p>
            <a:pPr lvl="1"/>
            <a:r>
              <a:rPr lang="en-US" dirty="0"/>
              <a:t>Is the dataset representative of the language we want removed?</a:t>
            </a:r>
          </a:p>
          <a:p>
            <a:pPr lvl="1"/>
            <a:r>
              <a:rPr lang="en-US" dirty="0"/>
              <a:t>Are there any sources of biases or disparities that in this data that we should be considering?</a:t>
            </a:r>
          </a:p>
          <a:p>
            <a:r>
              <a:rPr lang="en-US" dirty="0"/>
              <a:t>Complications</a:t>
            </a:r>
          </a:p>
          <a:p>
            <a:pPr lvl="1"/>
            <a:r>
              <a:rPr lang="en-US" dirty="0"/>
              <a:t>Given the contextual nature of offensive speech, what complications or problems can arise from this model?</a:t>
            </a:r>
          </a:p>
        </p:txBody>
      </p:sp>
    </p:spTree>
    <p:extLst>
      <p:ext uri="{BB962C8B-B14F-4D97-AF65-F5344CB8AC3E}">
        <p14:creationId xmlns:p14="http://schemas.microsoft.com/office/powerpoint/2010/main" val="872009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936317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368760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fontScale="925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if their post is potentially offensive, but does not prevent it from being posted.</a:t>
            </a:r>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181656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96410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a:xfrm>
            <a:off x="838200" y="1500160"/>
            <a:ext cx="5659582" cy="4351338"/>
          </a:xfrm>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 that offer value</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fontScale="90000"/>
          </a:bodyPr>
          <a:lstStyle/>
          <a:p>
            <a:r>
              <a:rPr lang="en-US" sz="5100" dirty="0">
                <a:solidFill>
                  <a:schemeClr val="bg1"/>
                </a:solidFill>
                <a:latin typeface="+mj-lt"/>
                <a:ea typeface="+mj-ea"/>
              </a:rPr>
              <a:t>We'll use a least-common-denominator approach for documenting requirements: user stories and conditions of satisfaction</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13814</TotalTime>
  <Words>5990</Words>
  <Application>Microsoft Office PowerPoint</Application>
  <PresentationFormat>Widescreen</PresentationFormat>
  <Paragraphs>527</Paragraphs>
  <Slides>41</Slides>
  <Notes>35</Notes>
  <HiddenSlides>16</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Calibri Light</vt:lpstr>
      <vt:lpstr>Helvetica Neue</vt:lpstr>
      <vt:lpstr>Ink Free</vt:lpstr>
      <vt:lpstr>Verdana</vt:lpstr>
      <vt:lpstr>Wingdings</vt:lpstr>
      <vt:lpstr>Times New Roman</vt:lpstr>
      <vt:lpstr>Calibri</vt:lpstr>
      <vt:lpstr>Arial</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for documenting requirements: user stories and conditions of satisfaction</vt:lpstr>
      <vt:lpstr>User Stories document requirements from a user’s point of view</vt:lpstr>
      <vt:lpstr>Properties of a user story</vt:lpstr>
      <vt:lpstr>Examples:</vt:lpstr>
      <vt:lpstr>Conditions of Satisfaction fill in details of the desired behavior</vt:lpstr>
      <vt:lpstr>Examples</vt:lpstr>
      <vt:lpstr>Another Example:  User Story</vt:lpstr>
      <vt:lpstr>Satisfaction Conditions</vt:lpstr>
      <vt:lpstr>Priorities</vt:lpstr>
      <vt:lpstr>Minimum Viable Product</vt:lpstr>
      <vt:lpstr>The MVP and Your Project Grade</vt:lpstr>
      <vt:lpstr>Writing User Stories: INVEST+E</vt:lpstr>
      <vt:lpstr>Kinds of Requirements</vt:lpstr>
      <vt:lpstr>Non-Functional Requirements capture the quality goals of the system:</vt:lpstr>
      <vt:lpstr>Other non-functional requirements</vt:lpstr>
      <vt:lpstr>Ethical requirements consider the impact of your choices on human values</vt:lpstr>
      <vt:lpstr>Learning Goals for this Lesson</vt:lpstr>
      <vt:lpstr>There are several frameworks that help us in requirement gathering</vt:lpstr>
      <vt:lpstr>Example: Informed Consent in Stack Overflow</vt:lpstr>
      <vt:lpstr>Example: Informed Consent in Stack Overflow</vt:lpstr>
      <vt:lpstr>Yet another example: a University Transcript database</vt:lpstr>
      <vt:lpstr>EVERYTHING PAST HERE IS CURRENTLY HIDDEN</vt:lpstr>
      <vt:lpstr>Value Sensitive Design (VSD) is an ethical Framework to gather requirements</vt:lpstr>
      <vt:lpstr>Value Sensitive Design (VSD) in Brief</vt:lpstr>
      <vt:lpstr>Motivating Example – Informed Consent</vt:lpstr>
      <vt:lpstr>Integrating User Stories With VSD</vt:lpstr>
      <vt:lpstr>Conditions of Satisfaction (Informed Consent)</vt:lpstr>
      <vt:lpstr>Motivating Example – Informed Consent</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471</cp:revision>
  <cp:lastPrinted>2025-08-26T18:49:02Z</cp:lastPrinted>
  <dcterms:created xsi:type="dcterms:W3CDTF">2021-01-07T15:19:22Z</dcterms:created>
  <dcterms:modified xsi:type="dcterms:W3CDTF">2025-08-26T19:53:36Z</dcterms:modified>
</cp:coreProperties>
</file>