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0"/>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67" r:id="rId18"/>
    <p:sldId id="570" r:id="rId19"/>
    <p:sldId id="571" r:id="rId20"/>
    <p:sldId id="572" r:id="rId21"/>
    <p:sldId id="540" r:id="rId22"/>
    <p:sldId id="541" r:id="rId23"/>
    <p:sldId id="542" r:id="rId24"/>
    <p:sldId id="543" r:id="rId25"/>
    <p:sldId id="544" r:id="rId26"/>
    <p:sldId id="545" r:id="rId27"/>
    <p:sldId id="546" r:id="rId28"/>
    <p:sldId id="528" r:id="rId29"/>
    <p:sldId id="547" r:id="rId30"/>
    <p:sldId id="527" r:id="rId31"/>
    <p:sldId id="549" r:id="rId32"/>
    <p:sldId id="550" r:id="rId33"/>
    <p:sldId id="494" r:id="rId34"/>
    <p:sldId id="496" r:id="rId35"/>
    <p:sldId id="495" r:id="rId36"/>
    <p:sldId id="566" r:id="rId37"/>
    <p:sldId id="563" r:id="rId38"/>
    <p:sldId id="555" r:id="rId39"/>
    <p:sldId id="556" r:id="rId40"/>
    <p:sldId id="564" r:id="rId41"/>
    <p:sldId id="565" r:id="rId42"/>
    <p:sldId id="552" r:id="rId43"/>
    <p:sldId id="557" r:id="rId44"/>
    <p:sldId id="558" r:id="rId45"/>
    <p:sldId id="559" r:id="rId46"/>
    <p:sldId id="560" r:id="rId47"/>
    <p:sldId id="561" r:id="rId48"/>
    <p:sldId id="562" r:id="rId49"/>
  </p:sldIdLst>
  <p:sldSz cx="12192000" cy="6858000"/>
  <p:notesSz cx="9144000" cy="6858000"/>
  <p:embeddedFontLst>
    <p:embeddedFont>
      <p:font typeface="Ink Free" panose="03080402000500000000" pitchFamily="66" charset="0"/>
      <p:regular r:id="rId51"/>
    </p:embeddedFont>
    <p:embeddedFont>
      <p:font typeface="Verdana" panose="020B0604030504040204" pitchFamily="34" charset="0"/>
      <p:regular r:id="rId52"/>
      <p:bold r:id="rId53"/>
      <p:italic r:id="rId54"/>
      <p:boldItalic r:id="rId5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67"/>
            <p14:sldId id="570"/>
            <p14:sldId id="571"/>
            <p14:sldId id="572"/>
            <p14:sldId id="540"/>
            <p14:sldId id="541"/>
            <p14:sldId id="542"/>
            <p14:sldId id="543"/>
            <p14:sldId id="544"/>
            <p14:sldId id="545"/>
            <p14:sldId id="546"/>
            <p14:sldId id="528"/>
            <p14:sldId id="547"/>
            <p14:sldId id="527"/>
            <p14:sldId id="549"/>
            <p14:sldId id="550"/>
            <p14:sldId id="494"/>
            <p14:sldId id="496"/>
            <p14:sldId id="495"/>
            <p14:sldId id="566"/>
            <p14:sldId id="563"/>
            <p14:sldId id="555"/>
            <p14:sldId id="556"/>
            <p14:sldId id="564"/>
            <p14:sldId id="565"/>
            <p14:sldId id="552"/>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74" autoAdjust="0"/>
    <p:restoredTop sz="72449" autoAdjust="0"/>
  </p:normalViewPr>
  <p:slideViewPr>
    <p:cSldViewPr snapToGrid="0">
      <p:cViewPr varScale="1">
        <p:scale>
          <a:sx n="46" d="100"/>
          <a:sy n="46" d="100"/>
        </p:scale>
        <p:origin x="1336" y="28"/>
      </p:cViewPr>
      <p:guideLst/>
    </p:cSldViewPr>
  </p:slideViewPr>
  <p:notesTextViewPr>
    <p:cViewPr>
      <p:scale>
        <a:sx n="100" d="100"/>
        <a:sy n="10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BBA2886E-1FC2-4FFE-BF42-BABB70DB9D54}" srcId="{ABB0E679-4682-422A-B4B3-34D44CC4C90C}" destId="{79B77230-D940-49CC-AF47-BF1D40797D89}" srcOrd="0" destOrd="0" parTransId="{C50558CC-69DA-4C28-8CB9-2982E9088524}" sibTransId="{01A261DD-4242-4987-8459-53BA826F65E4}"/>
    <dgm:cxn modelId="{16B49D51-0857-4A44-AD1A-0C1006418460}" srcId="{7851135E-E593-49EB-9C66-FB8F80DCC8EB}" destId="{0F25331F-8FB8-4E3A-87F2-3F285D74EB32}" srcOrd="2" destOrd="0" parTransId="{324E124D-8500-4C04-A0BA-6F6C2D553D81}" sibTransId="{4716CEE8-C882-4DFA-8AAE-CB3797F9F69F}"/>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8/25/2025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The process of VSD includes three kinds of investigations:</a:t>
            </a:r>
          </a:p>
          <a:p>
            <a:pPr marL="171450" indent="-171450">
              <a:buFontTx/>
              <a:buChar char="-"/>
            </a:pPr>
            <a:r>
              <a:rPr lang="en-US" dirty="0"/>
              <a:t>understanding context (how human value works in real life) – Empirical Investigation</a:t>
            </a:r>
          </a:p>
          <a:p>
            <a:pPr marL="171450" indent="-171450">
              <a:buFontTx/>
              <a:buChar char="-"/>
            </a:pPr>
            <a:r>
              <a:rPr lang="en-US" dirty="0"/>
              <a:t>identifying stakeholders, thinking about their goals and values and then finally resolving the value tensions arising from conflicting interests of stakeholders – Value Investigation</a:t>
            </a:r>
          </a:p>
          <a:p>
            <a:pPr marL="171450" indent="-171450">
              <a:buFontTx/>
              <a:buChar char="-"/>
            </a:pPr>
            <a:r>
              <a:rPr lang="en-US" dirty="0"/>
              <a:t>The technical feasibility of implementing the solutions – Technical Investigation</a:t>
            </a:r>
          </a:p>
          <a:p>
            <a:endParaRPr lang="en-US" dirty="0"/>
          </a:p>
          <a:p>
            <a:r>
              <a:rPr lang="en-US" dirty="0"/>
              <a:t>You will learn more about this in tutorial that you will review as part of the activity.</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38543607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09448-045F-DCF4-08C8-71B08BA14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C86B50-D5C2-3D4F-8EA1-E906894CEB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DC8ED7-7DB3-63AF-3386-3FF5518219E7}"/>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C4F5D71D-6D9D-C256-FC76-6D1CF0E880B9}"/>
              </a:ext>
            </a:extLst>
          </p:cNvPr>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510448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A2ED5-830E-077D-3F69-FF4BAF436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E9456-16D1-7676-8FAE-BDFC283044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2AA5CA-E395-C949-D7FD-44D58FD3E0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B78FA531-5655-38B3-8972-813FDBBC4C3D}"/>
              </a:ext>
            </a:extLst>
          </p:cNvPr>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934249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BE2D2-B91E-ED24-3431-74ABB99CA4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4716A8-CAA9-9575-5A22-650474490B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1244D3-BD81-BDCA-0720-0D4D20CEBB33}"/>
              </a:ext>
            </a:extLst>
          </p:cNvPr>
          <p:cNvSpPr>
            <a:spLocks noGrp="1"/>
          </p:cNvSpPr>
          <p:nvPr>
            <p:ph type="body" idx="1"/>
          </p:nvPr>
        </p:nvSpPr>
        <p:spPr/>
        <p:txBody>
          <a:bodyPr/>
          <a:lstStyle/>
          <a:p>
            <a:r>
              <a:rPr lang="en-US" dirty="0"/>
              <a:t>&lt;read slide&gt;</a:t>
            </a:r>
          </a:p>
        </p:txBody>
      </p:sp>
      <p:sp>
        <p:nvSpPr>
          <p:cNvPr id="4" name="Slide Number Placeholder 3">
            <a:extLst>
              <a:ext uri="{FF2B5EF4-FFF2-40B4-BE49-F238E27FC236}">
                <a16:creationId xmlns:a16="http://schemas.microsoft.com/office/drawing/2014/main" id="{0F361E51-9069-F754-8121-B1692D3FC712}"/>
              </a:ext>
            </a:extLst>
          </p:cNvPr>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2858875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33</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35</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36</a:t>
            </a:fld>
            <a:endParaRPr lang="en-US" dirty="0"/>
          </a:p>
        </p:txBody>
      </p:sp>
    </p:spTree>
    <p:extLst>
      <p:ext uri="{BB962C8B-B14F-4D97-AF65-F5344CB8AC3E}">
        <p14:creationId xmlns:p14="http://schemas.microsoft.com/office/powerpoint/2010/main" val="8601134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829497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VSD is a framework to help reason about value-based choices. It is not a prescription of ethics.</a:t>
            </a:r>
          </a:p>
          <a:p>
            <a:endParaRPr lang="en-US" dirty="0"/>
          </a:p>
          <a:p>
            <a:r>
              <a:rPr lang="en-US" dirty="0"/>
              <a:t>The process of VSD includes three kinds of investigations:</a:t>
            </a:r>
          </a:p>
          <a:p>
            <a:pPr marL="171450" indent="-171450">
              <a:buFontTx/>
              <a:buChar char="-"/>
            </a:pPr>
            <a:r>
              <a:rPr lang="en-US" dirty="0"/>
              <a:t>Empirical: This is about understanding how the value works in real life based on observations made in the field or from life experiences.</a:t>
            </a:r>
          </a:p>
          <a:p>
            <a:pPr marL="171450" indent="-171450">
              <a:buFontTx/>
              <a:buChar char="-"/>
            </a:pPr>
            <a:r>
              <a:rPr lang="en-US" dirty="0"/>
              <a:t>Value: Involves identifying stakeholders, thinking about their goals and values and then finally resolving the value tensions arising from conflicting interests of stakeholders.</a:t>
            </a:r>
          </a:p>
          <a:p>
            <a:pPr marL="171450" indent="-171450">
              <a:buFontTx/>
              <a:buChar char="-"/>
            </a:pPr>
            <a:r>
              <a:rPr lang="en-US" dirty="0"/>
              <a:t>Technical: The technical feasibility of implementing the solutions.</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1000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illustrates how to use VSD to think about a value like informed consent:</a:t>
            </a:r>
          </a:p>
          <a:p>
            <a:endParaRPr lang="en-US" dirty="0"/>
          </a:p>
          <a:p>
            <a:pPr marL="228600" indent="-228600">
              <a:buAutoNum type="arabicPeriod"/>
            </a:pPr>
            <a:r>
              <a:rPr lang="en-US" dirty="0"/>
              <a:t>Do an empirical investigation which involves understanding the meaning of the value. In this case understanding informed consent hinges on four concepts as outlined. Often to understand a value one will have to collaborate with experts in a field such as sociologists, philosophers, domain experts. </a:t>
            </a:r>
          </a:p>
          <a:p>
            <a:pPr marL="228600" indent="-228600">
              <a:buAutoNum type="arabicPeriod"/>
            </a:pPr>
            <a:r>
              <a:rPr lang="en-US" dirty="0"/>
              <a:t>Identify the stakeholders and value tensions. For e.g., the stakeholders here could be site users and site owners. Their interests may align or conflict. For e.g., site users may want to be anonymous, but site owners might want to monetize site usage by sharing personal usage data with advertisers. On the other hand they may align if the site owners want to make accountability and transparently a core value of their operations.</a:t>
            </a:r>
          </a:p>
          <a:p>
            <a:pPr marL="228600" indent="-228600">
              <a:buAutoNum type="arabicPeriod"/>
            </a:pPr>
            <a:r>
              <a:rPr lang="en-US" dirty="0"/>
              <a:t>Cookies in browsers are one way to collect personal information after taking permission from the users.</a:t>
            </a:r>
          </a:p>
        </p:txBody>
      </p:sp>
      <p:sp>
        <p:nvSpPr>
          <p:cNvPr id="4" name="Slide Number Placeholder 3"/>
          <p:cNvSpPr>
            <a:spLocks noGrp="1"/>
          </p:cNvSpPr>
          <p:nvPr>
            <p:ph type="sldNum" sz="quarter" idx="5"/>
          </p:nvPr>
        </p:nvSpPr>
        <p:spPr/>
        <p:txBody>
          <a:bodyPr/>
          <a:lstStyle/>
          <a:p>
            <a:fld id="{07937F07-1250-4CCE-B198-1B2887014F41}" type="slidenum">
              <a:rPr lang="en-US" smtClean="0"/>
              <a:t>39</a:t>
            </a:fld>
            <a:endParaRPr lang="en-US"/>
          </a:p>
        </p:txBody>
      </p:sp>
    </p:spTree>
    <p:extLst>
      <p:ext uri="{BB962C8B-B14F-4D97-AF65-F5344CB8AC3E}">
        <p14:creationId xmlns:p14="http://schemas.microsoft.com/office/powerpoint/2010/main" val="5893513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40</a:t>
            </a:fld>
            <a:endParaRPr lang="en-US"/>
          </a:p>
        </p:txBody>
      </p:sp>
    </p:spTree>
    <p:extLst>
      <p:ext uri="{BB962C8B-B14F-4D97-AF65-F5344CB8AC3E}">
        <p14:creationId xmlns:p14="http://schemas.microsoft.com/office/powerpoint/2010/main" val="16383672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160731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essential to consider ethics and values when building technology. Ethics is a branch in Philosophy that explores the moral principles and values that guide human behavior and decision making. There is a growing consensus in CS disciplines such as HCI and software engineering to borrow concepts from ethics to help drive design and implementation of software systems.</a:t>
            </a:r>
          </a:p>
          <a:p>
            <a:endParaRPr lang="en-US" dirty="0"/>
          </a:p>
          <a:p>
            <a:r>
              <a:rPr lang="en-US" dirty="0"/>
              <a:t>Identifying and grappling with value tensions during the requirements and design phase leads to “better” apps, websites, software systems, artificial intelligence, etc. </a:t>
            </a:r>
            <a:br>
              <a:rPr lang="en-US" dirty="0"/>
            </a:br>
            <a:endParaRPr lang="en-US" dirty="0"/>
          </a:p>
          <a:p>
            <a:r>
              <a:rPr lang="en-US" dirty="0"/>
              <a:t>Let’s consider a common example: informed consent</a:t>
            </a:r>
          </a:p>
          <a:p>
            <a:r>
              <a:rPr lang="en-US" dirty="0"/>
              <a:t>{Optional} Ask students What is Informed consent and how can it be designed in an online environment?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Cookies and security solutions such as HTTPS are an outcome of an analysis that considers ethical aspects and values such as informed consent</a:t>
            </a:r>
          </a:p>
          <a:p>
            <a:endParaRPr lang="en-US" dirty="0"/>
          </a:p>
          <a:p>
            <a:r>
              <a:rPr lang="en-US" dirty="0"/>
              <a:t>The design hinges on the following constructs:</a:t>
            </a:r>
          </a:p>
          <a:p>
            <a:pPr marL="171450" indent="-171450">
              <a:buFontTx/>
              <a:buChar char="-"/>
            </a:pPr>
            <a:r>
              <a:rPr lang="en-US" dirty="0"/>
              <a:t>Disclosure refers to providing accurate information on the pros and cons of the action</a:t>
            </a:r>
          </a:p>
          <a:p>
            <a:pPr marL="171450" indent="-171450">
              <a:buFontTx/>
              <a:buChar char="-"/>
            </a:pPr>
            <a:r>
              <a:rPr lang="en-US" dirty="0"/>
              <a:t>comprehension refers to a user’s accurate interpretation of what is being disclosed</a:t>
            </a:r>
          </a:p>
          <a:p>
            <a:pPr marL="171450" indent="-171450">
              <a:buFontTx/>
              <a:buChar char="-"/>
            </a:pPr>
            <a:r>
              <a:rPr lang="en-US" dirty="0"/>
              <a:t>Voluntariness refers to ensuring no coercion or control</a:t>
            </a:r>
          </a:p>
          <a:p>
            <a:pPr marL="171450" indent="-171450">
              <a:buFontTx/>
              <a:buChar char="-"/>
            </a:pPr>
            <a:r>
              <a:rPr lang="en-US" dirty="0"/>
              <a:t>competence refers to an individual’s mental and physical capability to give consent</a:t>
            </a:r>
          </a:p>
          <a:p>
            <a:pPr marL="171450" indent="-171450">
              <a:buFontTx/>
              <a:buChar char="-"/>
            </a:pPr>
            <a:r>
              <a:rPr lang="en-US" dirty="0"/>
              <a:t>Agreement refers to a clear opportunity to accept or decline</a:t>
            </a:r>
          </a:p>
        </p:txBody>
      </p:sp>
      <p:sp>
        <p:nvSpPr>
          <p:cNvPr id="4" name="Slide Number Placeholder 3"/>
          <p:cNvSpPr>
            <a:spLocks noGrp="1"/>
          </p:cNvSpPr>
          <p:nvPr>
            <p:ph type="sldNum" sz="quarter" idx="5"/>
          </p:nvPr>
        </p:nvSpPr>
        <p:spPr/>
        <p:txBody>
          <a:bodyPr/>
          <a:lstStyle/>
          <a:p>
            <a:fld id="{07937F07-1250-4CCE-B198-1B2887014F41}" type="slidenum">
              <a:rPr lang="en-US" smtClean="0"/>
              <a:t>42</a:t>
            </a:fld>
            <a:endParaRPr lang="en-US"/>
          </a:p>
        </p:txBody>
      </p:sp>
    </p:spTree>
    <p:extLst>
      <p:ext uri="{BB962C8B-B14F-4D97-AF65-F5344CB8AC3E}">
        <p14:creationId xmlns:p14="http://schemas.microsoft.com/office/powerpoint/2010/main" val="20052105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Reddit case study will be used to illustrate the different types of investigations involved in the VSD framework.</a:t>
            </a:r>
          </a:p>
          <a:p>
            <a:endParaRPr lang="en-US" dirty="0"/>
          </a:p>
          <a:p>
            <a:r>
              <a:rPr lang="en-US" dirty="0"/>
              <a:t>Like Stack Overflow, Reddit is a platform for discussion. Our hope is that using VSD here will help students align VSD with their final project on Stack Overflow.</a:t>
            </a:r>
          </a:p>
        </p:txBody>
      </p:sp>
      <p:sp>
        <p:nvSpPr>
          <p:cNvPr id="4" name="Slide Number Placeholder 3"/>
          <p:cNvSpPr>
            <a:spLocks noGrp="1"/>
          </p:cNvSpPr>
          <p:nvPr>
            <p:ph type="sldNum" sz="quarter" idx="5"/>
          </p:nvPr>
        </p:nvSpPr>
        <p:spPr/>
        <p:txBody>
          <a:bodyPr/>
          <a:lstStyle/>
          <a:p>
            <a:fld id="{07937F07-1250-4CCE-B198-1B2887014F41}" type="slidenum">
              <a:rPr lang="en-US" smtClean="0"/>
              <a:t>43</a:t>
            </a:fld>
            <a:endParaRPr lang="en-US"/>
          </a:p>
        </p:txBody>
      </p:sp>
    </p:spTree>
    <p:extLst>
      <p:ext uri="{BB962C8B-B14F-4D97-AF65-F5344CB8AC3E}">
        <p14:creationId xmlns:p14="http://schemas.microsoft.com/office/powerpoint/2010/main" val="9447646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must first discuss these questions in groups. Below is a sample answer not necessarily the only answer.</a:t>
            </a:r>
          </a:p>
          <a:p>
            <a:endParaRPr lang="en-US" dirty="0"/>
          </a:p>
          <a:p>
            <a:r>
              <a:rPr lang="en-US" dirty="0"/>
              <a:t>Dataset may not be representative as it may not capture all nuances of language (even in English) used in different communities such as slangs, dialects, or culturally specific phrases.</a:t>
            </a:r>
          </a:p>
          <a:p>
            <a:endParaRPr lang="en-US" dirty="0"/>
          </a:p>
          <a:p>
            <a:r>
              <a:rPr lang="en-US" dirty="0"/>
              <a:t>Dataset maybe biased as it may be based on historical posts that were flagged by human moderators. E.g., posts from specific communities were flagged more.</a:t>
            </a:r>
          </a:p>
          <a:p>
            <a:endParaRPr lang="en-US" dirty="0"/>
          </a:p>
          <a:p>
            <a:r>
              <a:rPr lang="en-US" dirty="0"/>
              <a:t>Complications: what constitutes hate speech isn’t clear. For e.g., some words may have been reclaimed by specific communities or posts may use satire to make a point.</a:t>
            </a:r>
          </a:p>
        </p:txBody>
      </p:sp>
      <p:sp>
        <p:nvSpPr>
          <p:cNvPr id="4" name="Slide Number Placeholder 3"/>
          <p:cNvSpPr>
            <a:spLocks noGrp="1"/>
          </p:cNvSpPr>
          <p:nvPr>
            <p:ph type="sldNum" sz="quarter" idx="5"/>
          </p:nvPr>
        </p:nvSpPr>
        <p:spPr/>
        <p:txBody>
          <a:bodyPr/>
          <a:lstStyle/>
          <a:p>
            <a:fld id="{07937F07-1250-4CCE-B198-1B2887014F41}" type="slidenum">
              <a:rPr lang="en-US" smtClean="0"/>
              <a:t>44</a:t>
            </a:fld>
            <a:endParaRPr lang="en-US"/>
          </a:p>
        </p:txBody>
      </p:sp>
    </p:spTree>
    <p:extLst>
      <p:ext uri="{BB962C8B-B14F-4D97-AF65-F5344CB8AC3E}">
        <p14:creationId xmlns:p14="http://schemas.microsoft.com/office/powerpoint/2010/main" val="1831237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Stakeholder analysis is part of value investigations</a:t>
            </a:r>
          </a:p>
          <a:p>
            <a:endParaRPr lang="en-US" dirty="0"/>
          </a:p>
          <a:p>
            <a:r>
              <a:rPr lang="en-US" dirty="0"/>
              <a:t>Students should reflect about these questions in groups.</a:t>
            </a:r>
          </a:p>
          <a:p>
            <a:endParaRPr lang="en-US" dirty="0"/>
          </a:p>
          <a:p>
            <a:r>
              <a:rPr lang="en-US" dirty="0"/>
              <a:t>Here is a sample answer.</a:t>
            </a:r>
          </a:p>
          <a:p>
            <a:endParaRPr lang="en-US" dirty="0"/>
          </a:p>
          <a:p>
            <a:r>
              <a:rPr lang="en-US" dirty="0"/>
              <a:t>1. Reddit users, moderators, reddit company, advertisers</a:t>
            </a:r>
          </a:p>
          <a:p>
            <a:r>
              <a:rPr lang="en-US" dirty="0"/>
              <a:t>2. Interests/Values</a:t>
            </a:r>
          </a:p>
          <a:p>
            <a:r>
              <a:rPr lang="en-US" dirty="0"/>
              <a:t>  Users: free expression, accurate information, entertainment, anonymity, privacy</a:t>
            </a:r>
          </a:p>
          <a:p>
            <a:r>
              <a:rPr lang="en-US" dirty="0"/>
              <a:t>  Moderators: consistent enforcement of rules, reduced workload, ability to correct mistakes, maintain subreddit culture, transparency</a:t>
            </a:r>
          </a:p>
          <a:p>
            <a:r>
              <a:rPr lang="en-US" dirty="0"/>
              <a:t>  company: user engagement, revenue, accountability,  building brand image, legal compliance</a:t>
            </a:r>
          </a:p>
          <a:p>
            <a:r>
              <a:rPr lang="en-US" dirty="0"/>
              <a:t>  advertisers: user reach, low cost, profit, seamless integration with content</a:t>
            </a:r>
          </a:p>
          <a:p>
            <a:r>
              <a:rPr lang="en-US" dirty="0"/>
              <a:t>3. Conflicts</a:t>
            </a:r>
            <a:br>
              <a:rPr lang="en-US" dirty="0"/>
            </a:br>
            <a:r>
              <a:rPr lang="en-US" dirty="0"/>
              <a:t>    free expression vs. content moderation or legal compliance, accurate info vs. entertainment, user autonomy vs. advertiser revenue, anonymity vs. transparence</a:t>
            </a:r>
          </a:p>
          <a:p>
            <a:r>
              <a:rPr lang="en-US" dirty="0"/>
              <a:t>4. Prioritization depends on personal goals and values. They key thing to realize is that this process does not recommend values, it provides a framework to reason about them based on the identified tensions.</a:t>
            </a:r>
            <a:br>
              <a:rPr lang="en-US" dirty="0"/>
            </a:br>
            <a:r>
              <a:rPr lang="en-US" dirty="0"/>
              <a:t>    </a:t>
            </a:r>
          </a:p>
          <a:p>
            <a:r>
              <a:rPr lang="en-US" dirty="0"/>
              <a:t>	</a:t>
            </a:r>
          </a:p>
        </p:txBody>
      </p:sp>
      <p:sp>
        <p:nvSpPr>
          <p:cNvPr id="4" name="Slide Number Placeholder 3"/>
          <p:cNvSpPr>
            <a:spLocks noGrp="1"/>
          </p:cNvSpPr>
          <p:nvPr>
            <p:ph type="sldNum" sz="quarter" idx="5"/>
          </p:nvPr>
        </p:nvSpPr>
        <p:spPr/>
        <p:txBody>
          <a:bodyPr/>
          <a:lstStyle/>
          <a:p>
            <a:fld id="{07937F07-1250-4CCE-B198-1B2887014F41}" type="slidenum">
              <a:rPr lang="en-US" smtClean="0"/>
              <a:t>45</a:t>
            </a:fld>
            <a:endParaRPr lang="en-US"/>
          </a:p>
        </p:txBody>
      </p:sp>
    </p:spTree>
    <p:extLst>
      <p:ext uri="{BB962C8B-B14F-4D97-AF65-F5344CB8AC3E}">
        <p14:creationId xmlns:p14="http://schemas.microsoft.com/office/powerpoint/2010/main" val="31644591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should discuss these questions in groups but here is a sample answer. The primary purpose is to realize the tensions when designing features. </a:t>
            </a:r>
          </a:p>
          <a:p>
            <a:endParaRPr lang="en-US" dirty="0"/>
          </a:p>
          <a:p>
            <a:pPr marL="228600" indent="-228600">
              <a:buAutoNum type="arabicPeriod"/>
            </a:pPr>
            <a:r>
              <a:rPr lang="en-US" dirty="0"/>
              <a:t>Reddit removing user’s post might impinge on users’ right to freely express themselves. On the other hand, removing posts with known misinformation might encourage free speech by protecting the channels through which discussions happen. If posts with known hate speech is removed, then it protects the victims from being sidelined from the discourse.</a:t>
            </a:r>
          </a:p>
          <a:p>
            <a:pPr marL="228600" indent="-228600">
              <a:buAutoNum type="arabicPeriod"/>
            </a:pPr>
            <a:r>
              <a:rPr lang="en-US" dirty="0"/>
              <a:t>Impinges on users’ right to freely express and also prevents other users from being exposed to different perspectives.</a:t>
            </a:r>
          </a:p>
          <a:p>
            <a:pPr marL="228600" indent="-228600">
              <a:buAutoNum type="arabicPeriod"/>
            </a:pPr>
            <a:r>
              <a:rPr lang="en-US" dirty="0"/>
              <a:t>Excludes views of certain groups from the discourse.</a:t>
            </a:r>
          </a:p>
          <a:p>
            <a:pPr marL="228600" indent="-228600">
              <a:buAutoNum type="arabicPeriod"/>
            </a:pPr>
            <a:r>
              <a:rPr lang="en-US" dirty="0"/>
              <a:t>The proposed requirement will foster free speech as free speech in not just about an individual’s right to free expression but it is also about protecting the channels through which everyone’s voices can be heard. It is also about creating an environment where individuals will learn and grow their thinking from the discussions. Hence, the moderation is only good if it is transparent and minimizes bias.</a:t>
            </a:r>
          </a:p>
        </p:txBody>
      </p:sp>
      <p:sp>
        <p:nvSpPr>
          <p:cNvPr id="4" name="Slide Number Placeholder 3"/>
          <p:cNvSpPr>
            <a:spLocks noGrp="1"/>
          </p:cNvSpPr>
          <p:nvPr>
            <p:ph type="sldNum" sz="quarter" idx="5"/>
          </p:nvPr>
        </p:nvSpPr>
        <p:spPr/>
        <p:txBody>
          <a:bodyPr/>
          <a:lstStyle/>
          <a:p>
            <a:fld id="{07937F07-1250-4CCE-B198-1B2887014F41}" type="slidenum">
              <a:rPr lang="en-US" smtClean="0"/>
              <a:t>46</a:t>
            </a:fld>
            <a:endParaRPr lang="en-US"/>
          </a:p>
        </p:txBody>
      </p:sp>
    </p:spTree>
    <p:extLst>
      <p:ext uri="{BB962C8B-B14F-4D97-AF65-F5344CB8AC3E}">
        <p14:creationId xmlns:p14="http://schemas.microsoft.com/office/powerpoint/2010/main" val="13120311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students should pick a requirement based on their analysis. There is no correct answer as long as students are able to defend their choice.</a:t>
            </a:r>
          </a:p>
          <a:p>
            <a:endParaRPr lang="en-US" dirty="0"/>
          </a:p>
          <a:p>
            <a:endParaRPr lang="en-US" i="1" dirty="0"/>
          </a:p>
        </p:txBody>
      </p:sp>
      <p:sp>
        <p:nvSpPr>
          <p:cNvPr id="4" name="Slide Number Placeholder 3"/>
          <p:cNvSpPr>
            <a:spLocks noGrp="1"/>
          </p:cNvSpPr>
          <p:nvPr>
            <p:ph type="sldNum" sz="quarter" idx="5"/>
          </p:nvPr>
        </p:nvSpPr>
        <p:spPr/>
        <p:txBody>
          <a:bodyPr/>
          <a:lstStyle/>
          <a:p>
            <a:fld id="{07937F07-1250-4CCE-B198-1B2887014F41}" type="slidenum">
              <a:rPr lang="en-US" smtClean="0"/>
              <a:t>47</a:t>
            </a:fld>
            <a:endParaRPr lang="en-US"/>
          </a:p>
        </p:txBody>
      </p:sp>
    </p:spTree>
    <p:extLst>
      <p:ext uri="{BB962C8B-B14F-4D97-AF65-F5344CB8AC3E}">
        <p14:creationId xmlns:p14="http://schemas.microsoft.com/office/powerpoint/2010/main" val="211160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after-class activity.</a:t>
            </a:r>
          </a:p>
          <a:p>
            <a:endParaRPr lang="en-US" dirty="0"/>
          </a:p>
          <a:p>
            <a:r>
              <a:rPr lang="en-US" dirty="0"/>
              <a:t>A sample user story based on the first requirement in the previous slide:</a:t>
            </a:r>
          </a:p>
          <a:p>
            <a:endParaRPr lang="en-US" dirty="0"/>
          </a:p>
          <a:p>
            <a:r>
              <a:rPr lang="en-US" i="1" dirty="0"/>
              <a:t>As a </a:t>
            </a:r>
            <a:r>
              <a:rPr lang="en-US" b="1" i="1" dirty="0"/>
              <a:t>content creator </a:t>
            </a:r>
            <a:r>
              <a:rPr lang="en-US" i="1" dirty="0"/>
              <a:t>I want to express my opinions without offending any person so that I can contribute to a discussion in a constructive way</a:t>
            </a:r>
          </a:p>
          <a:p>
            <a:endParaRPr lang="en-US" i="1" dirty="0"/>
          </a:p>
          <a:p>
            <a:r>
              <a:rPr lang="en-US" i="1" dirty="0"/>
              <a:t>Conditions of satisfaction:</a:t>
            </a:r>
          </a:p>
          <a:p>
            <a:endParaRPr lang="en-US" i="1" dirty="0"/>
          </a:p>
          <a:p>
            <a:r>
              <a:rPr lang="en-US" i="1" dirty="0"/>
              <a:t>(E) I should be able to view my post in the forum if the post was not flagged</a:t>
            </a:r>
          </a:p>
          <a:p>
            <a:r>
              <a:rPr lang="en-US" i="1" dirty="0"/>
              <a:t>(E) I should be able to see a content warning with a reason for the warning if my post was flagged</a:t>
            </a:r>
          </a:p>
          <a:p>
            <a:r>
              <a:rPr lang="en-US" i="1" dirty="0"/>
              <a:t>(E) I should not be able to post if it was flagged</a:t>
            </a:r>
          </a:p>
          <a:p>
            <a:r>
              <a:rPr lang="en-US" i="1" dirty="0"/>
              <a:t>(E) I should be able to raise an appeal if my post was flagged</a:t>
            </a:r>
          </a:p>
          <a:p>
            <a:r>
              <a:rPr lang="en-US" i="1" dirty="0"/>
              <a:t>(D) I should receive a notification if my post was posted after review of flagged post</a:t>
            </a:r>
          </a:p>
          <a:p>
            <a:r>
              <a:rPr lang="en-US" i="1" dirty="0"/>
              <a:t>(E) I should be able to see a history of my flagged posts to help me better understand the forum’s policy on improper speech</a:t>
            </a:r>
          </a:p>
          <a:p>
            <a:r>
              <a:rPr lang="en-US" i="1" dirty="0"/>
              <a:t>(Ex) I should be able to see which official policy rule was violated if my post is flagged</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48</a:t>
            </a:fld>
            <a:endParaRPr lang="en-US"/>
          </a:p>
        </p:txBody>
      </p:sp>
    </p:spTree>
    <p:extLst>
      <p:ext uri="{BB962C8B-B14F-4D97-AF65-F5344CB8AC3E}">
        <p14:creationId xmlns:p14="http://schemas.microsoft.com/office/powerpoint/2010/main" val="1902003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a:t>
            </a:r>
            <a:br>
              <a:rPr lang="en-US" dirty="0"/>
            </a:br>
            <a:r>
              <a:rPr lang="en-US" dirty="0"/>
              <a:t>Notice two important things: stakeholders and value </a:t>
            </a:r>
            <a:br>
              <a:rPr lang="en-US" dirty="0"/>
            </a:br>
            <a:r>
              <a:rPr lang="en-US" dirty="0"/>
              <a:t>&lt;read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8/25/2025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8/25/2025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8/25/2025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8/25/2025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8/25/2025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8/25/2025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8/25/2025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8/25/2025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8/25/2025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8/25/2025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8/25/2025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8/25/2025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a:t>
            </a:r>
            <a:r>
              <a:rPr lang="en-US" sz="2400" dirty="0"/>
              <a:t>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an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and/or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There are several frameworks that help us in requirement gathering</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One framework recommends paying special attention to </a:t>
            </a:r>
            <a:r>
              <a:rPr lang="en-US" b="1" dirty="0"/>
              <a:t>stakeholders</a:t>
            </a:r>
            <a:r>
              <a:rPr lang="en-US" dirty="0"/>
              <a:t> and </a:t>
            </a:r>
            <a:r>
              <a:rPr lang="en-US" b="1" dirty="0"/>
              <a:t>human values </a:t>
            </a:r>
            <a:r>
              <a:rPr lang="en-US" dirty="0"/>
              <a:t>when writing user stories</a:t>
            </a:r>
          </a:p>
          <a:p>
            <a:r>
              <a:rPr lang="en-US" dirty="0"/>
              <a:t>It allows us to reason about design choices and resolve tensions between different values</a:t>
            </a:r>
          </a:p>
          <a:p>
            <a:r>
              <a:rPr lang="en-US" dirty="0"/>
              <a:t>Considering human values in the design process is considered a </a:t>
            </a:r>
            <a:r>
              <a:rPr lang="en-US" b="1" dirty="0"/>
              <a:t>responsible </a:t>
            </a:r>
            <a:r>
              <a:rPr lang="en-US" dirty="0"/>
              <a:t>approach. Some call it </a:t>
            </a:r>
            <a:r>
              <a:rPr lang="en-US" b="1" i="1" dirty="0"/>
              <a:t>ethical</a:t>
            </a:r>
            <a:endParaRPr lang="en-US" i="1" dirty="0"/>
          </a:p>
          <a:p>
            <a:r>
              <a:rPr lang="en-US" dirty="0"/>
              <a:t>Its official name is Value Sensitive Design (VSD)</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11013576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2207-F1DE-0D9F-4DBF-BBD3C2ACC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6EE92-3ECC-F02A-DCD0-4B8F52EA1970}"/>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184B5427-74ED-2A6C-ED65-C23409AEA655}"/>
              </a:ext>
            </a:extLst>
          </p:cNvPr>
          <p:cNvSpPr>
            <a:spLocks noGrp="1"/>
          </p:cNvSpPr>
          <p:nvPr>
            <p:ph type="sldNum" sz="quarter" idx="12"/>
          </p:nvPr>
        </p:nvSpPr>
        <p:spPr/>
        <p:txBody>
          <a:bodyPr/>
          <a:lstStyle/>
          <a:p>
            <a:fld id="{20F37917-FD3A-4669-9018-DA04BCDD3D75}" type="slidenum">
              <a:rPr lang="en-US" smtClean="0"/>
              <a:t>18</a:t>
            </a:fld>
            <a:endParaRPr lang="en-US"/>
          </a:p>
        </p:txBody>
      </p:sp>
      <p:sp>
        <p:nvSpPr>
          <p:cNvPr id="5" name="Content Placeholder 2">
            <a:extLst>
              <a:ext uri="{FF2B5EF4-FFF2-40B4-BE49-F238E27FC236}">
                <a16:creationId xmlns:a16="http://schemas.microsoft.com/office/drawing/2014/main" id="{6E8040BE-5D0F-EB4F-A19A-376BA1257C9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Site users</a:t>
            </a:r>
          </a:p>
          <a:p>
            <a:r>
              <a:rPr lang="en-US" dirty="0"/>
              <a:t>Site owners</a:t>
            </a:r>
          </a:p>
          <a:p>
            <a:pPr marL="0" indent="0">
              <a:buFont typeface="Arial" panose="020B0604020202020204" pitchFamily="34" charset="0"/>
              <a:buNone/>
            </a:pPr>
            <a:endParaRPr lang="en-US" dirty="0">
              <a:solidFill>
                <a:srgbClr val="FF0000"/>
              </a:solidFill>
            </a:endParaRPr>
          </a:p>
          <a:p>
            <a:pPr marL="0" indent="0">
              <a:buFont typeface="Arial" panose="020B0604020202020204" pitchFamily="34" charset="0"/>
              <a:buNone/>
            </a:pPr>
            <a:r>
              <a:rPr lang="en-US" dirty="0">
                <a:solidFill>
                  <a:srgbClr val="FF0000"/>
                </a:solidFill>
              </a:rPr>
              <a:t>Values identified:</a:t>
            </a:r>
          </a:p>
          <a:p>
            <a:r>
              <a:rPr lang="en-US" dirty="0"/>
              <a:t>Privacy</a:t>
            </a:r>
          </a:p>
          <a:p>
            <a:r>
              <a:rPr lang="en-US" dirty="0"/>
              <a:t>Accountability</a:t>
            </a:r>
          </a:p>
          <a:p>
            <a:r>
              <a:rPr lang="en-US" dirty="0"/>
              <a:t>Transparency</a:t>
            </a:r>
          </a:p>
        </p:txBody>
      </p:sp>
      <p:sp>
        <p:nvSpPr>
          <p:cNvPr id="6" name="Content Placeholder 2">
            <a:extLst>
              <a:ext uri="{FF2B5EF4-FFF2-40B4-BE49-F238E27FC236}">
                <a16:creationId xmlns:a16="http://schemas.microsoft.com/office/drawing/2014/main" id="{21B1C3C5-1CFA-CFA6-660F-8117302CD448}"/>
              </a:ext>
            </a:extLst>
          </p:cNvPr>
          <p:cNvSpPr txBox="1">
            <a:spLocks/>
          </p:cNvSpPr>
          <p:nvPr/>
        </p:nvSpPr>
        <p:spPr>
          <a:xfrm>
            <a:off x="5458265" y="1781514"/>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78853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349AA-5E93-A6B1-EB37-821B2E93F5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B720DC-BE80-9BCD-ED9E-024F93E1C7AD}"/>
              </a:ext>
            </a:extLst>
          </p:cNvPr>
          <p:cNvSpPr>
            <a:spLocks noGrp="1"/>
          </p:cNvSpPr>
          <p:nvPr>
            <p:ph type="title"/>
          </p:nvPr>
        </p:nvSpPr>
        <p:spPr/>
        <p:txBody>
          <a:bodyPr>
            <a:normAutofit/>
          </a:bodyPr>
          <a:lstStyle/>
          <a:p>
            <a:r>
              <a:rPr lang="en-US" dirty="0"/>
              <a:t>Example: Informed Consent in Stack Overflow</a:t>
            </a:r>
          </a:p>
        </p:txBody>
      </p:sp>
      <p:sp>
        <p:nvSpPr>
          <p:cNvPr id="4" name="Slide Number Placeholder 3">
            <a:extLst>
              <a:ext uri="{FF2B5EF4-FFF2-40B4-BE49-F238E27FC236}">
                <a16:creationId xmlns:a16="http://schemas.microsoft.com/office/drawing/2014/main" id="{E1BD2735-E867-D819-7AE9-30FAF73F7395}"/>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7" name="Content Placeholder 2">
            <a:extLst>
              <a:ext uri="{FF2B5EF4-FFF2-40B4-BE49-F238E27FC236}">
                <a16:creationId xmlns:a16="http://schemas.microsoft.com/office/drawing/2014/main" id="{4DDBCF3A-5E08-FD18-5979-6900A9C531D2}"/>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1E194FE7-29B5-D00B-9F86-419AAEE56D13}"/>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082374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53868-E65A-896C-92FE-904117C95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9BF54-4996-E976-7162-5E8AE026EE81}"/>
              </a:ext>
            </a:extLst>
          </p:cNvPr>
          <p:cNvSpPr>
            <a:spLocks noGrp="1"/>
          </p:cNvSpPr>
          <p:nvPr>
            <p:ph type="title"/>
          </p:nvPr>
        </p:nvSpPr>
        <p:spPr/>
        <p:txBody>
          <a:bodyPr>
            <a:normAutofit/>
          </a:bodyPr>
          <a:lstStyle/>
          <a:p>
            <a:r>
              <a:rPr lang="en-US" dirty="0"/>
              <a:t>Ethical design will consider impact of your choices</a:t>
            </a:r>
          </a:p>
        </p:txBody>
      </p:sp>
      <p:sp>
        <p:nvSpPr>
          <p:cNvPr id="3" name="Content Placeholder 2">
            <a:extLst>
              <a:ext uri="{FF2B5EF4-FFF2-40B4-BE49-F238E27FC236}">
                <a16:creationId xmlns:a16="http://schemas.microsoft.com/office/drawing/2014/main" id="{883C0B57-32A1-020D-7BDF-BC12E409F16D}"/>
              </a:ext>
            </a:extLst>
          </p:cNvPr>
          <p:cNvSpPr>
            <a:spLocks noGrp="1"/>
          </p:cNvSpPr>
          <p:nvPr>
            <p:ph idx="1"/>
          </p:nvPr>
        </p:nvSpPr>
        <p:spPr>
          <a:xfrm>
            <a:off x="838200" y="1500160"/>
            <a:ext cx="10400414" cy="4856190"/>
          </a:xfrm>
        </p:spPr>
        <p:txBody>
          <a:bodyPr>
            <a:normAutofit/>
          </a:bodyPr>
          <a:lstStyle/>
          <a:p>
            <a:r>
              <a:rPr lang="en-US" dirty="0"/>
              <a:t>You should consider how your software can cause harm or may be used to do wrong. Examples:</a:t>
            </a:r>
          </a:p>
          <a:p>
            <a:pPr lvl="1"/>
            <a:r>
              <a:rPr lang="en-US" dirty="0"/>
              <a:t>A dictator who wants to suppress information so he can continue to oppress minorities</a:t>
            </a:r>
          </a:p>
          <a:p>
            <a:pPr lvl="1"/>
            <a:r>
              <a:rPr lang="en-US" dirty="0"/>
              <a:t>the site owner who wants to harvest user information for resale </a:t>
            </a:r>
          </a:p>
          <a:p>
            <a:r>
              <a:rPr lang="en-US" dirty="0"/>
              <a:t>As part of VSD, you should write user stories and conditions of satisfaction that minimize negative human impact</a:t>
            </a:r>
          </a:p>
        </p:txBody>
      </p:sp>
      <p:sp>
        <p:nvSpPr>
          <p:cNvPr id="4" name="Slide Number Placeholder 3">
            <a:extLst>
              <a:ext uri="{FF2B5EF4-FFF2-40B4-BE49-F238E27FC236}">
                <a16:creationId xmlns:a16="http://schemas.microsoft.com/office/drawing/2014/main" id="{2AB92C93-4088-A5CF-84EB-E05A618D8893}"/>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3433731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21</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839345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1293668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24</a:t>
            </a:fld>
            <a:endParaRPr lang="en-US"/>
          </a:p>
        </p:txBody>
      </p:sp>
    </p:spTree>
    <p:extLst>
      <p:ext uri="{BB962C8B-B14F-4D97-AF65-F5344CB8AC3E}">
        <p14:creationId xmlns:p14="http://schemas.microsoft.com/office/powerpoint/2010/main" val="211824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25</a:t>
            </a:fld>
            <a:endParaRPr lang="en-US"/>
          </a:p>
        </p:txBody>
      </p:sp>
    </p:spTree>
    <p:extLst>
      <p:ext uri="{BB962C8B-B14F-4D97-AF65-F5344CB8AC3E}">
        <p14:creationId xmlns:p14="http://schemas.microsoft.com/office/powerpoint/2010/main" val="2216743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26</a:t>
            </a:fld>
            <a:endParaRPr lang="en-US"/>
          </a:p>
        </p:txBody>
      </p:sp>
    </p:spTree>
    <p:extLst>
      <p:ext uri="{BB962C8B-B14F-4D97-AF65-F5344CB8AC3E}">
        <p14:creationId xmlns:p14="http://schemas.microsoft.com/office/powerpoint/2010/main" val="36096694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27</a:t>
            </a:fld>
            <a:endParaRPr lang="en-US"/>
          </a:p>
        </p:txBody>
      </p:sp>
    </p:spTree>
    <p:extLst>
      <p:ext uri="{BB962C8B-B14F-4D97-AF65-F5344CB8AC3E}">
        <p14:creationId xmlns:p14="http://schemas.microsoft.com/office/powerpoint/2010/main" val="3254608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28</a:t>
            </a:fld>
            <a:endParaRPr lang="en-US"/>
          </a:p>
        </p:txBody>
      </p:sp>
    </p:spTree>
    <p:extLst>
      <p:ext uri="{BB962C8B-B14F-4D97-AF65-F5344CB8AC3E}">
        <p14:creationId xmlns:p14="http://schemas.microsoft.com/office/powerpoint/2010/main" val="13034311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29</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30</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normAutofit lnSpcReduction="10000"/>
          </a:bodyPr>
          <a:lstStyle/>
          <a:p>
            <a:r>
              <a:rPr lang="en-US" dirty="0"/>
              <a:t>As developers, we often spend most of our time and effort on features (i.e., functional requirements).</a:t>
            </a:r>
          </a:p>
          <a:p>
            <a:r>
              <a:rPr lang="en-US" dirty="0"/>
              <a:t>But there is more ….</a:t>
            </a:r>
          </a:p>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32</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33</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34</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INVEST+R</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normAutofit lnSpcReduction="10000"/>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a:p>
            <a:endParaRPr lang="en-US" dirty="0"/>
          </a:p>
          <a:p>
            <a:r>
              <a:rPr lang="en-US" dirty="0"/>
              <a:t>Respect for human values</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35</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normAutofit/>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document requirements user stories.</a:t>
            </a:r>
          </a:p>
          <a:p>
            <a:pPr lvl="1"/>
            <a:r>
              <a:rPr lang="en-US" dirty="0"/>
              <a:t>track the completion of requirements using conditions of satisfaction.</a:t>
            </a:r>
          </a:p>
          <a:p>
            <a:pPr lvl="1"/>
            <a:r>
              <a:rPr lang="en-US" dirty="0"/>
              <a:t>explain the difference between functional and non-functional requirements.</a:t>
            </a:r>
          </a:p>
          <a:p>
            <a:pPr lvl="1"/>
            <a:r>
              <a:rPr lang="en-US" dirty="0"/>
              <a:t>Explain how Value Sensitive Design can be used to improve requirement gathering.</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36</a:t>
            </a:fld>
            <a:endParaRPr lang="en-US" dirty="0"/>
          </a:p>
        </p:txBody>
      </p:sp>
    </p:spTree>
    <p:extLst>
      <p:ext uri="{BB962C8B-B14F-4D97-AF65-F5344CB8AC3E}">
        <p14:creationId xmlns:p14="http://schemas.microsoft.com/office/powerpoint/2010/main" val="36129599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Value Sensitive Design (VSD) is an ethical Framework to gather requirements</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a:bodyPr>
          <a:lstStyle/>
          <a:p>
            <a:r>
              <a:rPr lang="en-US" dirty="0"/>
              <a:t>Until now we have learned about the methods to document requirements – user stories and conditions of satisfaction.</a:t>
            </a:r>
          </a:p>
          <a:p>
            <a:r>
              <a:rPr lang="en-US" dirty="0"/>
              <a:t>But how do we come up with requirements in the first place?</a:t>
            </a:r>
          </a:p>
          <a:p>
            <a:pPr lvl="1"/>
            <a:r>
              <a:rPr lang="en-US" dirty="0"/>
              <a:t>One approach is to use an ethical framework called Value Sensitive Design (VSD) to systematically help us reason about the several design choices that go into coming up with requirements.</a:t>
            </a:r>
          </a:p>
          <a:p>
            <a:r>
              <a:rPr lang="en-US" dirty="0"/>
              <a:t>But, why VSD?</a:t>
            </a:r>
          </a:p>
          <a:p>
            <a:pPr lvl="1"/>
            <a:r>
              <a:rPr lang="en-US" dirty="0"/>
              <a:t>Design choices made during developing software (or any technology) often implicate human values!</a:t>
            </a:r>
          </a:p>
          <a:p>
            <a:pPr lvl="1"/>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2949272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Value Sensitive Design (VSD)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solidFill>
                  <a:srgbClr val="FF0000"/>
                </a:solidFill>
              </a:rPr>
              <a:t>empirical</a:t>
            </a:r>
            <a:r>
              <a:rPr lang="en-US" dirty="0"/>
              <a:t>, </a:t>
            </a:r>
            <a:r>
              <a:rPr lang="en-US" b="1" dirty="0">
                <a:solidFill>
                  <a:srgbClr val="FF0000"/>
                </a:solidFill>
              </a:rPr>
              <a:t>value</a:t>
            </a:r>
            <a:r>
              <a:rPr lang="en-US" dirty="0"/>
              <a:t>, and </a:t>
            </a:r>
            <a:r>
              <a:rPr lang="en-US" b="1" dirty="0">
                <a:solidFill>
                  <a:srgbClr val="FF0000"/>
                </a:solidFill>
              </a:rPr>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38</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18945035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Motivating Example – Informed Consent</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0" y="1542364"/>
            <a:ext cx="3563678" cy="4856190"/>
          </a:xfrm>
        </p:spPr>
        <p:txBody>
          <a:bodyPr>
            <a:normAutofit fontScale="85000" lnSpcReduction="20000"/>
          </a:bodyPr>
          <a:lstStyle/>
          <a:p>
            <a:pPr marL="0" indent="0">
              <a:buNone/>
            </a:pPr>
            <a:r>
              <a:rPr lang="en-US" sz="3300" dirty="0">
                <a:solidFill>
                  <a:srgbClr val="FF0000"/>
                </a:solidFill>
              </a:rPr>
              <a:t>Empirical Investigation:</a:t>
            </a:r>
          </a:p>
          <a:p>
            <a:pPr>
              <a:buFont typeface="Wingdings" pitchFamily="2" charset="2"/>
              <a:buChar char="v"/>
            </a:pPr>
            <a:r>
              <a:rPr lang="en-US" dirty="0"/>
              <a:t> </a:t>
            </a:r>
            <a:r>
              <a:rPr lang="en-US" sz="3100" dirty="0"/>
              <a:t>Understand what we mean by informed consent, encompasses:</a:t>
            </a:r>
          </a:p>
          <a:p>
            <a:pPr lvl="1">
              <a:buFont typeface="Wingdings" pitchFamily="2" charset="2"/>
              <a:buChar char="Ø"/>
            </a:pPr>
            <a:r>
              <a:rPr lang="en-US" dirty="0"/>
              <a:t> Disclosure. Do we know the pros and cons of taking an action?</a:t>
            </a:r>
          </a:p>
          <a:p>
            <a:pPr lvl="1">
              <a:buFont typeface="Wingdings" pitchFamily="2" charset="2"/>
              <a:buChar char="Ø"/>
            </a:pPr>
            <a:r>
              <a:rPr lang="en-US" dirty="0"/>
              <a:t>Comprehension. Do we understand the disclosures?</a:t>
            </a:r>
          </a:p>
          <a:p>
            <a:pPr lvl="1">
              <a:buFont typeface="Wingdings" pitchFamily="2" charset="2"/>
              <a:buChar char="Ø"/>
            </a:pPr>
            <a:r>
              <a:rPr lang="en-US" dirty="0"/>
              <a:t>Voluntariness. Is there coercion or manipulation?</a:t>
            </a:r>
          </a:p>
          <a:p>
            <a:pPr lvl="1">
              <a:buFont typeface="Wingdings" pitchFamily="2" charset="2"/>
              <a:buChar char="Ø"/>
            </a:pPr>
            <a:r>
              <a:rPr lang="en-US" dirty="0"/>
              <a:t>Agreement. Is there a clear opportunity to consent or not?</a:t>
            </a:r>
          </a:p>
          <a:p>
            <a:pPr lvl="1">
              <a:buFont typeface="Wingdings" pitchFamily="2" charset="2"/>
              <a:buChar char="Ø"/>
            </a:pPr>
            <a:r>
              <a:rPr lang="en-US" dirty="0"/>
              <a:t>Competence. Are we capable to give consent?</a:t>
            </a:r>
          </a:p>
          <a:p>
            <a:pPr>
              <a:buFont typeface="Wingdings" pitchFamily="2" charset="2"/>
              <a:buChar char="v"/>
            </a:pPr>
            <a:endParaRPr lang="en-US" dirty="0"/>
          </a:p>
          <a:p>
            <a:pPr marL="0" indent="0">
              <a:buNone/>
            </a:pPr>
            <a:endParaRPr lang="en-US" dirty="0"/>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Values Investigation:</a:t>
            </a:r>
          </a:p>
          <a:p>
            <a:pPr>
              <a:buFont typeface="Wingdings" pitchFamily="2" charset="2"/>
              <a:buChar char="v"/>
            </a:pPr>
            <a:r>
              <a:rPr lang="en-US" dirty="0"/>
              <a:t> Who are the direct and indirect stakeholders?</a:t>
            </a:r>
          </a:p>
          <a:p>
            <a:pPr>
              <a:buFont typeface="Wingdings" pitchFamily="2" charset="2"/>
              <a:buChar char="v"/>
            </a:pPr>
            <a:r>
              <a:rPr lang="en-US" dirty="0"/>
              <a:t>Do the stakeholders have conflicting values?</a:t>
            </a:r>
          </a:p>
          <a:p>
            <a:pPr>
              <a:buFont typeface="Wingdings" pitchFamily="2" charset="2"/>
              <a:buChar char="v"/>
            </a:pPr>
            <a:r>
              <a:rPr lang="en-US" dirty="0"/>
              <a:t>How can we resolve them?</a:t>
            </a:r>
          </a:p>
          <a:p>
            <a:pPr>
              <a:buFont typeface="Wingdings" pitchFamily="2" charset="2"/>
              <a:buChar char="v"/>
            </a:pPr>
            <a:endParaRPr lang="en-US" dirty="0"/>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Technical Investigation:</a:t>
            </a:r>
          </a:p>
          <a:p>
            <a:pPr>
              <a:buFont typeface="Wingdings" pitchFamily="2" charset="2"/>
              <a:buChar char="v"/>
            </a:pPr>
            <a:r>
              <a:rPr lang="en-US" dirty="0"/>
              <a:t> What are the technical mechanisms for implementing informed consent.</a:t>
            </a:r>
          </a:p>
          <a:p>
            <a:pPr lvl="1">
              <a:buFont typeface="Wingdings" pitchFamily="2" charset="2"/>
              <a:buChar char="Ø"/>
            </a:pPr>
            <a:r>
              <a:rPr lang="en-US" dirty="0"/>
              <a:t> One way =&gt; cookie consent management system.</a:t>
            </a:r>
          </a:p>
          <a:p>
            <a:pPr lvl="1">
              <a:buFont typeface="Wingdings" pitchFamily="2" charset="2"/>
              <a:buChar char="Ø"/>
            </a:pPr>
            <a:r>
              <a:rPr lang="en-US" dirty="0"/>
              <a:t>Websites use them to obtain and manage user permission for using cookies.</a:t>
            </a:r>
          </a:p>
        </p:txBody>
      </p:sp>
    </p:spTree>
    <p:extLst>
      <p:ext uri="{BB962C8B-B14F-4D97-AF65-F5344CB8AC3E}">
        <p14:creationId xmlns:p14="http://schemas.microsoft.com/office/powerpoint/2010/main" val="214808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5EB1D-7B60-024C-A6C8-43D75E8FF262}"/>
              </a:ext>
            </a:extLst>
          </p:cNvPr>
          <p:cNvSpPr>
            <a:spLocks noGrp="1"/>
          </p:cNvSpPr>
          <p:nvPr>
            <p:ph type="title"/>
          </p:nvPr>
        </p:nvSpPr>
        <p:spPr/>
        <p:txBody>
          <a:bodyPr/>
          <a:lstStyle/>
          <a:p>
            <a:r>
              <a:rPr lang="en-US" dirty="0"/>
              <a:t>Integrating User Stories With VSD</a:t>
            </a:r>
          </a:p>
        </p:txBody>
      </p:sp>
      <p:sp>
        <p:nvSpPr>
          <p:cNvPr id="4" name="Slide Number Placeholder 3">
            <a:extLst>
              <a:ext uri="{FF2B5EF4-FFF2-40B4-BE49-F238E27FC236}">
                <a16:creationId xmlns:a16="http://schemas.microsoft.com/office/drawing/2014/main" id="{F4740D6A-7024-FC41-B07F-905F4160D10F}"/>
              </a:ext>
            </a:extLst>
          </p:cNvPr>
          <p:cNvSpPr>
            <a:spLocks noGrp="1"/>
          </p:cNvSpPr>
          <p:nvPr>
            <p:ph type="sldNum" sz="quarter" idx="12"/>
          </p:nvPr>
        </p:nvSpPr>
        <p:spPr/>
        <p:txBody>
          <a:bodyPr/>
          <a:lstStyle/>
          <a:p>
            <a:fld id="{20F37917-FD3A-4669-9018-DA04BCDD3D75}" type="slidenum">
              <a:rPr lang="en-US" smtClean="0"/>
              <a:t>40</a:t>
            </a:fld>
            <a:endParaRPr lang="en-US"/>
          </a:p>
        </p:txBody>
      </p:sp>
      <p:sp>
        <p:nvSpPr>
          <p:cNvPr id="5" name="Content Placeholder 2">
            <a:extLst>
              <a:ext uri="{FF2B5EF4-FFF2-40B4-BE49-F238E27FC236}">
                <a16:creationId xmlns:a16="http://schemas.microsoft.com/office/drawing/2014/main" id="{1A938783-C44B-0342-9AFD-E20D6008FE4B}"/>
              </a:ext>
            </a:extLst>
          </p:cNvPr>
          <p:cNvSpPr txBox="1">
            <a:spLocks/>
          </p:cNvSpPr>
          <p:nvPr/>
        </p:nvSpPr>
        <p:spPr>
          <a:xfrm>
            <a:off x="943981" y="1781514"/>
            <a:ext cx="451428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rgbClr val="FF0000"/>
                </a:solidFill>
              </a:rPr>
              <a:t>Stakeholders identified:</a:t>
            </a:r>
          </a:p>
          <a:p>
            <a:r>
              <a:rPr lang="en-US" dirty="0"/>
              <a:t> Site users</a:t>
            </a:r>
          </a:p>
          <a:p>
            <a:r>
              <a:rPr lang="en-US" dirty="0"/>
              <a:t> Site owners</a:t>
            </a:r>
          </a:p>
          <a:p>
            <a:pPr>
              <a:buFont typeface="Wingdings" pitchFamily="2" charset="2"/>
              <a:buChar char="v"/>
            </a:pPr>
            <a:endParaRPr lang="en-US" dirty="0"/>
          </a:p>
          <a:p>
            <a:pPr marL="0" indent="0">
              <a:buFont typeface="Arial" panose="020B0604020202020204" pitchFamily="34" charset="0"/>
              <a:buNone/>
            </a:pPr>
            <a:r>
              <a:rPr lang="en-US" dirty="0">
                <a:solidFill>
                  <a:srgbClr val="FF0000"/>
                </a:solidFill>
              </a:rPr>
              <a:t>Values identified:</a:t>
            </a:r>
          </a:p>
          <a:p>
            <a:r>
              <a:rPr lang="en-US" dirty="0"/>
              <a:t> Privacy</a:t>
            </a:r>
          </a:p>
          <a:p>
            <a:r>
              <a:rPr lang="en-US" dirty="0"/>
              <a:t> Accountability</a:t>
            </a:r>
          </a:p>
          <a:p>
            <a:r>
              <a:rPr lang="en-US" dirty="0"/>
              <a:t>Transparency</a:t>
            </a:r>
          </a:p>
          <a:p>
            <a:pPr lvl="1"/>
            <a:endParaRPr lang="en-US" dirty="0"/>
          </a:p>
        </p:txBody>
      </p:sp>
      <p:sp>
        <p:nvSpPr>
          <p:cNvPr id="6" name="Content Placeholder 2">
            <a:extLst>
              <a:ext uri="{FF2B5EF4-FFF2-40B4-BE49-F238E27FC236}">
                <a16:creationId xmlns:a16="http://schemas.microsoft.com/office/drawing/2014/main" id="{57C60BE1-3304-3543-B6D2-78C34F1CA26B}"/>
              </a:ext>
            </a:extLst>
          </p:cNvPr>
          <p:cNvSpPr txBox="1">
            <a:spLocks/>
          </p:cNvSpPr>
          <p:nvPr/>
        </p:nvSpPr>
        <p:spPr>
          <a:xfrm>
            <a:off x="5676042" y="2005012"/>
            <a:ext cx="607841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Examples:</a:t>
            </a:r>
          </a:p>
          <a:p>
            <a:pPr>
              <a:buFont typeface="Wingdings" pitchFamily="2" charset="2"/>
              <a:buChar char="v"/>
            </a:pPr>
            <a:r>
              <a:rPr lang="en-US" dirty="0"/>
              <a:t> As a Stack Overflow user, I want to clearly understand what personal data Stack Overflow collects through cookies and control which cookies are set so that I can make an informed choice about my privacy while still accessing the programming help I need. (Essential)</a:t>
            </a:r>
          </a:p>
          <a:p>
            <a:pPr>
              <a:buFont typeface="Wingdings" pitchFamily="2" charset="2"/>
              <a:buChar char="v"/>
            </a:pPr>
            <a:r>
              <a:rPr lang="en-US"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p>
          <a:p>
            <a:pPr>
              <a:buFont typeface="Wingdings" pitchFamily="2" charset="2"/>
              <a:buChar char="v"/>
            </a:pPr>
            <a:endParaRPr lang="en-US" dirty="0"/>
          </a:p>
          <a:p>
            <a:pPr lvl="1"/>
            <a:endParaRPr lang="en-US" dirty="0"/>
          </a:p>
        </p:txBody>
      </p:sp>
    </p:spTree>
    <p:extLst>
      <p:ext uri="{BB962C8B-B14F-4D97-AF65-F5344CB8AC3E}">
        <p14:creationId xmlns:p14="http://schemas.microsoft.com/office/powerpoint/2010/main" val="23094420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E1ED-9F63-134F-BD9D-0973C4E045EE}"/>
              </a:ext>
            </a:extLst>
          </p:cNvPr>
          <p:cNvSpPr>
            <a:spLocks noGrp="1"/>
          </p:cNvSpPr>
          <p:nvPr>
            <p:ph type="title"/>
          </p:nvPr>
        </p:nvSpPr>
        <p:spPr/>
        <p:txBody>
          <a:bodyPr/>
          <a:lstStyle/>
          <a:p>
            <a:r>
              <a:rPr lang="en-US" dirty="0"/>
              <a:t>Conditions of Satisfaction (Informed Consent)</a:t>
            </a:r>
          </a:p>
        </p:txBody>
      </p:sp>
      <p:sp>
        <p:nvSpPr>
          <p:cNvPr id="4" name="Slide Number Placeholder 3">
            <a:extLst>
              <a:ext uri="{FF2B5EF4-FFF2-40B4-BE49-F238E27FC236}">
                <a16:creationId xmlns:a16="http://schemas.microsoft.com/office/drawing/2014/main" id="{FE9C9A8A-3080-3242-B8BE-F2528AA17480}"/>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7" name="Content Placeholder 2">
            <a:extLst>
              <a:ext uri="{FF2B5EF4-FFF2-40B4-BE49-F238E27FC236}">
                <a16:creationId xmlns:a16="http://schemas.microsoft.com/office/drawing/2014/main" id="{03A99269-DD79-DD4B-BAE6-6C59835A79A6}"/>
              </a:ext>
            </a:extLst>
          </p:cNvPr>
          <p:cNvSpPr txBox="1">
            <a:spLocks/>
          </p:cNvSpPr>
          <p:nvPr/>
        </p:nvSpPr>
        <p:spPr>
          <a:xfrm>
            <a:off x="639808" y="1674415"/>
            <a:ext cx="5662518" cy="559858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chemeClr val="accent6">
                    <a:lumMod val="50000"/>
                  </a:schemeClr>
                </a:solidFill>
              </a:rPr>
              <a:t>User Story and COS:</a:t>
            </a:r>
          </a:p>
          <a:p>
            <a:pPr>
              <a:buFont typeface="Wingdings" pitchFamily="2" charset="2"/>
              <a:buChar char="v"/>
            </a:pPr>
            <a:r>
              <a:rPr lang="en-US" sz="2400" dirty="0"/>
              <a:t> </a:t>
            </a:r>
            <a:r>
              <a:rPr lang="en-US" sz="2200" dirty="0"/>
              <a:t>As a Stack Overflow user, I want to clearly understand what personal data Stack Overflow collects through cookies and control which cookies are set so that I can make an informed choice about my privacy while still accessing the programming help I need. (Essential)</a:t>
            </a:r>
            <a:endParaRPr lang="en-US" sz="2400" dirty="0"/>
          </a:p>
          <a:p>
            <a:pPr lvl="1">
              <a:buFont typeface="Wingdings" pitchFamily="2" charset="2"/>
              <a:buChar char="Ø"/>
            </a:pPr>
            <a:r>
              <a:rPr lang="en-US" sz="2100" dirty="0"/>
              <a:t>The system should display a clear cookie banner explaining what personal data is collected before any cookies are set (Essential)</a:t>
            </a:r>
          </a:p>
          <a:p>
            <a:pPr lvl="1">
              <a:buFont typeface="Wingdings" pitchFamily="2" charset="2"/>
              <a:buChar char="Ø"/>
            </a:pPr>
            <a:r>
              <a:rPr lang="en-US" sz="2100" dirty="0"/>
              <a:t>Users should be able to access granular cookie controls to accept/reject specific categories (functional, analytics, advertising, personalization) (Desirable)</a:t>
            </a:r>
          </a:p>
          <a:p>
            <a:pPr lvl="1">
              <a:buFont typeface="Wingdings" pitchFamily="2" charset="2"/>
              <a:buChar char="Ø"/>
            </a:pPr>
            <a:r>
              <a:rPr lang="en-US" sz="2100" dirty="0"/>
              <a:t>The system should provide a “privacy dashboard” showing what data has been collected about the user over time (Extension)</a:t>
            </a:r>
            <a:br>
              <a:rPr lang="en-US" sz="1800" dirty="0"/>
            </a:br>
            <a:endParaRPr lang="en-US" sz="1800" dirty="0"/>
          </a:p>
          <a:p>
            <a:pPr>
              <a:buFont typeface="Wingdings" pitchFamily="2" charset="2"/>
              <a:buChar char="v"/>
            </a:pPr>
            <a:endParaRPr lang="en-US" sz="2400" dirty="0"/>
          </a:p>
          <a:p>
            <a:pPr lvl="1"/>
            <a:endParaRPr lang="en-US" sz="1800" dirty="0"/>
          </a:p>
        </p:txBody>
      </p:sp>
      <p:sp>
        <p:nvSpPr>
          <p:cNvPr id="8" name="Content Placeholder 2">
            <a:extLst>
              <a:ext uri="{FF2B5EF4-FFF2-40B4-BE49-F238E27FC236}">
                <a16:creationId xmlns:a16="http://schemas.microsoft.com/office/drawing/2014/main" id="{28EA7D20-1FD7-364F-8F92-C197CA376105}"/>
              </a:ext>
            </a:extLst>
          </p:cNvPr>
          <p:cNvSpPr txBox="1">
            <a:spLocks/>
          </p:cNvSpPr>
          <p:nvPr/>
        </p:nvSpPr>
        <p:spPr>
          <a:xfrm>
            <a:off x="6302326" y="1689380"/>
            <a:ext cx="5960012" cy="516862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accent6">
                    <a:lumMod val="50000"/>
                  </a:schemeClr>
                </a:solidFill>
              </a:rPr>
              <a:t>User Story and COS:</a:t>
            </a:r>
          </a:p>
          <a:p>
            <a:pPr>
              <a:buFont typeface="Wingdings" pitchFamily="2" charset="2"/>
              <a:buChar char="v"/>
            </a:pPr>
            <a:r>
              <a:rPr lang="en-US" sz="2400" dirty="0"/>
              <a:t> As a Stack Overflow site owner, I want to implement transparent cookie consent processes that comply with regulations while maintaining user engagement so that I can build user trust, avoid legal penalties, and sustain my business model without losing essential functionality. (Essential)</a:t>
            </a:r>
            <a:endParaRPr lang="en-US" sz="2600" dirty="0"/>
          </a:p>
          <a:p>
            <a:pPr lvl="1">
              <a:buFont typeface="Wingdings" pitchFamily="2" charset="2"/>
              <a:buChar char="Ø"/>
            </a:pPr>
            <a:r>
              <a:rPr lang="en-US" sz="2100" dirty="0"/>
              <a:t>Cookie data containing personal information should be encrypted both in transit and at rest to prevent unauthorized access. (Essential)</a:t>
            </a:r>
          </a:p>
          <a:p>
            <a:pPr lvl="1">
              <a:buFont typeface="Wingdings" pitchFamily="2" charset="2"/>
              <a:buChar char="Ø"/>
            </a:pPr>
            <a:r>
              <a:rPr lang="en-US" sz="2100" dirty="0"/>
              <a:t>The system should automatically expire cookies based on predefined retention periods. (Essential)</a:t>
            </a:r>
          </a:p>
          <a:p>
            <a:pPr lvl="1">
              <a:buFont typeface="Wingdings" pitchFamily="2" charset="2"/>
              <a:buChar char="Ø"/>
            </a:pPr>
            <a:r>
              <a:rPr lang="en-US" sz="2100" dirty="0"/>
              <a:t>The system should allow users to read and search posts even if they reject data collection on cookies. (Desirable)</a:t>
            </a:r>
          </a:p>
          <a:p>
            <a:pPr lvl="1">
              <a:buFont typeface="Wingdings" pitchFamily="2" charset="2"/>
              <a:buChar char="Ø"/>
            </a:pPr>
            <a:r>
              <a:rPr lang="en-US" sz="2100" dirty="0"/>
              <a:t>The platform should implement automated data retention policies that permanently delete expired cookie data. (Extension)</a:t>
            </a:r>
            <a:br>
              <a:rPr lang="en-US" sz="2600" dirty="0"/>
            </a:br>
            <a:endParaRPr lang="en-US" sz="2600" dirty="0"/>
          </a:p>
          <a:p>
            <a:pPr>
              <a:buFont typeface="Wingdings" pitchFamily="2" charset="2"/>
              <a:buChar char="v"/>
            </a:pPr>
            <a:endParaRPr lang="en-US" sz="2400" dirty="0"/>
          </a:p>
          <a:p>
            <a:pPr lvl="1"/>
            <a:endParaRPr lang="en-US" sz="1800" dirty="0"/>
          </a:p>
        </p:txBody>
      </p:sp>
    </p:spTree>
    <p:extLst>
      <p:ext uri="{BB962C8B-B14F-4D97-AF65-F5344CB8AC3E}">
        <p14:creationId xmlns:p14="http://schemas.microsoft.com/office/powerpoint/2010/main" val="2140347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normAutofit/>
          </a:bodyPr>
          <a:lstStyle/>
          <a:p>
            <a:r>
              <a:rPr lang="en-US" dirty="0"/>
              <a:t>Motivating Example – Informed Consent</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856190"/>
          </a:xfrm>
        </p:spPr>
        <p:txBody>
          <a:bodyPr>
            <a:normAutofit lnSpcReduction="10000"/>
          </a:bodyPr>
          <a:lstStyle/>
          <a:p>
            <a:r>
              <a:rPr lang="en-US" dirty="0"/>
              <a:t>Design choices made during developing software (or any technology) often implicate human values!</a:t>
            </a:r>
          </a:p>
          <a:p>
            <a:r>
              <a:rPr lang="en-US" dirty="0"/>
              <a:t>Ignoring values in the requirements and design process is </a:t>
            </a:r>
            <a:r>
              <a:rPr lang="en-US" b="1" dirty="0"/>
              <a:t>irresponsible</a:t>
            </a:r>
            <a:r>
              <a:rPr lang="en-US" dirty="0"/>
              <a:t>.</a:t>
            </a:r>
          </a:p>
          <a:p>
            <a:r>
              <a:rPr lang="en-US" dirty="0"/>
              <a:t>A Human Value Example: </a:t>
            </a:r>
            <a:r>
              <a:rPr lang="en-US" b="1" dirty="0"/>
              <a:t>Informed Consent</a:t>
            </a:r>
          </a:p>
          <a:p>
            <a:pPr lvl="1"/>
            <a:r>
              <a:rPr lang="en-US" dirty="0"/>
              <a:t>Most websites collect vast amounts of information about users, who have no control over: what information is collected/accessed/used/sold/etc.</a:t>
            </a:r>
          </a:p>
          <a:p>
            <a:pPr lvl="1"/>
            <a:r>
              <a:rPr lang="en-US" dirty="0"/>
              <a:t>A VSD approach to informed consent would emphasizes </a:t>
            </a:r>
            <a:r>
              <a:rPr lang="en-US" b="1" dirty="0"/>
              <a:t>transparency, user control and understanding</a:t>
            </a:r>
            <a:r>
              <a:rPr lang="en-US" dirty="0"/>
              <a:t>.</a:t>
            </a:r>
          </a:p>
          <a:p>
            <a:pPr lvl="1"/>
            <a:r>
              <a:rPr lang="en-US" dirty="0"/>
              <a:t>Web </a:t>
            </a:r>
            <a:r>
              <a:rPr lang="en-US" i="1" dirty="0"/>
              <a:t>cookies</a:t>
            </a:r>
            <a:r>
              <a:rPr lang="en-US" dirty="0"/>
              <a:t> and </a:t>
            </a:r>
            <a:r>
              <a:rPr lang="en-US" i="1" dirty="0"/>
              <a:t>browser security</a:t>
            </a:r>
            <a:r>
              <a:rPr lang="en-US" dirty="0"/>
              <a:t> mechanisms represent solutions to implement the principle of informed consent.  </a:t>
            </a:r>
          </a:p>
          <a:p>
            <a:r>
              <a:rPr lang="en-US" dirty="0"/>
              <a:t>To consider human values during design, we need to understand </a:t>
            </a:r>
            <a:r>
              <a:rPr lang="en-US" b="1" i="1" dirty="0"/>
              <a:t>what</a:t>
            </a:r>
            <a:r>
              <a:rPr lang="en-US" dirty="0"/>
              <a:t> they means generally and in the specific </a:t>
            </a:r>
            <a:r>
              <a:rPr lang="en-US" b="1" i="1" dirty="0"/>
              <a:t>context </a:t>
            </a:r>
            <a:r>
              <a:rPr lang="en-US" dirty="0"/>
              <a:t>of technology</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11061442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Example: 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30164878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44</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Reflect on the sources of data</a:t>
            </a:r>
          </a:p>
          <a:p>
            <a:pPr lvl="1"/>
            <a:r>
              <a:rPr lang="en-US" dirty="0"/>
              <a:t>Is the dataset representative of the language we want removed?</a:t>
            </a:r>
          </a:p>
          <a:p>
            <a:pPr lvl="1"/>
            <a:r>
              <a:rPr lang="en-US" dirty="0"/>
              <a:t>Are there any sources of biases or disparities that in this data that we should be considering?</a:t>
            </a:r>
          </a:p>
          <a:p>
            <a:r>
              <a:rPr lang="en-US" dirty="0"/>
              <a:t>Complications</a:t>
            </a:r>
          </a:p>
          <a:p>
            <a:pPr lvl="1"/>
            <a:r>
              <a:rPr lang="en-US" dirty="0"/>
              <a:t>Given the contextual nature of offensive speech, what complications or problems can arise from this model?</a:t>
            </a:r>
          </a:p>
        </p:txBody>
      </p:sp>
    </p:spTree>
    <p:extLst>
      <p:ext uri="{BB962C8B-B14F-4D97-AF65-F5344CB8AC3E}">
        <p14:creationId xmlns:p14="http://schemas.microsoft.com/office/powerpoint/2010/main" val="8720096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Value Investigation – Who are the Stakeholders? </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pPr marL="514350" indent="-514350">
              <a:buFont typeface="+mj-lt"/>
              <a:buAutoNum type="arabicPeriod"/>
            </a:pPr>
            <a:r>
              <a:rPr lang="en-US" dirty="0"/>
              <a:t>Relative to the issue of content moderation, who or what are the stakeholders? (i.e. individuals or groups whose interests stand to be impacted by this algorithm?)</a:t>
            </a:r>
          </a:p>
          <a:p>
            <a:pPr marL="514350" indent="-514350">
              <a:buFont typeface="+mj-lt"/>
              <a:buAutoNum type="arabicPeriod"/>
            </a:pPr>
            <a:r>
              <a:rPr lang="en-US" dirty="0"/>
              <a:t>Relative to the issue of content moderation, what are the interests or values of the different stakeholders?</a:t>
            </a:r>
          </a:p>
          <a:p>
            <a:pPr marL="514350" indent="-514350">
              <a:buFont typeface="+mj-lt"/>
              <a:buAutoNum type="arabicPeriod"/>
            </a:pPr>
            <a:r>
              <a:rPr lang="en-US" dirty="0"/>
              <a:t>Are there any conflicts of interests or values?</a:t>
            </a:r>
          </a:p>
          <a:p>
            <a:pPr marL="514350" indent="-514350">
              <a:buFont typeface="+mj-lt"/>
              <a:buAutoNum type="arabicPeriod"/>
            </a:pPr>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45</a:t>
            </a:fld>
            <a:endParaRPr lang="en-US"/>
          </a:p>
        </p:txBody>
      </p:sp>
    </p:spTree>
    <p:extLst>
      <p:ext uri="{BB962C8B-B14F-4D97-AF65-F5344CB8AC3E}">
        <p14:creationId xmlns:p14="http://schemas.microsoft.com/office/powerpoint/2010/main" val="39363171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 – What are the value tensions?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lnSpcReduction="10000"/>
          </a:bodyPr>
          <a:lstStyle/>
          <a:p>
            <a:pPr marL="514350" indent="-514350">
              <a:buFont typeface="+mj-lt"/>
              <a:buAutoNum type="arabicPeriod"/>
            </a:pPr>
            <a:r>
              <a:rPr lang="en-US" dirty="0"/>
              <a:t>Why do you think some people might be concerned with Reddit removing user’s posts? What if the posts have misinformation or hate speech?</a:t>
            </a:r>
          </a:p>
          <a:p>
            <a:pPr marL="514350" indent="-514350">
              <a:buFont typeface="+mj-lt"/>
              <a:buAutoNum type="arabicPeriod"/>
            </a:pPr>
            <a:r>
              <a:rPr lang="en-US" dirty="0"/>
              <a:t>How are users harmed if posts are mistakenly removed by Reddit?</a:t>
            </a:r>
          </a:p>
          <a:p>
            <a:pPr marL="514350" indent="-514350">
              <a:buFont typeface="+mj-lt"/>
              <a:buAutoNum type="arabicPeriod"/>
            </a:pPr>
            <a:r>
              <a:rPr lang="en-US" dirty="0"/>
              <a:t>How can bias in the moderation algorithms potentially harm users?</a:t>
            </a:r>
          </a:p>
          <a:p>
            <a:pPr marL="514350" indent="-514350">
              <a:buFont typeface="+mj-lt"/>
              <a:buAutoNum type="arabicPeriod"/>
            </a:pPr>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46</a:t>
            </a:fld>
            <a:endParaRPr lang="en-US"/>
          </a:p>
        </p:txBody>
      </p:sp>
    </p:spTree>
    <p:extLst>
      <p:ext uri="{BB962C8B-B14F-4D97-AF65-F5344CB8AC3E}">
        <p14:creationId xmlns:p14="http://schemas.microsoft.com/office/powerpoint/2010/main" val="3687600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normAutofit fontScale="92500"/>
          </a:bodyPr>
          <a:lstStyle/>
          <a:p>
            <a:r>
              <a:rPr lang="en-US" dirty="0"/>
              <a:t>Suppose as a result of the value investigations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if their post is potentially offensive, but does not prevent it from being posted.</a:t>
            </a:r>
          </a:p>
          <a:p>
            <a:r>
              <a:rPr lang="en-US" dirty="0"/>
              <a:t>Which requirement would you prefer based on the </a:t>
            </a:r>
            <a:r>
              <a:rPr lang="en-US" i="1" dirty="0"/>
              <a:t>technical feasibility and the values</a:t>
            </a:r>
            <a:r>
              <a:rPr lang="en-US" dirty="0"/>
              <a:t> that you think are important?</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47</a:t>
            </a:fld>
            <a:endParaRPr lang="en-US"/>
          </a:p>
        </p:txBody>
      </p:sp>
    </p:spTree>
    <p:extLst>
      <p:ext uri="{BB962C8B-B14F-4D97-AF65-F5344CB8AC3E}">
        <p14:creationId xmlns:p14="http://schemas.microsoft.com/office/powerpoint/2010/main" val="21816561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Using VSD to Define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a:p>
            <a:r>
              <a:rPr lang="en-US" dirty="0"/>
              <a:t>Download the detailed instructions of the activity from the course website (add link).</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48</a:t>
            </a:fld>
            <a:endParaRPr lang="en-US"/>
          </a:p>
        </p:txBody>
      </p:sp>
    </p:spTree>
    <p:extLst>
      <p:ext uri="{BB962C8B-B14F-4D97-AF65-F5344CB8AC3E}">
        <p14:creationId xmlns:p14="http://schemas.microsoft.com/office/powerpoint/2010/main" val="3964107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a:xfrm>
            <a:off x="838200" y="1500160"/>
            <a:ext cx="5659582" cy="4351338"/>
          </a:xfrm>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 that offer value</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13766</TotalTime>
  <Words>6441</Words>
  <Application>Microsoft Office PowerPoint</Application>
  <PresentationFormat>Widescreen</PresentationFormat>
  <Paragraphs>558</Paragraphs>
  <Slides>48</Slides>
  <Notes>40</Notes>
  <HiddenSlides>22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48</vt:i4>
      </vt:variant>
    </vt:vector>
  </HeadingPairs>
  <TitlesOfParts>
    <vt:vector size="57" baseType="lpstr">
      <vt:lpstr>Times New Roman</vt:lpstr>
      <vt:lpstr>Calibri</vt:lpstr>
      <vt:lpstr>Helvetica Neue</vt:lpstr>
      <vt:lpstr>Arial</vt:lpstr>
      <vt:lpstr>Ink Free</vt:lpstr>
      <vt:lpstr>Calibri Light</vt:lpstr>
      <vt:lpstr>Wingdings</vt:lpstr>
      <vt:lpstr>Verdana</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There are several frameworks that help us in requirement gathering</vt:lpstr>
      <vt:lpstr>Example: Informed Consent in Stack Overflow</vt:lpstr>
      <vt:lpstr>Example: Informed Consent in Stack Overflow</vt:lpstr>
      <vt:lpstr>Ethical design will consider impact of your choices</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INVEST+R</vt:lpstr>
      <vt:lpstr>Learning Goals for this Lesson</vt:lpstr>
      <vt:lpstr>Value Sensitive Design (VSD) is an ethical Framework to gather requirements</vt:lpstr>
      <vt:lpstr>Value Sensitive Design (VSD) in Brief</vt:lpstr>
      <vt:lpstr>Motivating Example – Informed Consent</vt:lpstr>
      <vt:lpstr>Integrating User Stories With VSD</vt:lpstr>
      <vt:lpstr>Conditions of Satisfaction (Informed Consent)</vt:lpstr>
      <vt:lpstr>Motivating Example – Informed Consent</vt:lpstr>
      <vt:lpstr>Example: The Reddit Case Study</vt:lpstr>
      <vt:lpstr>Empirical Investigation - Development of the Model </vt:lpstr>
      <vt:lpstr>Value Investigation – Who are the Stakeholders? </vt:lpstr>
      <vt:lpstr>Value Investigation – What are the value tensions?</vt:lpstr>
      <vt:lpstr>Technical Investigations</vt:lpstr>
      <vt:lpstr>Using VSD to Define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Bhutta, Adeel</cp:lastModifiedBy>
  <cp:revision>469</cp:revision>
  <dcterms:created xsi:type="dcterms:W3CDTF">2021-01-07T15:19:22Z</dcterms:created>
  <dcterms:modified xsi:type="dcterms:W3CDTF">2025-08-26T03:19:07Z</dcterms:modified>
</cp:coreProperties>
</file>