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47" r:id="rId15"/>
    <p:sldId id="527" r:id="rId16"/>
    <p:sldId id="529" r:id="rId17"/>
    <p:sldId id="539" r:id="rId18"/>
    <p:sldId id="551" r:id="rId19"/>
    <p:sldId id="495" r:id="rId20"/>
    <p:sldId id="574" r:id="rId21"/>
    <p:sldId id="549" r:id="rId22"/>
    <p:sldId id="494" r:id="rId23"/>
    <p:sldId id="572" r:id="rId24"/>
    <p:sldId id="566" r:id="rId25"/>
    <p:sldId id="567" r:id="rId26"/>
    <p:sldId id="570" r:id="rId27"/>
    <p:sldId id="571" r:id="rId28"/>
    <p:sldId id="528" r:id="rId29"/>
    <p:sldId id="573" r:id="rId30"/>
    <p:sldId id="563" r:id="rId31"/>
    <p:sldId id="555" r:id="rId32"/>
    <p:sldId id="556" r:id="rId33"/>
    <p:sldId id="564" r:id="rId34"/>
    <p:sldId id="565" r:id="rId35"/>
    <p:sldId id="552" r:id="rId36"/>
    <p:sldId id="557" r:id="rId37"/>
    <p:sldId id="558" r:id="rId38"/>
    <p:sldId id="559" r:id="rId39"/>
    <p:sldId id="560" r:id="rId40"/>
    <p:sldId id="561" r:id="rId41"/>
    <p:sldId id="562" r:id="rId42"/>
  </p:sldIdLst>
  <p:sldSz cx="12192000" cy="6858000"/>
  <p:notesSz cx="9240838" cy="6854825"/>
  <p:embeddedFontLst>
    <p:embeddedFont>
      <p:font typeface="Ink Free" panose="03080402000500000000" pitchFamily="66" charset="0"/>
      <p:regular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47"/>
            <p14:sldId id="527"/>
            <p14:sldId id="529"/>
            <p14:sldId id="539"/>
            <p14:sldId id="551"/>
            <p14:sldId id="495"/>
            <p14:sldId id="574"/>
            <p14:sldId id="549"/>
            <p14:sldId id="494"/>
            <p14:sldId id="572"/>
            <p14:sldId id="566"/>
            <p14:sldId id="567"/>
            <p14:sldId id="570"/>
            <p14:sldId id="571"/>
            <p14:sldId id="528"/>
            <p14:sldId id="573"/>
            <p14:sldId id="563"/>
            <p14:sldId id="555"/>
            <p14:sldId id="556"/>
            <p14:sldId id="564"/>
            <p14:sldId id="565"/>
            <p14:sldId id="552"/>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4" autoAdjust="0"/>
    <p:restoredTop sz="72449" autoAdjust="0"/>
  </p:normalViewPr>
  <p:slideViewPr>
    <p:cSldViewPr snapToGrid="0">
      <p:cViewPr varScale="1">
        <p:scale>
          <a:sx n="53" d="100"/>
          <a:sy n="53" d="100"/>
        </p:scale>
        <p:origin x="1072" y="52"/>
      </p:cViewPr>
      <p:guideLst/>
    </p:cSldViewPr>
  </p:slideViewPr>
  <p:notesTextViewPr>
    <p:cViewPr>
      <p:scale>
        <a:sx n="100" d="100"/>
        <a:sy n="100" d="100"/>
      </p:scale>
      <p:origin x="0" y="0"/>
    </p:cViewPr>
  </p:notesTextViewPr>
  <p:sorterViewPr>
    <p:cViewPr>
      <p:scale>
        <a:sx n="80" d="100"/>
        <a:sy n="80" d="100"/>
      </p:scale>
      <p:origin x="0" y="-5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4363" cy="343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4337" y="0"/>
            <a:ext cx="4004363" cy="343932"/>
          </a:xfrm>
          <a:prstGeom prst="rect">
            <a:avLst/>
          </a:prstGeom>
        </p:spPr>
        <p:txBody>
          <a:bodyPr vert="horz" lIns="91440" tIns="45720" rIns="91440" bIns="45720" rtlCol="0"/>
          <a:lstStyle>
            <a:lvl1pPr algn="r">
              <a:defRPr sz="1200"/>
            </a:lvl1pPr>
          </a:lstStyle>
          <a:p>
            <a:fld id="{7C7E5181-6CF5-45F7-A87A-E0E0B1FD7549}" type="datetimeFigureOut">
              <a:rPr lang="en-US" smtClean="0"/>
              <a:t>8/26/2025</a:t>
            </a:fld>
            <a:endParaRPr lang="en-US"/>
          </a:p>
        </p:txBody>
      </p:sp>
      <p:sp>
        <p:nvSpPr>
          <p:cNvPr id="4" name="Slide Image Placeholder 3"/>
          <p:cNvSpPr>
            <a:spLocks noGrp="1" noRot="1" noChangeAspect="1"/>
          </p:cNvSpPr>
          <p:nvPr>
            <p:ph type="sldImg" idx="2"/>
          </p:nvPr>
        </p:nvSpPr>
        <p:spPr>
          <a:xfrm>
            <a:off x="2563813" y="857250"/>
            <a:ext cx="4113212" cy="2312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4084" y="3298884"/>
            <a:ext cx="7392670" cy="26990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0894"/>
            <a:ext cx="4004363" cy="343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4337" y="6510894"/>
            <a:ext cx="4004363" cy="343931"/>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  (INVEST is widely used-- we've added the E because we think it's important)</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Ethical -- the stories, taken together, take human values into account</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28588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dirty="0"/>
          </a:p>
        </p:txBody>
      </p:sp>
    </p:spTree>
    <p:extLst>
      <p:ext uri="{BB962C8B-B14F-4D97-AF65-F5344CB8AC3E}">
        <p14:creationId xmlns:p14="http://schemas.microsoft.com/office/powerpoint/2010/main" val="8601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09448-045F-DCF4-08C8-71B08BA14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86B50-D5C2-3D4F-8EA1-E906894CE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C8ED7-7DB3-63AF-3386-3FF5518219E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C4F5D71D-6D9D-C256-FC76-6D1CF0E880B9}"/>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51044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A2ED5-830E-077D-3F69-FF4BAF436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E9456-16D1-7676-8FAE-BDFC28304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AA5CA-E395-C949-D7FD-44D58FD3E0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B78FA531-5655-38B3-8972-813FDBBC4C3D}"/>
              </a:ext>
            </a:extLst>
          </p:cNvPr>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934249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different perspectives.</a:t>
            </a:r>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INVEST+E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an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5533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4671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88512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r>
              <a:rPr lang="en-US" dirty="0"/>
              <a:t>E</a:t>
            </a:r>
            <a:endParaRPr lang="en-US" sz="3600" dirty="0"/>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normAutofit/>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a:p>
            <a:r>
              <a:rPr lang="en-US" dirty="0"/>
              <a:t>Ethical</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19</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696-32C7-EF71-607E-41A41BDE1178}"/>
              </a:ext>
            </a:extLst>
          </p:cNvPr>
          <p:cNvSpPr>
            <a:spLocks noGrp="1"/>
          </p:cNvSpPr>
          <p:nvPr>
            <p:ph type="title"/>
          </p:nvPr>
        </p:nvSpPr>
        <p:spPr/>
        <p:txBody>
          <a:bodyPr/>
          <a:lstStyle/>
          <a:p>
            <a:r>
              <a:rPr lang="en-US" dirty="0"/>
              <a:t>Kinds of Requirements</a:t>
            </a:r>
          </a:p>
        </p:txBody>
      </p:sp>
      <p:sp>
        <p:nvSpPr>
          <p:cNvPr id="3" name="Content Placeholder 2">
            <a:extLst>
              <a:ext uri="{FF2B5EF4-FFF2-40B4-BE49-F238E27FC236}">
                <a16:creationId xmlns:a16="http://schemas.microsoft.com/office/drawing/2014/main" id="{6579C772-778F-F9CC-2919-16311D46F16B}"/>
              </a:ext>
            </a:extLst>
          </p:cNvPr>
          <p:cNvSpPr>
            <a:spLocks noGrp="1"/>
          </p:cNvSpPr>
          <p:nvPr>
            <p:ph idx="1"/>
          </p:nvPr>
        </p:nvSpPr>
        <p:spPr/>
        <p:txBody>
          <a:bodyPr/>
          <a:lstStyle/>
          <a:p>
            <a:r>
              <a:rPr lang="en-US" dirty="0"/>
              <a:t>Functional Requirements</a:t>
            </a:r>
          </a:p>
          <a:p>
            <a:pPr lvl="1"/>
            <a:r>
              <a:rPr lang="en-US" dirty="0"/>
              <a:t>specify how the system should behave</a:t>
            </a:r>
          </a:p>
          <a:p>
            <a:r>
              <a:rPr lang="en-US" dirty="0"/>
              <a:t>Non-Functional Requirements</a:t>
            </a:r>
          </a:p>
          <a:p>
            <a:pPr lvl="1"/>
            <a:r>
              <a:rPr lang="en-US" dirty="0"/>
              <a:t>capture the quality goals of the system</a:t>
            </a:r>
          </a:p>
          <a:p>
            <a:r>
              <a:rPr lang="en-US" dirty="0"/>
              <a:t>Ethical Requirements</a:t>
            </a:r>
          </a:p>
          <a:p>
            <a:pPr lvl="1"/>
            <a:r>
              <a:rPr lang="en-US" dirty="0"/>
              <a:t>consider the impact of the system on its users and their human values</a:t>
            </a:r>
          </a:p>
        </p:txBody>
      </p:sp>
      <p:sp>
        <p:nvSpPr>
          <p:cNvPr id="4" name="Slide Number Placeholder 3">
            <a:extLst>
              <a:ext uri="{FF2B5EF4-FFF2-40B4-BE49-F238E27FC236}">
                <a16:creationId xmlns:a16="http://schemas.microsoft.com/office/drawing/2014/main" id="{B6FAB9E6-EEB6-5110-218B-0403C36317F4}"/>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54514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21</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22</a:t>
            </a:fld>
            <a:endParaRPr lang="en-US" dirty="0"/>
          </a:p>
        </p:txBody>
      </p:sp>
      <p:sp>
        <p:nvSpPr>
          <p:cNvPr id="5" name="Content Placeholder 2">
            <a:extLst>
              <a:ext uri="{FF2B5EF4-FFF2-40B4-BE49-F238E27FC236}">
                <a16:creationId xmlns:a16="http://schemas.microsoft.com/office/drawing/2014/main" id="{B185E386-2453-03E9-4BAB-A95A3BD9CE40}"/>
              </a:ext>
            </a:extLst>
          </p:cNvPr>
          <p:cNvSpPr txBox="1">
            <a:spLocks/>
          </p:cNvSpPr>
          <p:nvPr/>
        </p:nvSpPr>
        <p:spPr>
          <a:xfrm>
            <a:off x="4158916" y="1825625"/>
            <a:ext cx="57069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Testability</a:t>
            </a:r>
          </a:p>
          <a:p>
            <a:r>
              <a:rPr lang="en-US" dirty="0"/>
              <a:t>Maintainability</a:t>
            </a:r>
          </a:p>
          <a:p>
            <a:r>
              <a:rPr lang="en-US" dirty="0"/>
              <a:t>Extensibility</a:t>
            </a:r>
          </a:p>
          <a:p>
            <a:r>
              <a:rPr lang="en-US" dirty="0"/>
              <a:t>Scalability</a:t>
            </a:r>
          </a:p>
        </p:txBody>
      </p:sp>
    </p:spTree>
    <p:extLst>
      <p:ext uri="{BB962C8B-B14F-4D97-AF65-F5344CB8AC3E}">
        <p14:creationId xmlns:p14="http://schemas.microsoft.com/office/powerpoint/2010/main" val="270928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Ethical requirements consider the impact of your choices on human values</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You should consider how your software can cause harm or may be used to do wrong. Examples:</a:t>
            </a:r>
          </a:p>
          <a:p>
            <a:pPr lvl="1"/>
            <a:r>
              <a:rPr lang="en-US" dirty="0"/>
              <a:t>A dictator who wants to suppress information so he can continue to oppress minorities</a:t>
            </a:r>
          </a:p>
          <a:p>
            <a:pPr lvl="1"/>
            <a:r>
              <a:rPr lang="en-US" dirty="0"/>
              <a:t>A site owner who wants to harvest user information for resale </a:t>
            </a:r>
          </a:p>
          <a:p>
            <a:r>
              <a:rPr lang="en-US" dirty="0"/>
              <a:t>You should identify all the people who will be affected by your technology.</a:t>
            </a:r>
          </a:p>
          <a:p>
            <a:r>
              <a:rPr lang="en-US" dirty="0"/>
              <a:t>This may lead to additional user stories and COS.</a:t>
            </a:r>
          </a:p>
          <a:p>
            <a:r>
              <a:rPr lang="en-US" dirty="0"/>
              <a:t>You should consider their values.  Do they conflict?</a:t>
            </a:r>
          </a:p>
          <a:p>
            <a:r>
              <a:rPr lang="en-US" dirty="0"/>
              <a:t>This is called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687B8E70-7A56-B0C1-1FB5-8E15D2FBFCF4}"/>
              </a:ext>
            </a:extLst>
          </p:cNvPr>
          <p:cNvSpPr/>
          <p:nvPr/>
        </p:nvSpPr>
        <p:spPr>
          <a:xfrm>
            <a:off x="8193505" y="5516480"/>
            <a:ext cx="2743200" cy="6816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Read the tutorial!</a:t>
            </a:r>
          </a:p>
        </p:txBody>
      </p:sp>
    </p:spTree>
    <p:extLst>
      <p:ext uri="{BB962C8B-B14F-4D97-AF65-F5344CB8AC3E}">
        <p14:creationId xmlns:p14="http://schemas.microsoft.com/office/powerpoint/2010/main" val="343373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dirty="0"/>
          </a:p>
        </p:txBody>
      </p:sp>
    </p:spTree>
    <p:extLst>
      <p:ext uri="{BB962C8B-B14F-4D97-AF65-F5344CB8AC3E}">
        <p14:creationId xmlns:p14="http://schemas.microsoft.com/office/powerpoint/2010/main" val="36129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 </a:t>
            </a:r>
            <a:r>
              <a:rPr lang="en-US" dirty="0"/>
              <a:t>when writing user stories</a:t>
            </a:r>
          </a:p>
          <a:p>
            <a:r>
              <a:rPr lang="en-US" dirty="0"/>
              <a:t>It allows us to reason about design choices and resolve tensions between different values</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110135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082207-F1DE-0D9F-4DBF-BBD3C2ACC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6EE92-3ECC-F02A-DCD0-4B8F52EA1970}"/>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184B5427-74ED-2A6C-ED65-C23409AEA655}"/>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Content Placeholder 2">
            <a:extLst>
              <a:ext uri="{FF2B5EF4-FFF2-40B4-BE49-F238E27FC236}">
                <a16:creationId xmlns:a16="http://schemas.microsoft.com/office/drawing/2014/main" id="{6E8040BE-5D0F-EB4F-A19A-376BA1257C9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Site users</a:t>
            </a:r>
          </a:p>
          <a:p>
            <a:r>
              <a:rPr lang="en-US" dirty="0"/>
              <a:t>Site owners</a:t>
            </a: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r>
              <a:rPr lang="en-US" dirty="0">
                <a:solidFill>
                  <a:srgbClr val="FF0000"/>
                </a:solidFill>
              </a:rPr>
              <a:t>Values identified:</a:t>
            </a:r>
          </a:p>
          <a:p>
            <a:r>
              <a:rPr lang="en-US" dirty="0"/>
              <a:t>Privacy</a:t>
            </a:r>
          </a:p>
          <a:p>
            <a:r>
              <a:rPr lang="en-US" dirty="0"/>
              <a:t>Accountability</a:t>
            </a:r>
          </a:p>
          <a:p>
            <a:r>
              <a:rPr lang="en-US" dirty="0"/>
              <a:t>Transparency</a:t>
            </a:r>
          </a:p>
        </p:txBody>
      </p:sp>
      <p:sp>
        <p:nvSpPr>
          <p:cNvPr id="6" name="Content Placeholder 2">
            <a:extLst>
              <a:ext uri="{FF2B5EF4-FFF2-40B4-BE49-F238E27FC236}">
                <a16:creationId xmlns:a16="http://schemas.microsoft.com/office/drawing/2014/main" id="{21B1C3C5-1CFA-CFA6-660F-8117302CD448}"/>
              </a:ext>
            </a:extLst>
          </p:cNvPr>
          <p:cNvSpPr txBox="1">
            <a:spLocks/>
          </p:cNvSpPr>
          <p:nvPr/>
        </p:nvSpPr>
        <p:spPr>
          <a:xfrm>
            <a:off x="5458265" y="1781514"/>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788533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E9349AA-5E93-A6B1-EB37-821B2E93F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720DC-BE80-9BCD-ED9E-024F93E1C7AD}"/>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E1BD2735-E867-D819-7AE9-30FAF73F7395}"/>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7" name="Content Placeholder 2">
            <a:extLst>
              <a:ext uri="{FF2B5EF4-FFF2-40B4-BE49-F238E27FC236}">
                <a16:creationId xmlns:a16="http://schemas.microsoft.com/office/drawing/2014/main" id="{4DDBCF3A-5E08-FD18-5979-6900A9C531D2}"/>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1E194FE7-29B5-D00B-9F86-419AAEE56D13}"/>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08237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28</a:t>
            </a:fld>
            <a:endParaRPr lang="en-US"/>
          </a:p>
        </p:txBody>
      </p:sp>
    </p:spTree>
    <p:extLst>
      <p:ext uri="{BB962C8B-B14F-4D97-AF65-F5344CB8AC3E}">
        <p14:creationId xmlns:p14="http://schemas.microsoft.com/office/powerpoint/2010/main" val="130343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5E89-1D90-7489-00D4-B96439527CA8}"/>
              </a:ext>
            </a:extLst>
          </p:cNvPr>
          <p:cNvSpPr>
            <a:spLocks noGrp="1"/>
          </p:cNvSpPr>
          <p:nvPr>
            <p:ph type="title"/>
          </p:nvPr>
        </p:nvSpPr>
        <p:spPr/>
        <p:txBody>
          <a:bodyPr/>
          <a:lstStyle/>
          <a:p>
            <a:r>
              <a:rPr lang="en-US" dirty="0"/>
              <a:t>EVERYTHING PAST HERE IS CURRENTLY HIDDEN</a:t>
            </a:r>
          </a:p>
        </p:txBody>
      </p:sp>
      <p:sp>
        <p:nvSpPr>
          <p:cNvPr id="3" name="Content Placeholder 2">
            <a:extLst>
              <a:ext uri="{FF2B5EF4-FFF2-40B4-BE49-F238E27FC236}">
                <a16:creationId xmlns:a16="http://schemas.microsoft.com/office/drawing/2014/main" id="{CF8F3E74-7EE8-585C-5F0C-4FA1E00F251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27AB2EB-5678-83DB-3A9F-B9149F3D3495}"/>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301341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a:p>
            <a:r>
              <a:rPr lang="en-US" dirty="0"/>
              <a:t>But, why VSD?</a:t>
            </a:r>
          </a:p>
          <a:p>
            <a:pPr lvl="1"/>
            <a:r>
              <a:rPr lang="en-US" dirty="0"/>
              <a:t>Design choices made during developing software (or any technology) often implicate human values!</a:t>
            </a:r>
          </a:p>
          <a:p>
            <a:pPr lvl="1"/>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949272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Motivating Example – Informed Consent</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10614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01648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Reflect on the sources of data</a:t>
            </a:r>
          </a:p>
          <a:p>
            <a:pPr lvl="1"/>
            <a:r>
              <a:rPr lang="en-US" dirty="0"/>
              <a:t>Is the dataset representative of the language we want removed?</a:t>
            </a:r>
          </a:p>
          <a:p>
            <a:pPr lvl="1"/>
            <a:r>
              <a:rPr lang="en-US" dirty="0"/>
              <a:t>Are there any sources of biases or disparities that in this data that we should be considering?</a:t>
            </a:r>
          </a:p>
          <a:p>
            <a:r>
              <a:rPr lang="en-US" dirty="0"/>
              <a:t>Complications</a:t>
            </a:r>
          </a:p>
          <a:p>
            <a:pPr lvl="1"/>
            <a:r>
              <a:rPr lang="en-US" dirty="0"/>
              <a:t>Given the contextual nature of offensive speech, what complications or problems can arise from this model?</a:t>
            </a:r>
          </a:p>
        </p:txBody>
      </p:sp>
    </p:spTree>
    <p:extLst>
      <p:ext uri="{BB962C8B-B14F-4D97-AF65-F5344CB8AC3E}">
        <p14:creationId xmlns:p14="http://schemas.microsoft.com/office/powerpoint/2010/main" val="872009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93631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368760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from being posted.</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181656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9641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r>
              <a:rPr lang="en-US" sz="5100" dirty="0">
                <a:solidFill>
                  <a:schemeClr val="bg1"/>
                </a:solidFill>
                <a:latin typeface="+mj-lt"/>
                <a:ea typeface="+mj-ea"/>
              </a:rPr>
              <a:t>We'll use a least-common-denominator approach for documenting requirements: user stories and conditions of satisfaction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13811</TotalTime>
  <Words>5969</Words>
  <Application>Microsoft Office PowerPoint</Application>
  <PresentationFormat>Widescreen</PresentationFormat>
  <Paragraphs>527</Paragraphs>
  <Slides>41</Slides>
  <Notes>35</Notes>
  <HiddenSlides>16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Calibri</vt:lpstr>
      <vt:lpstr>Helvetica Neue</vt:lpstr>
      <vt:lpstr>Arial</vt:lpstr>
      <vt:lpstr>Calibri Light</vt:lpstr>
      <vt:lpstr>Wingdings</vt:lpstr>
      <vt:lpstr>Verdana</vt:lpstr>
      <vt:lpstr>Times New Roman</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for documenting requirements: user stories and conditions of satisfaction</vt:lpstr>
      <vt:lpstr>User Stories document requirements from a user’s point of view</vt:lpstr>
      <vt:lpstr>Properties of a user story</vt:lpstr>
      <vt:lpstr>Examples:</vt:lpstr>
      <vt:lpstr>Conditions of Satisfaction fill in details of the desired behavior</vt:lpstr>
      <vt:lpstr>Examples</vt:lpstr>
      <vt:lpstr>User Story</vt:lpstr>
      <vt:lpstr>Satisfaction Conditions</vt:lpstr>
      <vt:lpstr>Priorities</vt:lpstr>
      <vt:lpstr>Minimum Viable Product</vt:lpstr>
      <vt:lpstr>The MVP and Your Project Grade</vt:lpstr>
      <vt:lpstr>Writing User Stories: INVEST+E</vt:lpstr>
      <vt:lpstr>Kinds of Requirements</vt:lpstr>
      <vt:lpstr>Non-Functional Requirements capture the quality goals of the system:</vt:lpstr>
      <vt:lpstr>Other non-functional requirements</vt:lpstr>
      <vt:lpstr>Ethical requirements consider the impact of your choices on human values</vt:lpstr>
      <vt:lpstr>Learning Goals for this Lesson</vt:lpstr>
      <vt:lpstr>There are several frameworks that help us in requirement gathering</vt:lpstr>
      <vt:lpstr>Example: Informed Consent in Stack Overflow</vt:lpstr>
      <vt:lpstr>Example: Informed Consent in Stack Overflow</vt:lpstr>
      <vt:lpstr>Yet another example: a University Transcript database</vt:lpstr>
      <vt:lpstr>EVERYTHING PAST HERE IS CURRENTLY HIDDEN</vt:lpstr>
      <vt:lpstr>Value Sensitive Design (VSD) is an ethical Framework to gather requirements</vt:lpstr>
      <vt:lpstr>Value Sensitive Design (VSD) in Brief</vt:lpstr>
      <vt:lpstr>Motivating Example – Informed Consent</vt:lpstr>
      <vt:lpstr>Integrating User Stories With VSD</vt:lpstr>
      <vt:lpstr>Conditions of Satisfaction (Informed Consent)</vt:lpstr>
      <vt:lpstr>Motivating Example – Informed Consent</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470</cp:revision>
  <cp:lastPrinted>2025-08-26T18:49:02Z</cp:lastPrinted>
  <dcterms:created xsi:type="dcterms:W3CDTF">2021-01-07T15:19:22Z</dcterms:created>
  <dcterms:modified xsi:type="dcterms:W3CDTF">2025-08-26T19:30:07Z</dcterms:modified>
</cp:coreProperties>
</file>