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9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313" r:id="rId21"/>
    <p:sldId id="314" r:id="rId22"/>
    <p:sldId id="315" r:id="rId23"/>
    <p:sldId id="316" r:id="rId24"/>
    <p:sldId id="317" r:id="rId25"/>
    <p:sldId id="318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307" r:id="rId44"/>
    <p:sldId id="308" r:id="rId45"/>
    <p:sldId id="309" r:id="rId46"/>
    <p:sldId id="310" r:id="rId47"/>
    <p:sldId id="311" r:id="rId48"/>
    <p:sldId id="312" r:id="rId49"/>
    <p:sldId id="306" r:id="rId50"/>
    <p:sldId id="321" r:id="rId51"/>
    <p:sldId id="322" r:id="rId52"/>
    <p:sldId id="320" r:id="rId53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55"/>
      <p:bold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Arimo" panose="020B0604020202020204" charset="0"/>
      <p:regular r:id="rId61"/>
      <p:bold r:id="rId62"/>
    </p:embeddedFont>
    <p:embeddedFont>
      <p:font typeface="Verdana" panose="020B060403050404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41008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55666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8878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8463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94595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034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32842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8370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800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190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10177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086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52819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4485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314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9819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50152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68541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6855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53223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05354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06489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9059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0647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6845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8427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98438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22230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1709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1603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46340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553386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254654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192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7692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1412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211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42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9335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73249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7078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2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094565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 descr="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2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2003776" y="1767416"/>
            <a:ext cx="1120422" cy="846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Ignitee PPT TEMP_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 descr="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96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 descr="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96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7281332" y="222248"/>
            <a:ext cx="352778" cy="2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 descr="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 descr="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 descr="Ignitee PPT TEMP_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 descr="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96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96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7281332" y="222248"/>
            <a:ext cx="352778" cy="2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80559" y="985779"/>
            <a:ext cx="4215239" cy="3608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4648198" y="985779"/>
            <a:ext cx="4196783" cy="36088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80559" y="963041"/>
            <a:ext cx="4216828" cy="479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280559" y="1442863"/>
            <a:ext cx="4216828" cy="3198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3"/>
          </p:nvPr>
        </p:nvSpPr>
        <p:spPr>
          <a:xfrm>
            <a:off x="4645025" y="963041"/>
            <a:ext cx="4199958" cy="479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4"/>
          </p:nvPr>
        </p:nvSpPr>
        <p:spPr>
          <a:xfrm>
            <a:off x="4645025" y="1442863"/>
            <a:ext cx="4199958" cy="3198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575050" y="204786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 rot="5400000">
            <a:off x="2747272" y="-1503086"/>
            <a:ext cx="3630993" cy="8564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 rot="5400000">
            <a:off x="5463776" y="1371599"/>
            <a:ext cx="4388642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 rot="5400000">
            <a:off x="1272777" y="-609599"/>
            <a:ext cx="4388642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 descr="1"/>
          <p:cNvSpPr/>
          <p:nvPr/>
        </p:nvSpPr>
        <p:spPr>
          <a:xfrm>
            <a:off x="0" y="0"/>
            <a:ext cx="9142413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Ignitee PPT TEMP_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2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 descr="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96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 descr="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96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2.jpg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1522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Geolocation/Using_geolocation" TargetMode="External"/><Relationship Id="rId2" Type="http://schemas.openxmlformats.org/officeDocument/2006/relationships/hyperlink" Target="https://developer.mozilla.org/en-US/docs/Web_Audio_API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3.org/TR/vibration/" TargetMode="External"/><Relationship Id="rId5" Type="http://schemas.openxmlformats.org/officeDocument/2006/relationships/hyperlink" Target="https://www.html5rocks.com/en/tutorials/pagevisibility/intro/" TargetMode="External"/><Relationship Id="rId4" Type="http://schemas.openxmlformats.org/officeDocument/2006/relationships/hyperlink" Target="https://developer.mozilla.org/en-US/docs/Web/API/Web_Storage_API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423" y="636495"/>
            <a:ext cx="635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Introduction to HTML/CSS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8307" y="3505201"/>
            <a:ext cx="177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Kunal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Kashyap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Arushi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Shukla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80559" y="112593"/>
            <a:ext cx="8564424" cy="470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 Headings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80548" y="583449"/>
            <a:ext cx="8564399" cy="3984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 are defined with the &lt;h1&gt; to &lt;h6&gt; tags.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defines the most important heading. &lt;h6&gt; defines the least important heading.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Samples of the six heading types: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&lt;H1&gt;Level-1 (H1)&lt;/H1&gt;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&lt;H2 &gt;Level-2 (H2)&lt;/H2&gt;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&lt;H3&gt;Level-3 (H3)&lt;/H3&gt;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&lt;H4 &gt;Level-4 (H4)&lt;/H4&gt;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&lt;H5&gt;Level-5 (H5)&lt;/H5&gt;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&lt;H6&gt;Level-6 (H6)&lt;/H6&gt;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280559" y="153535"/>
            <a:ext cx="8564424" cy="5527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 Paragraphs</a:t>
            </a: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HTML &lt;p&gt; element defines a paragraph.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&lt;p&gt;This is a paragraph&lt;/p&gt;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&lt;p&gt;This is another paragraph&lt;/p&gt;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280559" y="662331"/>
            <a:ext cx="8564424" cy="3932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links are hyperlinks.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hyperlink is a text or an image you can click on, and jump to another document.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 href="url"&gt;link text&lt;/a&gt;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 href=" url "&gt;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 src="smiley.gif" alt="HTML tutorial" style="width:42px;height:42px;border:0"&gt;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&lt;/a&gt;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09433" y="92121"/>
            <a:ext cx="8435550" cy="4606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Links - Hyperlinks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280559" y="102359"/>
            <a:ext cx="8564424" cy="3991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 Lists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280559" y="666789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an unordered list and an ordered list in HTML: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Unordered List: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&lt;li&gt; First item &lt;/li&gt;			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dirty="0"/>
              <a:t> </a:t>
            </a:r>
            <a:r>
              <a:rPr lang="en" sz="1600" dirty="0" smtClean="0"/>
              <a:t>         </a:t>
            </a:r>
            <a:r>
              <a:rPr lang="en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li&gt; Second item &lt;/li&gt;			</a:t>
            </a:r>
            <a:endParaRPr lang="en" sz="16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dirty="0"/>
              <a:t> </a:t>
            </a:r>
            <a:r>
              <a:rPr lang="en" sz="1600" dirty="0" smtClean="0"/>
              <a:t>          </a:t>
            </a:r>
            <a:r>
              <a:rPr lang="en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Third item &lt;/li&gt; 					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List: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&lt;ol&gt;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&lt;li&gt; First item &lt;/li&gt;				</a:t>
            </a:r>
            <a:r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 item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&lt;li&gt; Second item &lt;/li&gt;				</a:t>
            </a:r>
            <a:r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Second item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&lt;li&gt; Third item &lt;/li&gt; 				</a:t>
            </a:r>
            <a:r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Third item 	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&lt;/ol&gt;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265"/>
          <p:cNvSpPr txBox="1">
            <a:spLocks/>
          </p:cNvSpPr>
          <p:nvPr/>
        </p:nvSpPr>
        <p:spPr>
          <a:xfrm>
            <a:off x="5701553" y="1676400"/>
            <a:ext cx="2447365" cy="15136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90000"/>
              </a:lnSpc>
              <a:spcBef>
                <a:spcPts val="44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1600" dirty="0" smtClean="0"/>
              <a:t>First Item</a:t>
            </a:r>
          </a:p>
          <a:p>
            <a:pPr indent="-342900">
              <a:lnSpc>
                <a:spcPct val="90000"/>
              </a:lnSpc>
              <a:spcBef>
                <a:spcPts val="44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1600" dirty="0" smtClean="0"/>
              <a:t>Second Item</a:t>
            </a:r>
          </a:p>
          <a:p>
            <a:pPr indent="-342900">
              <a:lnSpc>
                <a:spcPct val="90000"/>
              </a:lnSpc>
              <a:spcBef>
                <a:spcPts val="44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1600" dirty="0" smtClean="0"/>
              <a:t>Third Item</a:t>
            </a:r>
          </a:p>
          <a:p>
            <a:pPr indent="-342900">
              <a:lnSpc>
                <a:spcPct val="90000"/>
              </a:lnSpc>
              <a:spcBef>
                <a:spcPts val="440"/>
              </a:spcBef>
              <a:buSzPct val="101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280559" y="696035"/>
            <a:ext cx="8564424" cy="38486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9007"/>
              <a:buFont typeface="Noto Sans Symbols"/>
              <a:buChar char="➢"/>
            </a:pPr>
            <a:r>
              <a:rPr lang="en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 </a:t>
            </a: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HTML Strong Element (&lt;strong&gt;) gives text strong importance, and is typically displayed in bold.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19007"/>
              <a:buFont typeface="Noto Sans Symbols"/>
              <a:buChar char="➢"/>
            </a:pPr>
            <a:r>
              <a:rPr lang="en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&lt;hr&gt; element is used to separate content in an HTML page.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19007"/>
              <a:buFont typeface="Noto Sans Symbols"/>
              <a:buChar char="➢"/>
            </a:pPr>
            <a:r>
              <a:rPr lang="en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&lt;br&gt; tag inserts a single line break.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19007"/>
              <a:buFont typeface="Noto Sans Symbols"/>
              <a:buChar char="➢"/>
            </a:pPr>
            <a:r>
              <a:rPr lang="en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&lt;div&gt; tag defines a division or a section in an HTML document and is used to group block-elements to format them with CSS.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19007"/>
              <a:buFont typeface="Noto Sans Symbols"/>
              <a:buChar char="➢"/>
            </a:pPr>
            <a:r>
              <a:rPr lang="en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SPAN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&lt;span&gt; tag is used to group inline-elements in a document.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280559" y="92121"/>
            <a:ext cx="7667685" cy="429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Miscellaneous</a:t>
            </a:r>
          </a:p>
        </p:txBody>
      </p:sp>
      <p:sp>
        <p:nvSpPr>
          <p:cNvPr id="272" name="Shape 272"/>
          <p:cNvSpPr/>
          <p:nvPr/>
        </p:nvSpPr>
        <p:spPr>
          <a:xfrm>
            <a:off x="0" y="-115416"/>
            <a:ext cx="65" cy="2308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280559" y="949570"/>
            <a:ext cx="8564424" cy="3646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62"/>
              <a:buFont typeface="Noto Sans Symbols"/>
              <a:buChar char="▪"/>
            </a:pPr>
            <a:r>
              <a:rPr lang="en" sz="19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types of elements in HTML page – INLINE and BLOCK.</a:t>
            </a:r>
          </a:p>
          <a:p>
            <a:pPr marL="0" marR="0" lvl="0" indent="0" algn="l" rtl="0">
              <a:lnSpc>
                <a:spcPct val="8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9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95062"/>
              <a:buFont typeface="Noto Sans Symbols"/>
              <a:buChar char="▪"/>
            </a:pPr>
            <a:r>
              <a:rPr lang="en" sz="19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block-level element always starts on a new line and takes up the full width available (stretches out to the left and right as far as it can).</a:t>
            </a:r>
          </a:p>
          <a:p>
            <a:pPr marL="0" marR="0" lvl="0" indent="0" algn="l" rtl="0">
              <a:lnSpc>
                <a:spcPct val="8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9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95062"/>
              <a:buFont typeface="Noto Sans Symbols"/>
              <a:buChar char="▪"/>
            </a:pPr>
            <a:r>
              <a:rPr lang="en" sz="19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&lt;div&gt; element is a block-level element.</a:t>
            </a:r>
          </a:p>
          <a:p>
            <a:pPr marL="342900" marR="0" lvl="0" indent="-342900" algn="ctr" rtl="0">
              <a:lnSpc>
                <a:spcPct val="8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sz="19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95062"/>
              <a:buFont typeface="Noto Sans Symbols"/>
              <a:buChar char="▪"/>
            </a:pPr>
            <a:r>
              <a:rPr lang="en" sz="19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inline element does not start on a new line and only takes up as much width as necessary.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sz="19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95062"/>
              <a:buFont typeface="Noto Sans Symbols"/>
              <a:buChar char="▪"/>
            </a:pPr>
            <a:r>
              <a:rPr lang="en" sz="19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&lt;span&gt; element is an inline-level element.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4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71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lnSpc>
                <a:spcPct val="80000"/>
              </a:lnSpc>
              <a:spcBef>
                <a:spcPts val="234"/>
              </a:spcBef>
              <a:buSzPct val="25000"/>
              <a:buNone/>
            </a:pPr>
            <a:r>
              <a:rPr lang="en" sz="3200" b="1" dirty="0"/>
              <a:t>Demo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7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52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280559" y="214815"/>
            <a:ext cx="7689733" cy="4475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Block-level and Inline-level Elements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280559" y="102358"/>
            <a:ext cx="8564424" cy="501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Form Elements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280559" y="726743"/>
            <a:ext cx="8564424" cy="3867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form element is the 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&lt;input&gt;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element.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an input element decided by its “type” attribute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basic input types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text  input - &lt;input type=“text”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-  password input - &lt;input type=“password”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-  email input -  &lt;input type=“email”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-  checkbox input - &lt;input type=“checkbox”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-  radio input - &lt;input type=“radio” /&gt;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-  submit button - &lt;input type=“submit” /&gt;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80550" y="191325"/>
            <a:ext cx="8564399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Tables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280550" y="787850"/>
            <a:ext cx="8564399" cy="388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Tables are defined with the </a:t>
            </a:r>
            <a:r>
              <a:rPr lang="en" sz="14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&lt;table&gt;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tag.</a:t>
            </a:r>
          </a:p>
          <a:p>
            <a:pPr marL="457200" marR="0" lvl="0" indent="-31750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Tables are divided into </a:t>
            </a:r>
            <a:r>
              <a:rPr lang="en" sz="14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table rows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with the </a:t>
            </a:r>
            <a:r>
              <a:rPr lang="en" sz="14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&lt;tr&gt;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tag.</a:t>
            </a:r>
          </a:p>
          <a:p>
            <a:pPr marL="457200" marR="0" lvl="0" indent="-31750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Table rows are divided into </a:t>
            </a:r>
            <a:r>
              <a:rPr lang="en" sz="14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table data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with the </a:t>
            </a:r>
            <a:r>
              <a:rPr lang="en" sz="14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&lt;td&gt;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tag.</a:t>
            </a:r>
          </a:p>
          <a:p>
            <a:pPr marL="457200" marR="0" lvl="0" indent="-31750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table row can also be divided into </a:t>
            </a:r>
            <a:r>
              <a:rPr lang="en" sz="14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table headings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with the </a:t>
            </a:r>
            <a:r>
              <a:rPr lang="en" sz="14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&lt;th&gt;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tag.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Shape 291" descr="html_table_structure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0725" y="2298700"/>
            <a:ext cx="4927898" cy="22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80550" y="123800"/>
            <a:ext cx="8564399" cy="41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Table</a:t>
            </a:r>
            <a:endParaRPr lang="en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75685" y="522267"/>
            <a:ext cx="4210768" cy="395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 style="width:100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%"&gt;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" sz="1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dirty="0" smtClean="0"/>
              <a:t>&lt;thead&gt;</a:t>
            </a:r>
          </a:p>
          <a:p>
            <a:pPr lvl="0" indent="-190500">
              <a:spcBef>
                <a:spcPts val="0"/>
              </a:spcBef>
              <a:buSzPct val="25000"/>
              <a:buNone/>
            </a:pPr>
            <a:r>
              <a:rPr lang="en" sz="1400" dirty="0"/>
              <a:t>	 &lt;tr&gt;  </a:t>
            </a:r>
          </a:p>
          <a:p>
            <a:pPr marL="800100" lvl="0" indent="-190500">
              <a:spcBef>
                <a:spcPts val="0"/>
              </a:spcBef>
              <a:buSzPct val="25000"/>
              <a:buNone/>
            </a:pPr>
            <a:r>
              <a:rPr lang="en" sz="1400" dirty="0"/>
              <a:t>&lt;th&gt;Lastname&lt;/th&gt;  </a:t>
            </a:r>
          </a:p>
          <a:p>
            <a:pPr marL="800100" lvl="0" indent="-266700">
              <a:spcBef>
                <a:spcPts val="0"/>
              </a:spcBef>
              <a:buSzPct val="25000"/>
              <a:buNone/>
            </a:pPr>
            <a:r>
              <a:rPr lang="en" sz="1400" dirty="0"/>
              <a:t>&lt;th&gt;Points&lt;/th&gt;</a:t>
            </a:r>
          </a:p>
          <a:p>
            <a:pPr lvl="0" indent="-190500">
              <a:spcBef>
                <a:spcPts val="0"/>
              </a:spcBef>
              <a:buSzPct val="25000"/>
              <a:buNone/>
            </a:pPr>
            <a:r>
              <a:rPr lang="en" sz="1400" dirty="0"/>
              <a:t>  &lt;/tr&gt;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dirty="0" smtClean="0"/>
              <a:t>&lt;/thead&gt;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" sz="1400" dirty="0" smtClean="0"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&lt;tbody&gt;</a:t>
            </a:r>
            <a:endParaRPr lang="en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tr&gt;</a:t>
            </a:r>
          </a:p>
          <a:p>
            <a:pPr marL="8001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&lt;td&gt;Smith&lt;/td&gt;		</a:t>
            </a:r>
          </a:p>
          <a:p>
            <a:pPr marL="8001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&lt;td&gt;50&lt;/td&gt;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&lt;/tr&gt;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&lt;tr&gt;</a:t>
            </a:r>
          </a:p>
          <a:p>
            <a:pPr marL="8001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&lt;td&gt;Jackson&lt;/td&gt;		</a:t>
            </a:r>
          </a:p>
          <a:p>
            <a:pPr marL="8001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&lt;td&gt;94&lt;/td&gt;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&lt;/tr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dirty="0" smtClean="0"/>
              <a:t>&lt;/tbody&gt;</a:t>
            </a:r>
            <a:endParaRPr lang="en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297"/>
          <p:cNvSpPr txBox="1">
            <a:spLocks/>
          </p:cNvSpPr>
          <p:nvPr/>
        </p:nvSpPr>
        <p:spPr>
          <a:xfrm>
            <a:off x="4933232" y="620882"/>
            <a:ext cx="4210768" cy="395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190500">
              <a:spcBef>
                <a:spcPts val="0"/>
              </a:spcBef>
              <a:buSzPct val="25000"/>
              <a:buFont typeface="Arial"/>
              <a:buNone/>
            </a:pPr>
            <a:r>
              <a:rPr lang="en-US" sz="1400" dirty="0" smtClean="0"/>
              <a:t>&lt;</a:t>
            </a:r>
            <a:r>
              <a:rPr lang="en-US" sz="1400" dirty="0" err="1" smtClean="0"/>
              <a:t>tfoot</a:t>
            </a:r>
            <a:r>
              <a:rPr lang="en-US" sz="1400" dirty="0" smtClean="0"/>
              <a:t>&gt;</a:t>
            </a:r>
          </a:p>
          <a:p>
            <a:pPr indent="-190500">
              <a:spcBef>
                <a:spcPts val="0"/>
              </a:spcBef>
              <a:buSzPct val="25000"/>
              <a:buFont typeface="Arial"/>
              <a:buNone/>
            </a:pPr>
            <a:r>
              <a:rPr lang="en-US" sz="1400" dirty="0" smtClean="0"/>
              <a:t>	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pPr indent="-190500">
              <a:spcBef>
                <a:spcPts val="0"/>
              </a:spcBef>
              <a:buSzPct val="25000"/>
              <a:buNone/>
            </a:pPr>
            <a:r>
              <a:rPr lang="en-US" sz="1400" dirty="0" smtClean="0"/>
              <a:t>	      &lt;</a:t>
            </a:r>
            <a:r>
              <a:rPr lang="en-US" sz="1400" dirty="0"/>
              <a:t>td&gt;Copyright&lt;/td</a:t>
            </a:r>
            <a:r>
              <a:rPr lang="en-US" sz="1400" dirty="0" smtClean="0"/>
              <a:t>&gt;</a:t>
            </a:r>
          </a:p>
          <a:p>
            <a:pPr indent="-190500">
              <a:spcBef>
                <a:spcPts val="0"/>
              </a:spcBef>
              <a:buSzPct val="25000"/>
              <a:buFont typeface="Arial"/>
              <a:buNone/>
            </a:pPr>
            <a:r>
              <a:rPr lang="en-US" sz="1400" dirty="0" smtClean="0"/>
              <a:t>	       &lt;td&gt; @ TTN &lt;/td&gt;</a:t>
            </a:r>
          </a:p>
          <a:p>
            <a:pPr indent="-190500">
              <a:spcBef>
                <a:spcPts val="0"/>
              </a:spcBef>
              <a:buSzPct val="25000"/>
              <a:buFont typeface="Arial"/>
              <a:buNone/>
            </a:pPr>
            <a:r>
              <a:rPr lang="en-US" sz="1400" dirty="0" smtClean="0"/>
              <a:t>	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  <a:endParaRPr lang="en-US" sz="1400" dirty="0"/>
          </a:p>
          <a:p>
            <a:pPr indent="-190500">
              <a:spcBef>
                <a:spcPts val="0"/>
              </a:spcBef>
              <a:buSzPct val="25000"/>
              <a:buFont typeface="Arial"/>
              <a:buNone/>
            </a:pPr>
            <a:r>
              <a:rPr lang="en-US" sz="1400" dirty="0" smtClean="0"/>
              <a:t>&lt;/</a:t>
            </a:r>
            <a:r>
              <a:rPr lang="en-US" sz="1400" dirty="0" err="1" smtClean="0"/>
              <a:t>tfoot</a:t>
            </a:r>
            <a:r>
              <a:rPr lang="en-US" sz="1400" dirty="0" smtClean="0"/>
              <a:t>&gt; </a:t>
            </a:r>
          </a:p>
          <a:p>
            <a:pPr lvl="0" indent="-190500">
              <a:spcBef>
                <a:spcPts val="0"/>
              </a:spcBef>
              <a:buSzPct val="25000"/>
              <a:buNone/>
            </a:pPr>
            <a:endParaRPr lang="en" sz="1400" dirty="0"/>
          </a:p>
          <a:p>
            <a:pPr lvl="0" indent="-190500">
              <a:spcBef>
                <a:spcPts val="0"/>
              </a:spcBef>
              <a:buSzPct val="25000"/>
              <a:buNone/>
            </a:pPr>
            <a:r>
              <a:rPr lang="en" sz="1400" dirty="0"/>
              <a:t>&lt;/table&gt;</a:t>
            </a:r>
          </a:p>
          <a:p>
            <a:pPr indent="-190500">
              <a:spcBef>
                <a:spcPts val="0"/>
              </a:spcBef>
              <a:buSzPct val="25000"/>
              <a:buFont typeface="Arial"/>
              <a:buNone/>
            </a:pPr>
            <a:endParaRPr lang="en-US" sz="1400" dirty="0" smtClean="0"/>
          </a:p>
          <a:p>
            <a:pPr indent="-190500">
              <a:spcBef>
                <a:spcPts val="0"/>
              </a:spcBef>
              <a:buSzPct val="250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280559" y="102358"/>
            <a:ext cx="8564424" cy="501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and Ids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280550" y="726749"/>
            <a:ext cx="8564399" cy="478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only give elements an ID attribute if they are unique. They should be applied to that element only and nothing else. </a:t>
            </a:r>
            <a:b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can be applied to multiple elements that share the same style properties. Things that should look and work in the same way can have the same class name.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br>
              <a:rPr lang="en" sz="2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 id="categories"&gt;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&lt;li class="item"&gt;Category 1&lt;/li&gt;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&lt;li class="item"&gt;Category 2&lt;/li&gt;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&lt;li class="item"&gt;Category 3&lt;/li&gt;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&lt;/ul&gt;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481137" y="1310183"/>
            <a:ext cx="6435725" cy="1949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Introduction to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208650" y="1512503"/>
            <a:ext cx="8564400" cy="127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6000" b="1"/>
              <a:t>Introduction to HTML5</a:t>
            </a:r>
          </a:p>
        </p:txBody>
      </p:sp>
    </p:spTree>
    <p:extLst>
      <p:ext uri="{BB962C8B-B14F-4D97-AF65-F5344CB8AC3E}">
        <p14:creationId xmlns:p14="http://schemas.microsoft.com/office/powerpoint/2010/main" val="4489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280559" y="102358"/>
            <a:ext cx="8564400" cy="60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00" cy="36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dirty="0"/>
              <a:t>Semantic Tags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dirty="0"/>
              <a:t>API’S	</a:t>
            </a:r>
          </a:p>
          <a:p>
            <a:pPr lvl="0" indent="-342900">
              <a:buFont typeface="Noto Sans Symbols"/>
              <a:buChar char="➢"/>
            </a:pPr>
            <a:r>
              <a:rPr lang="en-US" dirty="0"/>
              <a:t>HTML5 Form Validations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404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 Tags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280559" y="886090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 is the latest version of HTML and it introduces many new &lt;tags&gt; and features.</a:t>
            </a:r>
          </a:p>
          <a:p>
            <a:pPr marL="1524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commonly used new tags of HTML5 are : 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&lt;article&gt; - Defines an article in the document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&lt;aside&gt; - Defines content aside from the page content like sidebar.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&lt;footer&gt; - Defines a footer for the document or a section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&lt;header&gt; - Defines a header for the document or a section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&lt;nav&gt; - Defines navigation links in the document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&lt;section&gt; - Defines a section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2958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342900">
              <a:buAutoNum type="arabicParenR"/>
            </a:pPr>
            <a:r>
              <a:rPr lang="en-US" sz="1600" b="1" u="sng" dirty="0" smtClean="0">
                <a:hlinkClick r:id="rId2"/>
              </a:rPr>
              <a:t>Web </a:t>
            </a:r>
            <a:r>
              <a:rPr lang="en-US" sz="1600" b="1" u="sng" dirty="0">
                <a:hlinkClick r:id="rId2"/>
              </a:rPr>
              <a:t>Audio </a:t>
            </a:r>
            <a:r>
              <a:rPr lang="en-US" sz="1600" b="1" u="sng" dirty="0" smtClean="0">
                <a:hlinkClick r:id="rId2"/>
              </a:rPr>
              <a:t>API</a:t>
            </a:r>
            <a:r>
              <a:rPr lang="en-US" sz="1600" b="1" dirty="0" smtClean="0"/>
              <a:t>  -- </a:t>
            </a:r>
            <a:r>
              <a:rPr lang="en-US" sz="1600" dirty="0" smtClean="0"/>
              <a:t>It</a:t>
            </a:r>
            <a:r>
              <a:rPr lang="en-US" sz="1600" b="1" dirty="0" smtClean="0"/>
              <a:t> </a:t>
            </a:r>
            <a:r>
              <a:rPr lang="en-US" sz="1600" dirty="0" smtClean="0"/>
              <a:t>provides </a:t>
            </a:r>
            <a:r>
              <a:rPr lang="en-US" sz="1600" dirty="0"/>
              <a:t>a simple yet powerful mechanism to implement and manipulate audio content inside web applications. It allows you to develop complex audio mixing, effects, panning and more</a:t>
            </a:r>
            <a:r>
              <a:rPr lang="en-US" sz="1600" dirty="0" smtClean="0"/>
              <a:t>.</a:t>
            </a:r>
          </a:p>
          <a:p>
            <a:pPr marL="647700" indent="-342900">
              <a:buAutoNum type="arabicParenR"/>
            </a:pPr>
            <a:r>
              <a:rPr lang="en-US" sz="1600" b="1" dirty="0">
                <a:hlinkClick r:id="rId3"/>
              </a:rPr>
              <a:t>G</a:t>
            </a:r>
            <a:r>
              <a:rPr lang="en-US" sz="1600" b="1" dirty="0" smtClean="0">
                <a:hlinkClick r:id="rId3"/>
              </a:rPr>
              <a:t>eolocation API  </a:t>
            </a:r>
            <a:r>
              <a:rPr lang="en-US" sz="1600" b="1" dirty="0" smtClean="0"/>
              <a:t>-- </a:t>
            </a:r>
            <a:r>
              <a:rPr lang="en-US" sz="1600" dirty="0" smtClean="0"/>
              <a:t>It </a:t>
            </a:r>
            <a:r>
              <a:rPr lang="en-US" sz="1600" dirty="0"/>
              <a:t>allows the user to provide their location to web applications if they so desire. </a:t>
            </a:r>
            <a:r>
              <a:rPr lang="en-US" sz="1600" dirty="0" smtClean="0"/>
              <a:t>For </a:t>
            </a:r>
            <a:r>
              <a:rPr lang="en-US" sz="1600" dirty="0"/>
              <a:t>privacy reasons, the user is asked for permission to report location information</a:t>
            </a:r>
            <a:r>
              <a:rPr lang="en-US" sz="1600" dirty="0" smtClean="0"/>
              <a:t>.</a:t>
            </a:r>
          </a:p>
          <a:p>
            <a:pPr marL="647700" indent="-342900">
              <a:buAutoNum type="arabicParenR"/>
            </a:pPr>
            <a:r>
              <a:rPr lang="en-US" sz="1600" b="1" dirty="0">
                <a:hlinkClick r:id="rId4"/>
              </a:rPr>
              <a:t>Web Storage </a:t>
            </a:r>
            <a:r>
              <a:rPr lang="en-US" sz="1600" b="1" dirty="0" smtClean="0">
                <a:hlinkClick r:id="rId4"/>
              </a:rPr>
              <a:t>API</a:t>
            </a:r>
            <a:r>
              <a:rPr lang="en-US" sz="1600" b="1" dirty="0" smtClean="0"/>
              <a:t>  -- </a:t>
            </a:r>
            <a:r>
              <a:rPr lang="en-US" sz="1600" dirty="0" smtClean="0"/>
              <a:t>It </a:t>
            </a:r>
            <a:r>
              <a:rPr lang="en-US" sz="1600" dirty="0"/>
              <a:t>provides mechanisms by which browsers can store key/value pairs, in a much more intuitive fashion than using cookies</a:t>
            </a:r>
            <a:r>
              <a:rPr lang="en-US" sz="1600" dirty="0" smtClean="0"/>
              <a:t>.</a:t>
            </a:r>
          </a:p>
          <a:p>
            <a:pPr marL="647700" indent="-342900">
              <a:buAutoNum type="arabicParenR"/>
            </a:pPr>
            <a:r>
              <a:rPr lang="en-US" sz="1600" dirty="0"/>
              <a:t> </a:t>
            </a:r>
            <a:r>
              <a:rPr lang="en-US" sz="1600" b="1" u="sng" dirty="0">
                <a:hlinkClick r:id="rId5"/>
              </a:rPr>
              <a:t>Page Visibility API</a:t>
            </a:r>
            <a:r>
              <a:rPr lang="en-US" sz="1600" dirty="0"/>
              <a:t> </a:t>
            </a:r>
            <a:r>
              <a:rPr lang="en-US" sz="1600" dirty="0" smtClean="0"/>
              <a:t>-- </a:t>
            </a:r>
            <a:r>
              <a:rPr lang="en-US" sz="1600" dirty="0"/>
              <a:t>performs a simple but important function – it lets your application know when a page is visible to the user</a:t>
            </a:r>
            <a:r>
              <a:rPr lang="en-US" sz="1600" dirty="0" smtClean="0"/>
              <a:t>.</a:t>
            </a:r>
          </a:p>
          <a:p>
            <a:pPr marL="647700" indent="-342900">
              <a:buAutoNum type="arabicParenR"/>
            </a:pPr>
            <a:r>
              <a:rPr lang="en-US" sz="1600" b="1" dirty="0" smtClean="0">
                <a:hlinkClick r:id="rId6"/>
              </a:rPr>
              <a:t>Vibration API </a:t>
            </a:r>
            <a:r>
              <a:rPr lang="en-US" sz="1600" b="1" dirty="0" smtClean="0"/>
              <a:t>-- </a:t>
            </a:r>
            <a:r>
              <a:rPr lang="en-US" sz="1600" dirty="0"/>
              <a:t>allows developers to direct the device, using JavaScript, to vibrate in a pattern for a given </a:t>
            </a:r>
            <a:r>
              <a:rPr lang="en-US" sz="1600" dirty="0" smtClean="0"/>
              <a:t>duration if the device has the vibration mechanism.</a:t>
            </a:r>
          </a:p>
          <a:p>
            <a:pPr marL="647700" indent="-342900">
              <a:buAutoNum type="arabicParenR"/>
            </a:pPr>
            <a:r>
              <a:rPr lang="en-US" sz="1600" b="1" dirty="0" smtClean="0"/>
              <a:t>There are many more HTML5 APIs. Above were the ones which are being mostly used these.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627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 Validations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559" y="848813"/>
            <a:ext cx="8564424" cy="3630993"/>
          </a:xfrm>
        </p:spPr>
        <p:txBody>
          <a:bodyPr/>
          <a:lstStyle/>
          <a:p>
            <a:pPr marL="304800" indent="0">
              <a:buNone/>
            </a:pPr>
            <a:r>
              <a:rPr lang="en-US" sz="1600" dirty="0" smtClean="0"/>
              <a:t>We use Html5 form validations for verifying the form data on the client side itself. </a:t>
            </a:r>
            <a:r>
              <a:rPr lang="en-US" sz="1600" dirty="0"/>
              <a:t>In Html5 new input types and attributes were added to &lt;input&gt; tags that allow the browsers themselves to perform the client-side validation for us: no JavaScript required</a:t>
            </a:r>
            <a:r>
              <a:rPr lang="en-US" sz="1600" dirty="0" smtClean="0"/>
              <a:t>.</a:t>
            </a:r>
          </a:p>
          <a:p>
            <a:pPr marL="304800" indent="0">
              <a:buNone/>
            </a:pPr>
            <a:r>
              <a:rPr lang="en-US" sz="1600" dirty="0" smtClean="0"/>
              <a:t>Lets have a better understanding with the help of  following example : </a:t>
            </a:r>
          </a:p>
          <a:p>
            <a:pPr marL="304800" indent="0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&lt;form&gt;</a:t>
            </a:r>
          </a:p>
          <a:p>
            <a:pPr marL="304800" indent="0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&lt;input type=“text”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id="name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en-US" sz="1600" dirty="0">
                <a:solidFill>
                  <a:schemeClr val="accent2"/>
                </a:solidFill>
              </a:rPr>
              <a:t>required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04800" indent="0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&lt;input type=“submit” value=“Submit”/&gt;</a:t>
            </a:r>
          </a:p>
          <a:p>
            <a:pPr marL="304800" indent="0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&lt;/form&gt;</a:t>
            </a:r>
          </a:p>
          <a:p>
            <a:pPr marL="3048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Validating required fields is as easy as adding the </a:t>
            </a:r>
            <a:r>
              <a:rPr lang="en-US" sz="1600" b="1" dirty="0">
                <a:solidFill>
                  <a:schemeClr val="tx1"/>
                </a:solidFill>
              </a:rPr>
              <a:t>required</a:t>
            </a:r>
            <a:r>
              <a:rPr lang="en-US" sz="1600" dirty="0">
                <a:solidFill>
                  <a:schemeClr val="tx1"/>
                </a:solidFill>
              </a:rPr>
              <a:t> attribute to each &lt;input&gt; </a:t>
            </a:r>
            <a:r>
              <a:rPr lang="en-US" sz="1600" dirty="0" smtClean="0">
                <a:solidFill>
                  <a:schemeClr val="tx1"/>
                </a:solidFill>
              </a:rPr>
              <a:t>tag.</a:t>
            </a:r>
          </a:p>
          <a:p>
            <a:pPr marL="30480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Now, If one tries to submit the form without filling anything in input field. A tooltip will appear on that particular field which is not validating according to the requirement. </a:t>
            </a:r>
          </a:p>
          <a:p>
            <a:pPr marL="30480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958" y="4042320"/>
            <a:ext cx="28670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Form Validations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800" indent="0">
              <a:buNone/>
            </a:pPr>
            <a:r>
              <a:rPr lang="en-US" sz="1600" dirty="0" smtClean="0"/>
              <a:t>We can also tell the browser that which type of data we want in a particular field by applying regular expressions in an &lt;input&gt; tag attribute known as </a:t>
            </a:r>
            <a:r>
              <a:rPr lang="en-US" sz="1600" b="1" dirty="0" smtClean="0"/>
              <a:t>pattern. </a:t>
            </a:r>
          </a:p>
          <a:p>
            <a:pPr marL="304800" indent="0">
              <a:buNone/>
            </a:pPr>
            <a:r>
              <a:rPr lang="en-US" sz="1600" b="1" dirty="0" smtClean="0"/>
              <a:t>For example : </a:t>
            </a:r>
            <a:endParaRPr lang="en-US" sz="1600" dirty="0"/>
          </a:p>
          <a:p>
            <a:pPr marL="304800" indent="0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&lt;input id="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name“ type=“text”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name="name"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required pattern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="[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A-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Za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-z]"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title="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"&gt;</a:t>
            </a:r>
          </a:p>
          <a:p>
            <a:pPr marL="304800" indent="0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30480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Now if a user tries to submit the form without filling the required data, a tooltip will appear reminding that it is not a valid input.</a:t>
            </a:r>
          </a:p>
          <a:p>
            <a:pPr marL="304800" indent="0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920" y="3390340"/>
            <a:ext cx="34671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481137" y="1770798"/>
            <a:ext cx="6435725" cy="14891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59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Introduction to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1457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511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728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542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712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280559" y="102358"/>
            <a:ext cx="8564424" cy="60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CSS?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CSS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and Class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Model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Properties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280559" y="163771"/>
            <a:ext cx="8564424" cy="4401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CSS?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stands for </a:t>
            </a: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ascading </a:t>
            </a: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tyle </a:t>
            </a: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heets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is used to define styles for your web pages, including the design, layout and variations in display for different devices and screen sizes. 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layout of many documents from one single style sheet;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280559" y="112593"/>
            <a:ext cx="8564424" cy="491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CSS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80559" y="859808"/>
            <a:ext cx="8564399" cy="3734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3375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three types of CSS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Inline CSS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External Style CSS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80559" y="143301"/>
            <a:ext cx="8564424" cy="5117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280559" y="839337"/>
            <a:ext cx="3839378" cy="3755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6075" marR="0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 HTML ?</a:t>
            </a:r>
          </a:p>
          <a:p>
            <a:pPr marL="346075" marR="0" lvl="0" indent="-3460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  <a:p>
            <a:pPr marL="346075" marR="0" lvl="0" indent="-3460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dirty="0" smtClean="0"/>
              <a:t>Meta tags</a:t>
            </a:r>
            <a:endParaRPr lang="e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6075" marR="0" lvl="0" indent="-3460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elements</a:t>
            </a:r>
          </a:p>
          <a:p>
            <a:pPr marL="346075" marR="0" lvl="0" indent="-3460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HTML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endParaRPr lang="e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3375" marR="0" lvl="0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3375" marR="0" lvl="0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211"/>
          <p:cNvSpPr txBox="1">
            <a:spLocks/>
          </p:cNvSpPr>
          <p:nvPr/>
        </p:nvSpPr>
        <p:spPr>
          <a:xfrm>
            <a:off x="4410971" y="839337"/>
            <a:ext cx="3839378" cy="3755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6075" lvl="0" indent="-346075">
              <a:buFont typeface="Noto Sans Symbols"/>
              <a:buChar char="➢"/>
            </a:pPr>
            <a:r>
              <a:rPr lang="en" dirty="0"/>
              <a:t>HTML </a:t>
            </a:r>
            <a:r>
              <a:rPr lang="en" dirty="0" smtClean="0"/>
              <a:t>form </a:t>
            </a:r>
            <a:r>
              <a:rPr lang="en" dirty="0"/>
              <a:t>elements</a:t>
            </a:r>
          </a:p>
          <a:p>
            <a:pPr marL="346075" lvl="0" indent="-346075">
              <a:buFont typeface="Noto Sans Symbols"/>
              <a:buChar char="➢"/>
            </a:pPr>
            <a:r>
              <a:rPr lang="en" dirty="0"/>
              <a:t>HTML Tables</a:t>
            </a:r>
          </a:p>
          <a:p>
            <a:pPr marL="346075" indent="-346075">
              <a:buFont typeface="Noto Sans Symbols"/>
              <a:buChar char="➢"/>
            </a:pPr>
            <a:r>
              <a:rPr lang="en" dirty="0"/>
              <a:t>Classes and </a:t>
            </a:r>
            <a:r>
              <a:rPr lang="en" dirty="0" smtClean="0"/>
              <a:t>Ids</a:t>
            </a:r>
            <a:endParaRPr lang="en-US" dirty="0" smtClean="0"/>
          </a:p>
          <a:p>
            <a:pPr marL="346075" indent="-346075">
              <a:spcBef>
                <a:spcPts val="0"/>
              </a:spcBef>
              <a:buFont typeface="Noto Sans Symbols"/>
              <a:buChar char="➢"/>
            </a:pPr>
            <a:r>
              <a:rPr lang="en-US" dirty="0" smtClean="0"/>
              <a:t>W3c validations</a:t>
            </a:r>
          </a:p>
          <a:p>
            <a:pPr marL="333375" indent="-333375">
              <a:buSzPct val="250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218362" y="255894"/>
            <a:ext cx="8652681" cy="447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Style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 style="color: #ff0000;"&gt;Some red text&lt;/p&gt;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</a:t>
            </a:r>
            <a:r>
              <a:rPr lang="e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&lt;title&gt;&lt;title&gt;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&lt;style type="text/css"&gt;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.alternate{background:#ff0000;}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#alternate{background:#ff0000;}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&lt;/style&gt;</a:t>
            </a:r>
          </a:p>
          <a:p>
            <a:pPr lvl="0">
              <a:buClr>
                <a:schemeClr val="dk1"/>
              </a:buClr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</a:t>
            </a:r>
            <a:r>
              <a:rPr lang="en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buClr>
                <a:schemeClr val="dk1"/>
              </a:buClr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Style Sheet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&lt;title&gt;&lt;title&gt;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="stylesheet" type="text/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="style.css" /&gt;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en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280559" y="92121"/>
            <a:ext cx="8564424" cy="5527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Selectors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CSS, selectors are patterns used to select the element(s)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want to style.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 { property: value 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{background: #eeeeee; font-family: Georgia, sans-serif;}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 {font-family: Georgia, sans-serif;}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h1, h2 {color: #009900;font-family: Georgia, sans-serif;}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280559" y="122829"/>
            <a:ext cx="8564424" cy="470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and Class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280559" y="808629"/>
            <a:ext cx="8564424" cy="3785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ID's are unique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element can have only one ID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page can have only one element with that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are NOT unique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the same class on multiple elements.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multiple classes on the same element.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#id {property: value}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.class {property: value}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280559" y="143302"/>
            <a:ext cx="8564424" cy="491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 and Margin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280559" y="726743"/>
            <a:ext cx="8564424" cy="3867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3375" marR="0" lvl="0" indent="-333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padding-top:10px;</a:t>
            </a:r>
          </a:p>
          <a:p>
            <a:pPr marL="333375" marR="0" lvl="0" indent="-33337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padding-right:10px;</a:t>
            </a:r>
          </a:p>
          <a:p>
            <a:pPr marL="333375" marR="0" lvl="0" indent="-33337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padding-bottom:10px;</a:t>
            </a:r>
          </a:p>
          <a:p>
            <a:pPr marL="333375" marR="0" lvl="0" indent="-33337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padding-left:10px;</a:t>
            </a:r>
          </a:p>
          <a:p>
            <a:pPr marL="333375" marR="0" lvl="0" indent="-33337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  <a:p>
            <a:pPr marL="333375" marR="0" lvl="0" indent="-33337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padding:10px;</a:t>
            </a:r>
          </a:p>
          <a:p>
            <a:pPr marL="333375" marR="0" lvl="0" indent="-33337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3375" marR="0" lvl="0" indent="-33337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margin-top:10px;</a:t>
            </a:r>
          </a:p>
          <a:p>
            <a:pPr marL="333375" marR="0" lvl="0" indent="-33337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margin-right:10px;</a:t>
            </a:r>
          </a:p>
          <a:p>
            <a:pPr marL="333375" marR="0" lvl="0" indent="-33337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margin-bottom:10px;</a:t>
            </a:r>
          </a:p>
          <a:p>
            <a:pPr marL="333375" marR="0" lvl="0" indent="-33337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margin-left:10px;</a:t>
            </a:r>
          </a:p>
          <a:p>
            <a:pPr marL="333375" marR="0" lvl="0" indent="-33337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  <a:p>
            <a:pPr marL="333375" marR="0" lvl="0" indent="-33337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margin:10px;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In-Short</a:t>
            </a:r>
            <a:r>
              <a:rPr lang="en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padding /margin: top-gap px , right-gap px ,bottom-gap px ,left-gap px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280559" y="196197"/>
            <a:ext cx="8004866" cy="4552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Model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280559" y="662331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447800" y="1621741"/>
            <a:ext cx="6248399" cy="1485899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600200" y="1736041"/>
            <a:ext cx="5943598" cy="125729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2057400" y="2021791"/>
            <a:ext cx="5116511" cy="6357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</a:p>
        </p:txBody>
      </p:sp>
      <p:sp>
        <p:nvSpPr>
          <p:cNvPr id="366" name="Shape 366"/>
          <p:cNvSpPr/>
          <p:nvPr/>
        </p:nvSpPr>
        <p:spPr>
          <a:xfrm>
            <a:off x="1041779" y="1149670"/>
            <a:ext cx="7391399" cy="228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Shape 367"/>
          <p:cNvGrpSpPr/>
          <p:nvPr/>
        </p:nvGrpSpPr>
        <p:grpSpPr>
          <a:xfrm>
            <a:off x="6553199" y="3066546"/>
            <a:ext cx="1065212" cy="1094184"/>
            <a:chOff x="4031" y="3312"/>
            <a:chExt cx="670" cy="918"/>
          </a:xfrm>
        </p:grpSpPr>
        <p:sp>
          <p:nvSpPr>
            <p:cNvPr id="368" name="Shape 368"/>
            <p:cNvSpPr txBox="1"/>
            <p:nvPr/>
          </p:nvSpPr>
          <p:spPr>
            <a:xfrm>
              <a:off x="4031" y="3840"/>
              <a:ext cx="670" cy="390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ahoma"/>
                <a:buNone/>
              </a:pPr>
              <a:r>
                <a:rPr lang="en" sz="24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border</a:t>
              </a:r>
            </a:p>
          </p:txBody>
        </p:sp>
        <p:cxnSp>
          <p:nvCxnSpPr>
            <p:cNvPr id="369" name="Shape 369"/>
            <p:cNvCxnSpPr/>
            <p:nvPr/>
          </p:nvCxnSpPr>
          <p:spPr>
            <a:xfrm rot="10800000">
              <a:off x="4368" y="3312"/>
              <a:ext cx="0" cy="5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grpSp>
        <p:nvGrpSpPr>
          <p:cNvPr id="370" name="Shape 370"/>
          <p:cNvGrpSpPr/>
          <p:nvPr/>
        </p:nvGrpSpPr>
        <p:grpSpPr>
          <a:xfrm>
            <a:off x="3648635" y="3274626"/>
            <a:ext cx="1117600" cy="773906"/>
            <a:chOff x="2206" y="3695"/>
            <a:chExt cx="704" cy="650"/>
          </a:xfrm>
        </p:grpSpPr>
        <p:sp>
          <p:nvSpPr>
            <p:cNvPr id="371" name="Shape 371"/>
            <p:cNvSpPr txBox="1"/>
            <p:nvPr/>
          </p:nvSpPr>
          <p:spPr>
            <a:xfrm>
              <a:off x="2206" y="3936"/>
              <a:ext cx="704" cy="410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ahoma"/>
                <a:buNone/>
              </a:pPr>
              <a:r>
                <a:rPr lang="en" sz="24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margin</a:t>
              </a:r>
            </a:p>
          </p:txBody>
        </p:sp>
        <p:cxnSp>
          <p:nvCxnSpPr>
            <p:cNvPr id="372" name="Shape 372"/>
            <p:cNvCxnSpPr/>
            <p:nvPr/>
          </p:nvCxnSpPr>
          <p:spPr>
            <a:xfrm rot="10800000">
              <a:off x="2544" y="3695"/>
              <a:ext cx="0" cy="2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grpSp>
        <p:nvGrpSpPr>
          <p:cNvPr id="373" name="Shape 373"/>
          <p:cNvGrpSpPr/>
          <p:nvPr/>
        </p:nvGrpSpPr>
        <p:grpSpPr>
          <a:xfrm>
            <a:off x="1447798" y="2764742"/>
            <a:ext cx="1257300" cy="1437083"/>
            <a:chOff x="814" y="3024"/>
            <a:chExt cx="792" cy="1206"/>
          </a:xfrm>
        </p:grpSpPr>
        <p:sp>
          <p:nvSpPr>
            <p:cNvPr id="374" name="Shape 374"/>
            <p:cNvSpPr txBox="1"/>
            <p:nvPr/>
          </p:nvSpPr>
          <p:spPr>
            <a:xfrm>
              <a:off x="814" y="3840"/>
              <a:ext cx="792" cy="390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ahoma"/>
                <a:buNone/>
              </a:pPr>
              <a:r>
                <a:rPr lang="en" sz="24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padding</a:t>
              </a:r>
            </a:p>
          </p:txBody>
        </p:sp>
        <p:cxnSp>
          <p:nvCxnSpPr>
            <p:cNvPr id="375" name="Shape 375"/>
            <p:cNvCxnSpPr/>
            <p:nvPr/>
          </p:nvCxnSpPr>
          <p:spPr>
            <a:xfrm rot="10800000">
              <a:off x="1247" y="3024"/>
              <a:ext cx="0" cy="8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280559" y="184244"/>
            <a:ext cx="8564424" cy="429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Property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display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CSS's most important property for controlling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layout. Every element has a default display value depending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what type of element it is.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display: block;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display: inline;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display: inline-block;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display: none;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280559" y="163771"/>
            <a:ext cx="8564424" cy="36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3375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Colors are displayed combining RED, GREEN, and BLUE light.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color: value;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#container {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Width: 70px;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Height:200px;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padding: 30px;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border: 1px solid #666;</a:t>
            </a:r>
          </a:p>
          <a:p>
            <a:pPr marL="333375" marR="0" lvl="0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color: #ffffff; 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280559" y="153535"/>
            <a:ext cx="8564424" cy="470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Align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2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text-align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CSS property describes how inline content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like text is aligned in its parent block element. </a:t>
            </a:r>
            <a:r>
              <a:rPr lang="en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text-align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control the alignment of block elements, only their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content.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text-align: value;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text-align: left;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text-align: right;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text-align: center;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text-align: justify;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280559" y="153535"/>
            <a:ext cx="8564424" cy="4196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and float 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280559" y="777922"/>
            <a:ext cx="8564424" cy="3816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Clear:both;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Clear:left;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Clear:right;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Float:left;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Float:right;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280559" y="153535"/>
            <a:ext cx="8564424" cy="429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Decoration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280559" y="493794"/>
            <a:ext cx="8564424" cy="4011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text-decoration: none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text-decoration: underline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-Family, Font Size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font-family: Verdana, sans-serif;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font-size: 15px;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Weight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sym typeface="Calibri"/>
              </a:rPr>
              <a:t>font-weight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Value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sym typeface="Calibri"/>
              </a:rPr>
              <a:t>font-weight: bold;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sym typeface="Calibri"/>
              </a:rPr>
              <a:t>font-weight: normal;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sym typeface="Calibri"/>
              </a:rPr>
              <a:t>font-weight: numbers; (300, 400, 600, 800)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80559" y="153535"/>
            <a:ext cx="8564424" cy="4094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HTML?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280559" y="839337"/>
            <a:ext cx="8564424" cy="3755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75" marR="0" lvl="0" indent="-3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HTML abbreviated for Hyper Text Markup Language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 markup language is a set of </a:t>
            </a: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markup tags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Each HTML tag </a:t>
            </a: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describes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different document content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HTML tags normally come </a:t>
            </a: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pairs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like &lt;p&gt; and 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280559" y="194481"/>
            <a:ext cx="8564424" cy="4401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&lt;a href="" title=""&gt;some link text&lt;/a&gt;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{color: #009900</a:t>
            </a:r>
            <a:r>
              <a:rPr lang="en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" sz="24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Pseudo classes</a:t>
            </a:r>
            <a:endParaRPr lang="en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a:visited {color: #999999;}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a:hover {color: #333333;}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a:focus {color: #333333;}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a:active {color: #009900;}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280559" y="143302"/>
            <a:ext cx="8564424" cy="4810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and border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280559" y="736979"/>
            <a:ext cx="8564424" cy="38576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background: #ffffff;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background: url(path of image);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background: #ffffff url(path of image)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border: 1px solid #333333</a:t>
            </a:r>
            <a:r>
              <a:rPr lang="en" sz="2000" b="0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border-top: 1px solid #333333;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border-right: 1px solid #333333;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border-bottom: 1px solid #333333;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border-left: 1px solid #333333;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280559" y="153535"/>
            <a:ext cx="8564424" cy="429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and z-index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position: absolute;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position: relative;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position: fixed;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position: static;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z-index: 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.yellow-box{position: relative; z-index: 1;}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.blue-box{position: relative; z-index: 2;}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5753" y="2036866"/>
            <a:ext cx="1754980" cy="175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208650" y="1512503"/>
            <a:ext cx="8564400" cy="127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6000" b="1"/>
              <a:t>Introduction to CSS3</a:t>
            </a:r>
          </a:p>
        </p:txBody>
      </p:sp>
    </p:spTree>
    <p:extLst>
      <p:ext uri="{BB962C8B-B14F-4D97-AF65-F5344CB8AC3E}">
        <p14:creationId xmlns:p14="http://schemas.microsoft.com/office/powerpoint/2010/main" val="1560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280559" y="102358"/>
            <a:ext cx="8564400" cy="60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00" cy="36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dirty="0"/>
              <a:t>Animation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dirty="0" smtClean="0"/>
              <a:t>Transation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dirty="0" smtClean="0"/>
              <a:t>Media Queries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dirty="0" smtClean="0"/>
              <a:t>Flexbox</a:t>
            </a:r>
            <a:r>
              <a:rPr lang="en" dirty="0"/>
              <a:t>	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726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Animations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559" y="777096"/>
            <a:ext cx="8564424" cy="3630993"/>
          </a:xfrm>
        </p:spPr>
        <p:txBody>
          <a:bodyPr/>
          <a:lstStyle/>
          <a:p>
            <a:pPr marL="304800" indent="0">
              <a:buNone/>
            </a:pPr>
            <a:r>
              <a:rPr lang="en-US" sz="1800" dirty="0"/>
              <a:t>What are CSS3 Animations</a:t>
            </a:r>
            <a:r>
              <a:rPr lang="en-US" sz="1800" dirty="0" smtClean="0"/>
              <a:t>?</a:t>
            </a:r>
          </a:p>
          <a:p>
            <a:pPr marL="304800" indent="0">
              <a:buNone/>
            </a:pPr>
            <a:r>
              <a:rPr lang="en-US" sz="1600" dirty="0"/>
              <a:t>An animation lets an element gradually change from one style to another</a:t>
            </a:r>
            <a:r>
              <a:rPr lang="en-US" sz="1600" dirty="0" smtClean="0"/>
              <a:t>. </a:t>
            </a:r>
            <a:r>
              <a:rPr lang="en-US" sz="1600" dirty="0"/>
              <a:t>You can change as many CSS properties you want, as many times you want</a:t>
            </a:r>
            <a:r>
              <a:rPr lang="en-US" sz="1600" dirty="0" smtClean="0"/>
              <a:t>. </a:t>
            </a:r>
            <a:r>
              <a:rPr lang="en-US" sz="1600" dirty="0"/>
              <a:t>To use CSS3 animation, you must first specify some </a:t>
            </a:r>
            <a:r>
              <a:rPr lang="en-US" sz="1600" dirty="0" err="1"/>
              <a:t>keyframes</a:t>
            </a:r>
            <a:r>
              <a:rPr lang="en-US" sz="1600" dirty="0"/>
              <a:t> for the animation</a:t>
            </a:r>
            <a:r>
              <a:rPr lang="en-US" sz="1600" dirty="0" smtClean="0"/>
              <a:t>.</a:t>
            </a:r>
          </a:p>
          <a:p>
            <a:pPr marL="304800" indent="0">
              <a:buNone/>
            </a:pPr>
            <a:r>
              <a:rPr lang="en-US" sz="1600" dirty="0" err="1"/>
              <a:t>Keyframes</a:t>
            </a:r>
            <a:r>
              <a:rPr lang="en-US" sz="1600" dirty="0"/>
              <a:t> hold what styles the element will have at certain times</a:t>
            </a:r>
            <a:r>
              <a:rPr lang="en-US" sz="1600" dirty="0" smtClean="0"/>
              <a:t>.</a:t>
            </a:r>
          </a:p>
          <a:p>
            <a:pPr marL="304800" indent="0">
              <a:buNone/>
            </a:pPr>
            <a:r>
              <a:rPr lang="en-US" sz="1600" dirty="0" smtClean="0"/>
              <a:t>	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@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keyframes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+mn-lt"/>
              </a:rPr>
              <a:t>example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 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{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    0% {background-color: red;}</a:t>
            </a:r>
          </a:p>
          <a:p>
            <a:pPr marL="30480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 50% {background-color: green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;}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30480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 100% {background-color: yellow;}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}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2771" y="2404333"/>
            <a:ext cx="27991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48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div {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   width: 100px;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   height: 100px;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   background-color: red;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   animation-name: 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   animation-duration: 4s;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9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Transitions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800" indent="0">
              <a:buNone/>
            </a:pPr>
            <a:r>
              <a:rPr lang="en-US" sz="1600" dirty="0"/>
              <a:t>CSS3 transitions allows you to change property values </a:t>
            </a:r>
            <a:r>
              <a:rPr lang="en-US" sz="1600" dirty="0" smtClean="0"/>
              <a:t>smoothly.</a:t>
            </a:r>
          </a:p>
          <a:p>
            <a:pPr marL="304800" indent="0">
              <a:buNone/>
            </a:pPr>
            <a:r>
              <a:rPr lang="en-US" sz="1600" dirty="0" smtClean="0"/>
              <a:t>For example : </a:t>
            </a:r>
          </a:p>
          <a:p>
            <a:pPr marL="30480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div {</a:t>
            </a:r>
          </a:p>
          <a:p>
            <a:pPr marL="30480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width: 100px;</a:t>
            </a:r>
          </a:p>
          <a:p>
            <a:pPr marL="30480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height: 100px;</a:t>
            </a:r>
          </a:p>
          <a:p>
            <a:pPr marL="30480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background: red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30480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transition: width 2s;</a:t>
            </a:r>
          </a:p>
          <a:p>
            <a:pPr marL="304800" indent="0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304800" indent="0">
              <a:buNone/>
            </a:pP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div:hover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pPr marL="30480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width: 300px;</a:t>
            </a:r>
          </a:p>
          <a:p>
            <a:pPr marL="30480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4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800" indent="0">
              <a:buNone/>
            </a:pPr>
            <a:r>
              <a:rPr lang="en-US" sz="1600" dirty="0" smtClean="0"/>
              <a:t>When we have to make a web page responsive, we need to specify that which CSS properties will be applied on a particular viewport (device screen). This can be achieved by using media queries in our CSS file.</a:t>
            </a:r>
          </a:p>
          <a:p>
            <a:pPr marL="304800" indent="0">
              <a:buNone/>
            </a:pPr>
            <a:r>
              <a:rPr lang="en-US" sz="1600" dirty="0" smtClean="0"/>
              <a:t>Let’s understand this better with an example</a:t>
            </a:r>
          </a:p>
          <a:p>
            <a:pPr marL="304800" indent="0">
              <a:buNone/>
            </a:pPr>
            <a:endParaRPr lang="en-US" sz="1600" dirty="0" smtClean="0"/>
          </a:p>
          <a:p>
            <a:pPr marL="30480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@media screen and (min-width: 480px) {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    body {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        background-color: 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lightgreen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    }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30480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3048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So, the above code will work only when the </a:t>
            </a:r>
            <a:r>
              <a:rPr lang="en-US" sz="1400" b="1" dirty="0" smtClean="0">
                <a:solidFill>
                  <a:schemeClr val="tx1"/>
                </a:solidFill>
              </a:rPr>
              <a:t>device width</a:t>
            </a:r>
            <a:r>
              <a:rPr lang="en-US" sz="1400" dirty="0" smtClean="0">
                <a:solidFill>
                  <a:schemeClr val="tx1"/>
                </a:solidFill>
              </a:rPr>
              <a:t> is </a:t>
            </a:r>
            <a:r>
              <a:rPr lang="en-US" sz="1400" b="1" dirty="0" smtClean="0">
                <a:solidFill>
                  <a:schemeClr val="tx1"/>
                </a:solidFill>
              </a:rPr>
              <a:t>at least 480px</a:t>
            </a:r>
            <a:r>
              <a:rPr lang="en-US" sz="1400" dirty="0" smtClean="0">
                <a:solidFill>
                  <a:schemeClr val="tx1"/>
                </a:solidFill>
              </a:rPr>
              <a:t>. Hence, this code will not work on devices who’s width will be less than 480px.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Flexbox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Flexbox is Flexible Box Layout </a:t>
            </a:r>
            <a:r>
              <a:rPr lang="en-US" sz="1600" dirty="0" smtClean="0"/>
              <a:t>Module</a:t>
            </a:r>
            <a:endParaRPr lang="en-US" sz="1600" dirty="0"/>
          </a:p>
          <a:p>
            <a:r>
              <a:rPr lang="en-US" sz="1600" dirty="0"/>
              <a:t>It is mainly a flexible container </a:t>
            </a:r>
            <a:r>
              <a:rPr lang="en-US" sz="1600" dirty="0" err="1"/>
              <a:t>inshort</a:t>
            </a:r>
            <a:r>
              <a:rPr lang="en-US" sz="1600" dirty="0"/>
              <a:t> </a:t>
            </a:r>
            <a:r>
              <a:rPr lang="en-US" sz="1600" dirty="0" smtClean="0"/>
              <a:t>flexbox</a:t>
            </a:r>
            <a:endParaRPr lang="en-US" sz="1600" dirty="0"/>
          </a:p>
          <a:p>
            <a:r>
              <a:rPr lang="en-US" sz="1600" dirty="0"/>
              <a:t>CSS floats and </a:t>
            </a:r>
            <a:r>
              <a:rPr lang="en-US" sz="1600" dirty="0" err="1"/>
              <a:t>clearfix</a:t>
            </a:r>
            <a:r>
              <a:rPr lang="en-US" sz="1600" dirty="0"/>
              <a:t> hacks are very much popular to get proper</a:t>
            </a:r>
          </a:p>
          <a:p>
            <a:pPr marL="30480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multi-column </a:t>
            </a:r>
            <a:r>
              <a:rPr lang="en-US" sz="1600" dirty="0"/>
              <a:t>layouts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Flexbox is an alternative for this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In future it can overcome Floats and </a:t>
            </a:r>
            <a:r>
              <a:rPr lang="en-US" sz="1600" dirty="0" err="1"/>
              <a:t>clearfixs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It’s great for mobile screens and responsive content for dynamic layouts and</a:t>
            </a:r>
          </a:p>
          <a:p>
            <a:pPr marL="304800" indent="0"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webapps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4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59" y="2052221"/>
            <a:ext cx="8564424" cy="447515"/>
          </a:xfrm>
        </p:spPr>
        <p:txBody>
          <a:bodyPr/>
          <a:lstStyle/>
          <a:p>
            <a:pPr algn="ctr"/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80559" y="153535"/>
            <a:ext cx="8564424" cy="4503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Structure</a:t>
            </a:r>
          </a:p>
        </p:txBody>
      </p:sp>
      <p:pic>
        <p:nvPicPr>
          <p:cNvPr id="223" name="Shape 2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0551" y="757450"/>
            <a:ext cx="7221000" cy="38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150" y="385483"/>
            <a:ext cx="677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Please create the following web page using html5 tags and required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08" y="693260"/>
            <a:ext cx="4155239" cy="38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19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150" y="385483"/>
            <a:ext cx="677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Please create the following form using required html5 form tags.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64" y="693260"/>
            <a:ext cx="5930326" cy="39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26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59" y="2052221"/>
            <a:ext cx="8564424" cy="44751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/>
              <a:t> The </a:t>
            </a:r>
            <a:r>
              <a:rPr lang="en-US" sz="1400" dirty="0"/>
              <a:t>&lt;meta&gt; tag provides metadata about the HTML document. Metadata will not be displayed on the page, but will be machine </a:t>
            </a:r>
            <a:r>
              <a:rPr lang="en-US" sz="1400" dirty="0" err="1"/>
              <a:t>parsable</a:t>
            </a:r>
            <a:r>
              <a:rPr lang="en-US" sz="1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 Meta elements are typically used to specify page description, keywords, author of the document, last modified, and other metadata</a:t>
            </a:r>
            <a:r>
              <a:rPr lang="en-US" sz="1400" dirty="0" smtClean="0"/>
              <a:t>. Also, it helps to improve the SEO( Search Engine Optimization) of a web page by using certain keywords related to the web page.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 &lt;meta&gt; tags always go inside the &lt;head&gt; element</a:t>
            </a:r>
            <a:r>
              <a:rPr lang="en-US" sz="1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 smtClean="0"/>
          </a:p>
          <a:p>
            <a:pPr marL="304800" indent="0">
              <a:buNone/>
            </a:pPr>
            <a:r>
              <a:rPr lang="en-US" sz="1800" dirty="0" smtClean="0"/>
              <a:t>Following are few examples of &lt;meta&gt; tag with different attributes :</a:t>
            </a:r>
            <a:endParaRPr lang="en-US" sz="1400" dirty="0" smtClean="0"/>
          </a:p>
          <a:p>
            <a:pPr marL="647700" indent="-342900">
              <a:buAutoNum type="arabicParenR"/>
            </a:pPr>
            <a:r>
              <a:rPr lang="en-US" sz="1400" dirty="0" smtClean="0"/>
              <a:t>&lt;</a:t>
            </a:r>
            <a:r>
              <a:rPr lang="en-US" sz="1400" dirty="0"/>
              <a:t>meta name="keywords" content="HTML, CSS, XML, XHTML, JavaScript</a:t>
            </a:r>
            <a:r>
              <a:rPr lang="en-US" sz="1400" dirty="0" smtClean="0"/>
              <a:t>"&gt;  </a:t>
            </a:r>
            <a:r>
              <a:rPr lang="en-US" sz="1400" b="1" dirty="0" smtClean="0"/>
              <a:t>(For Search engines)</a:t>
            </a:r>
          </a:p>
          <a:p>
            <a:pPr marL="647700" indent="-342900">
              <a:buAutoNum type="arabicParenR"/>
            </a:pPr>
            <a:r>
              <a:rPr lang="en-US" sz="1400" dirty="0"/>
              <a:t>&lt;meta name="description" content="Free Web tutorials on HTML and CSS</a:t>
            </a:r>
            <a:r>
              <a:rPr lang="en-US" sz="1400" dirty="0" smtClean="0"/>
              <a:t>"&gt; </a:t>
            </a:r>
            <a:r>
              <a:rPr lang="en-US" sz="1400" b="1" dirty="0" smtClean="0"/>
              <a:t>( Description of web page)</a:t>
            </a:r>
            <a:endParaRPr lang="en-US" sz="1400" dirty="0" smtClean="0"/>
          </a:p>
          <a:p>
            <a:pPr marL="647700" indent="-342900">
              <a:buAutoNum type="arabicParenR"/>
            </a:pPr>
            <a:r>
              <a:rPr lang="en-US" sz="1400" dirty="0"/>
              <a:t>&lt;meta name="author" content="John Doe</a:t>
            </a:r>
            <a:r>
              <a:rPr lang="en-US" sz="1400" dirty="0" smtClean="0"/>
              <a:t>"&gt; </a:t>
            </a:r>
            <a:r>
              <a:rPr lang="en-US" sz="1400" b="1" dirty="0" smtClean="0"/>
              <a:t>(Author of web page)</a:t>
            </a:r>
            <a:endParaRPr lang="en-US" sz="1400" dirty="0" smtClean="0"/>
          </a:p>
          <a:p>
            <a:pPr marL="647700" indent="-342900">
              <a:buAutoNum type="arabicParenR"/>
            </a:pPr>
            <a:r>
              <a:rPr lang="en-US" sz="1400" dirty="0"/>
              <a:t>&lt;meta name="viewport" content="width=device-width, initial-scale=1.0</a:t>
            </a:r>
            <a:r>
              <a:rPr lang="en-US" sz="1400" dirty="0" smtClean="0"/>
              <a:t>"&gt; </a:t>
            </a:r>
            <a:r>
              <a:rPr lang="en-US" sz="1400" b="1" dirty="0" smtClean="0"/>
              <a:t>(Responsiveness)</a:t>
            </a:r>
            <a:endParaRPr lang="en-US" sz="1400" dirty="0" smtClean="0"/>
          </a:p>
          <a:p>
            <a:pPr marL="647700" indent="-342900">
              <a:buAutoNum type="arabicParenR"/>
            </a:pPr>
            <a:endParaRPr lang="en-US" sz="1400" dirty="0" smtClean="0"/>
          </a:p>
          <a:p>
            <a:pPr marL="647700" indent="-342900">
              <a:buAutoNum type="arabicParenR"/>
            </a:pPr>
            <a:endParaRPr lang="en-US" sz="1400" dirty="0" smtClean="0"/>
          </a:p>
          <a:p>
            <a:pPr marL="30480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94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71377" y="643595"/>
            <a:ext cx="8564424" cy="39565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Demo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80559" y="214815"/>
            <a:ext cx="7635141" cy="4475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looks in browser?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280559" y="92121"/>
            <a:ext cx="8564424" cy="542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inside BODY element</a:t>
            </a:r>
            <a:r>
              <a:rPr lang="en" sz="25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5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52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280559" y="849571"/>
            <a:ext cx="8564424" cy="39829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elements are written with a </a:t>
            </a: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tag, with an </a:t>
            </a: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tag, with the </a:t>
            </a: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 between: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:: &lt;tagname&gt;element content&lt;/tagname&gt;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&lt;p&gt;MY First Paragraph.&lt;/p&gt;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&lt;div&gt;My Container&lt;/div&gt;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&lt;h1&gt;Heading1&lt;/h1&gt;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elements which has not the end tag are called self-closing tags , as - &lt;br /&gt;, &lt;hr/&gt;, &lt;img /&gt;,&lt;input /&gt;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280559" y="163771"/>
            <a:ext cx="8564424" cy="4810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33375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HTML tags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 tags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Paragraph tag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Hyperlink tag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list and Unordered list tags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Miscellaneous tag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1959</Words>
  <Application>Microsoft Office PowerPoint</Application>
  <PresentationFormat>On-screen Show (16:9)</PresentationFormat>
  <Paragraphs>413</Paragraphs>
  <Slides>52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Noto Sans Symbols</vt:lpstr>
      <vt:lpstr>Courier New</vt:lpstr>
      <vt:lpstr>Tahoma</vt:lpstr>
      <vt:lpstr>Calibri</vt:lpstr>
      <vt:lpstr>Arial</vt:lpstr>
      <vt:lpstr>Arimo</vt:lpstr>
      <vt:lpstr>Verdana</vt:lpstr>
      <vt:lpstr>Times New Roman</vt:lpstr>
      <vt:lpstr>Office Theme</vt:lpstr>
      <vt:lpstr>PowerPoint Presentation</vt:lpstr>
      <vt:lpstr>PowerPoint Presentation</vt:lpstr>
      <vt:lpstr>Agenda</vt:lpstr>
      <vt:lpstr>What is HTML?</vt:lpstr>
      <vt:lpstr>Document Structure</vt:lpstr>
      <vt:lpstr>Meta tags</vt:lpstr>
      <vt:lpstr>How it looks in browser?</vt:lpstr>
      <vt:lpstr> Elements inside BODY element </vt:lpstr>
      <vt:lpstr>Basic HTML tags</vt:lpstr>
      <vt:lpstr>HTML Headings</vt:lpstr>
      <vt:lpstr>  HTML Paragraphs  </vt:lpstr>
      <vt:lpstr>HTML Links - Hyperlinks</vt:lpstr>
      <vt:lpstr>HTML Lists</vt:lpstr>
      <vt:lpstr>Miscellaneous</vt:lpstr>
      <vt:lpstr>Block-level and Inline-level Elements</vt:lpstr>
      <vt:lpstr>HTML Form Elements</vt:lpstr>
      <vt:lpstr>HTML Tables</vt:lpstr>
      <vt:lpstr>Example of Table</vt:lpstr>
      <vt:lpstr>Classes and Ids</vt:lpstr>
      <vt:lpstr>PowerPoint Presentation</vt:lpstr>
      <vt:lpstr>Agenda</vt:lpstr>
      <vt:lpstr>HTML5 Tags</vt:lpstr>
      <vt:lpstr>HTML5 APIs</vt:lpstr>
      <vt:lpstr>HTML5 Form Validations</vt:lpstr>
      <vt:lpstr>HTML5 Form Validations</vt:lpstr>
      <vt:lpstr>PowerPoint Presentation</vt:lpstr>
      <vt:lpstr>Agenda</vt:lpstr>
      <vt:lpstr>What is CSS?</vt:lpstr>
      <vt:lpstr>Type of CSS</vt:lpstr>
      <vt:lpstr>PowerPoint Presentation</vt:lpstr>
      <vt:lpstr>Selectors</vt:lpstr>
      <vt:lpstr>Id and Class</vt:lpstr>
      <vt:lpstr>Padding and Margin</vt:lpstr>
      <vt:lpstr>Box Model</vt:lpstr>
      <vt:lpstr>Display Property</vt:lpstr>
      <vt:lpstr>Color</vt:lpstr>
      <vt:lpstr>Text Align</vt:lpstr>
      <vt:lpstr>Clear and float </vt:lpstr>
      <vt:lpstr>Text Decoration</vt:lpstr>
      <vt:lpstr>Link</vt:lpstr>
      <vt:lpstr>Background and border</vt:lpstr>
      <vt:lpstr>Position and z-index</vt:lpstr>
      <vt:lpstr>PowerPoint Presentation</vt:lpstr>
      <vt:lpstr>Agenda</vt:lpstr>
      <vt:lpstr>CSS3 Animations</vt:lpstr>
      <vt:lpstr>CSS3 Transitions</vt:lpstr>
      <vt:lpstr>CSS3 media queries</vt:lpstr>
      <vt:lpstr>CSS3 Flexbox</vt:lpstr>
      <vt:lpstr>Exercises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TTND</cp:lastModifiedBy>
  <cp:revision>57</cp:revision>
  <dcterms:modified xsi:type="dcterms:W3CDTF">2017-02-13T16:17:23Z</dcterms:modified>
</cp:coreProperties>
</file>