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Tahoma"/>
      <p:regular r:id="rId60"/>
      <p:bold r:id="rId61"/>
    </p:embeddedFont>
    <p:embeddedFont>
      <p:font typeface="Century Gothic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  <p:embeddedFont>
      <p:font typeface="Questrial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336DCF-3609-4759-B96F-21CBB029C29F}">
  <a:tblStyle styleId="{72336DCF-3609-4759-B96F-21CBB029C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Questrial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regular.fntdata"/><Relationship Id="rId61" Type="http://schemas.openxmlformats.org/officeDocument/2006/relationships/font" Target="fonts/Tahoma-bold.fntdata"/><Relationship Id="rId20" Type="http://schemas.openxmlformats.org/officeDocument/2006/relationships/slide" Target="slides/slide15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font" Target="fonts/Tahom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community/webed/wiki/A_Short_History_of_JavaScript" TargetMode="External"/><Relationship Id="rId3" Type="http://schemas.openxmlformats.org/officeDocument/2006/relationships/hyperlink" Target="https://en.wikipedia.org/wiki/JavaScript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5179a0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`var` is used to declare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isJSfun = ture;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isJSfun = "Yes indeed !";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c5179a0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28eadb45_0_1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var primitive_undefined;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console.log('Every declared uninitialized variable holds the value : ', primitive_undefined);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console.log('If we try access a variable that is not declared, we get : ');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console.log(undeclared_variable);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1c28eadb45_0_1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28eadb45_0_1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null_value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console.log(null_value, 'represents intentional absense of Object value');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null_value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c28eadb45_0_1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588226a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isTrue =  true; //... some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somewhere in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if(isTrue)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c588226a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588226a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c588226a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588226a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: </a:t>
            </a:r>
            <a:endParaRPr/>
          </a:p>
        </p:txBody>
      </p:sp>
      <p:sp>
        <p:nvSpPr>
          <p:cNvPr id="423" name="Google Shape;423;g1c588226a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588226a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c588226a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588226a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audienceStrength;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speaker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isCommonSession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sessionDurationInDays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sessionTitle = 'JavaScript';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sessionDetails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audienceStrength: undefined,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speaker: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isCommonSession: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sessionDurationInDays: 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sessionTitle: 'JavaScript'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undefinedValue = undefined;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anotherWayForUndefined = void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singleQuoteString = 'SQS',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doubleQuoteString = "DQS";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wrapperString = new String("WS");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console.log(wrapperString.valueOf());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wrapperNumber = new Number(10);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console.log(wrapperNumber.valueOf());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c588226a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983f4a8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audienceStrength;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speaker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isCommonSession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sessionDurationInDays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sessionTitle = 'JavaScript';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sessionDetails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audienceStrength: undefined,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speaker: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isCommonSession: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sessionDurationInDays: 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sessionTitle: 'JavaScript'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undefinedValue = undefined;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anotherWayForUndefined = void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singleQuoteString = 'SQS',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doubleQuoteString = "DQS";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wrapperString = new String("WS");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console.log(wrapperString.valueOf());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wrapperNumber = new Number(10);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console.log(wrapperNumber.valueOf());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c983f4a8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588226a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c588226a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588226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c588226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588226a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c588226a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588226a7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c588226a7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983f4a8d_0_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c983f4a8d_0_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c588226a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c588226a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983f4a8d_0_9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c983f4a8d_0_9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c983f4a8d_0_9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c983f4a8d_0_9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c588226a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c588226a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c588226a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c588226a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c588226a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c588226a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c588226a7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c588226a7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c588226a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Cyclomatic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https://en.wikipedia.org/wiki/Cyclomatic_complexity</a:t>
            </a:r>
            <a:endParaRPr/>
          </a:p>
        </p:txBody>
      </p:sp>
      <p:sp>
        <p:nvSpPr>
          <p:cNvPr id="524" name="Google Shape;524;g1c588226a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28eadb45_0_1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===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'Yay, I love chocolate ice cream!'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'Awwww, but chocolate is my favorite...'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999999"/>
              </a:solidFill>
              <a:highlight>
                <a:srgbClr val="FA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c28eadb45_0_1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c28eadb45_0_1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99999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lang="en-US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(IceCream) </a:t>
            </a:r>
            <a:r>
              <a:rPr lang="en-US" sz="140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 :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'Yay, I love chocolate ice cream!'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9187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  </a:t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Default :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'Awwww, but chocolate is my favorite...'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c28eadb45_0_1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6d03c53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c6d03c53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6d03c53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(var i=</a:t>
            </a:r>
            <a:r>
              <a:rPr lang="en-US" sz="24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;i==</a:t>
            </a:r>
            <a:r>
              <a:rPr lang="en-US" sz="24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;i++){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alert(</a:t>
            </a:r>
            <a:r>
              <a:rPr b="1" lang="en-US" sz="24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"The number is " 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+ i);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c6d03c53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d03c53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c6d03c53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c6d03c53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c6d03c53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6d03c53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c6d03c53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6d03c53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Handle Divide by zero error.</a:t>
            </a:r>
            <a:endParaRPr/>
          </a:p>
        </p:txBody>
      </p:sp>
      <p:sp>
        <p:nvSpPr>
          <p:cNvPr id="572" name="Google Shape;572;g1c6d03c53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History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https://www.w3.org/community/webed/wiki/A_Short_History_of_JavaScript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out more about Scheme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6d03c531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c6d03c531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c6d03c53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c6d03c53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c6d03c531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c6d03c531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c6d03c531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c6d03c531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c6d03c531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c6d03c531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6d03c53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c6d03c53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c6d03c53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Refer MDN for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https://developer.mozilla.org/en-US/docs/Web/JavaScript</a:t>
            </a:r>
            <a:endParaRPr/>
          </a:p>
        </p:txBody>
      </p:sp>
      <p:sp>
        <p:nvSpPr>
          <p:cNvPr id="614" name="Google Shape;614;g1c6d03c531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c6d03c53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c6d03c53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6d03c53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*Note :  ‘add’ can only be used inside function body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sum = function add(a,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// ‘add’ can be used inside function body only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+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add(6, 7) raises error. Outside the function body, we can only call it with the name ‘sum’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/////////////////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sayHello()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console.log('Hello Interns');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distance(x1, y1, x2, y2)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var dx = x2 - x1;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var dy = y2 - y1;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Math.sqrt(dx*dx + dy*dy);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factorial(n)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if(n &lt;= 1) return 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n * factorial(n - 1);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sum = function add(a,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+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product = function(a,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*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g1c6d03c531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c6d03c531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c6d03c531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28eadb45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language’s development proceeds at a pace much faster than its implementation by vendors - Google for V8, Mozilla for SpiderMonkey, Microsoft for Chakra etc. Hence we have browsers still at ES5. To leverage the new language features, we use Transpilers - Babel, TypeScript etc</a:t>
            </a:r>
            <a:endParaRPr/>
          </a:p>
        </p:txBody>
      </p:sp>
      <p:sp>
        <p:nvSpPr>
          <p:cNvPr id="361" name="Google Shape;361;g1c28eadb45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c6d03c531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c6d03c531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9760914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http://www.json.org/</a:t>
            </a:r>
            <a:endParaRPr/>
          </a:p>
        </p:txBody>
      </p:sp>
      <p:sp>
        <p:nvSpPr>
          <p:cNvPr id="645" name="Google Shape;645;g1c9760914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983f4a8d_0_9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c983f4a8d_0_9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c28eadb45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c28eadb45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c983f4a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c983f4a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c983f4a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28eadb45_0_1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c28eadb45_0_1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28eadb45_0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Reference: JavaScript compilation - </a:t>
            </a:r>
            <a:r>
              <a:rPr lang="en-US"/>
              <a:t>https://github.com/v8/v8/wiki/Design%20Elements#dynamic-machine-code-generation</a:t>
            </a:r>
            <a:endParaRPr/>
          </a:p>
        </p:txBody>
      </p:sp>
      <p:sp>
        <p:nvSpPr>
          <p:cNvPr id="373" name="Google Shape;373;g1c28eadb45_0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536f54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536f54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c536f54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9760914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9760914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of 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&lt;title&gt;Learning JS&lt;/title&gt;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&lt;h4&gt;Open Console Tab in Developer Tools&lt;/h4&gt;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&lt;script src="/app.js" charset="utf-8"&gt;&lt;/script&gt;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of app.js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'use strict';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Do not write anything above this line and do not delete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This is our note pad for testing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Write your code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window.alert('Welcome interns');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console.log('We will use console api for logging purposes');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Do not write anything below this line and do not delete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c9760914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5" name="Google Shape;45;p5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6" name="Google Shape;56;p5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ouble-precision_floating-point_forma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String" TargetMode="External"/><Relationship Id="rId11" Type="http://schemas.openxmlformats.org/officeDocument/2006/relationships/hyperlink" Target="https://developer.mozilla.org/en-US/docs/Glossary/Object" TargetMode="External"/><Relationship Id="rId10" Type="http://schemas.openxmlformats.org/officeDocument/2006/relationships/hyperlink" Target="https://developer.mozilla.org/en-US/docs/Glossary/Array" TargetMode="External"/><Relationship Id="rId12" Type="http://schemas.openxmlformats.org/officeDocument/2006/relationships/hyperlink" Target="https://developer.mozilla.org/en-US/docs/Glossary/Object" TargetMode="External"/><Relationship Id="rId9" Type="http://schemas.openxmlformats.org/officeDocument/2006/relationships/hyperlink" Target="https://developer.mozilla.org/en-US/docs/Glossary/Array" TargetMode="External"/><Relationship Id="rId5" Type="http://schemas.openxmlformats.org/officeDocument/2006/relationships/hyperlink" Target="https://developer.mozilla.org/en-US/docs/Glossary/Number" TargetMode="External"/><Relationship Id="rId6" Type="http://schemas.openxmlformats.org/officeDocument/2006/relationships/hyperlink" Target="https://developer.mozilla.org/en-US/docs/Glossary/Number" TargetMode="External"/><Relationship Id="rId7" Type="http://schemas.openxmlformats.org/officeDocument/2006/relationships/hyperlink" Target="https://developer.mozilla.org/en-US/docs/Glossary/Boolean" TargetMode="External"/><Relationship Id="rId8" Type="http://schemas.openxmlformats.org/officeDocument/2006/relationships/hyperlink" Target="https://developer.mozilla.org/en-US/docs/Glossary/Boolea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devravitiwari" TargetMode="External"/><Relationship Id="rId4" Type="http://schemas.openxmlformats.org/officeDocument/2006/relationships/hyperlink" Target="https://github.com/devravitiwari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cheme_(programming_language)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codinghorror.com/the-principle-of-least-pow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JavaScript is loosely-typed, dynamic, case-sensitive language.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var seven = 7;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seven = “See, I am assigned a string value”;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 language defines following data types: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Undefined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Null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Boolean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Number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String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Symbol - </a:t>
            </a:r>
            <a:r>
              <a:rPr b="1" lang="en-US"/>
              <a:t>ES6 onwards</a:t>
            </a:r>
            <a:endParaRPr b="1"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Object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All but </a:t>
            </a:r>
            <a:r>
              <a:rPr b="1" lang="en-US"/>
              <a:t>Object </a:t>
            </a:r>
            <a:r>
              <a:rPr lang="en-US"/>
              <a:t>are primitive types - they are immutable, their values cannot be changed.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Undefined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Undefined type has only one value - </a:t>
            </a:r>
            <a:r>
              <a:rPr b="1" i="1" lang="en-US" sz="1400"/>
              <a:t>undefined </a:t>
            </a:r>
            <a:r>
              <a:rPr lang="en-US" sz="1400"/>
              <a:t>- note the lowercase.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Whenever a variable has not been assigned a value, the runtime assigns it the </a:t>
            </a:r>
            <a:r>
              <a:rPr b="1" lang="en-US" sz="1400"/>
              <a:t>undefined </a:t>
            </a:r>
            <a:r>
              <a:rPr lang="en-US" sz="1400"/>
              <a:t>value.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/>
              <a:t>var primitive_undefined;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console.log('Every declared uninitialized variable holds the value : ', primitive_undefined);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console.log('If we try access a variable that is not declared, we get : ');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console.log(undeclared_variable);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Note: The variable must have been declared, otherwise we get a ReferenceError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Null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Null type has only one value - </a:t>
            </a:r>
            <a:r>
              <a:rPr b="1" i="1" lang="en-US" sz="1400"/>
              <a:t>null </a:t>
            </a:r>
            <a:r>
              <a:rPr lang="en-US" sz="1400"/>
              <a:t>- note the lowercase.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null </a:t>
            </a:r>
            <a:r>
              <a:rPr lang="en-US" sz="1400"/>
              <a:t>represents intentional absence of an object value</a:t>
            </a:r>
            <a:r>
              <a:rPr b="1" lang="en-US" sz="1400"/>
              <a:t> </a:t>
            </a:r>
            <a:r>
              <a:rPr lang="en-US" sz="1400"/>
              <a:t>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var null_value = null;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console.log(null_value, 'represents intentional absence of Object value');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null_value = new Date();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null</a:t>
            </a:r>
            <a:r>
              <a:rPr lang="en-US" sz="1400"/>
              <a:t> is meant for objects, </a:t>
            </a:r>
            <a:r>
              <a:rPr b="1" lang="en-US" sz="1400"/>
              <a:t>undefined</a:t>
            </a:r>
            <a:r>
              <a:rPr lang="en-US" sz="1400"/>
              <a:t> can be used for both primitive values and objects. However, this is not a strict enforcement.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Boolean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lang="en-US" sz="1400"/>
              <a:t>Boolean data type has two values - </a:t>
            </a:r>
            <a:r>
              <a:rPr b="1" lang="en-US" sz="1400"/>
              <a:t>true</a:t>
            </a:r>
            <a:r>
              <a:rPr lang="en-US" sz="1400"/>
              <a:t> and </a:t>
            </a:r>
            <a:r>
              <a:rPr b="1" lang="en-US" sz="1400"/>
              <a:t>false. 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is a wrapper object for boolean types - </a:t>
            </a:r>
            <a:r>
              <a:rPr b="1" lang="en-US" sz="1400"/>
              <a:t>Boolean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Wrapper objects encapsulate primitive values.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	</a:t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Number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25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Number in JavaScript is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double-precision 64-bit binary format IEEE 754 value</a:t>
            </a:r>
            <a:r>
              <a:rPr lang="en-US" sz="1400"/>
              <a:t> 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Can represent numbers from </a:t>
            </a:r>
            <a:r>
              <a:rPr b="1" lang="en-US" sz="1400"/>
              <a:t>-(2</a:t>
            </a:r>
            <a:r>
              <a:rPr b="1" baseline="30000" lang="en-US" sz="1400"/>
              <a:t>53</a:t>
            </a:r>
            <a:r>
              <a:rPr b="1" lang="en-US" sz="1400"/>
              <a:t> - 1)</a:t>
            </a:r>
            <a:r>
              <a:rPr lang="en-US" sz="1400"/>
              <a:t> to </a:t>
            </a:r>
            <a:r>
              <a:rPr b="1" lang="en-US" sz="1400"/>
              <a:t>2</a:t>
            </a:r>
            <a:r>
              <a:rPr b="1" baseline="30000" lang="en-US" sz="1400"/>
              <a:t>53</a:t>
            </a:r>
            <a:r>
              <a:rPr b="1" lang="en-US" sz="1400"/>
              <a:t> - 1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 addition, there are three symbolic values </a:t>
            </a:r>
            <a:r>
              <a:rPr b="1" lang="en-US" sz="1400"/>
              <a:t>-Infinity</a:t>
            </a:r>
            <a:r>
              <a:rPr lang="en-US" sz="1400"/>
              <a:t>, </a:t>
            </a:r>
            <a:r>
              <a:rPr b="1" lang="en-US" sz="1400"/>
              <a:t>+Infinity</a:t>
            </a:r>
            <a:r>
              <a:rPr lang="en-US" sz="1400"/>
              <a:t>, </a:t>
            </a:r>
            <a:r>
              <a:rPr b="1" lang="en-US" sz="1400"/>
              <a:t>NaN</a:t>
            </a:r>
            <a:r>
              <a:rPr lang="en-US" sz="1400"/>
              <a:t>(Not a Number)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are no integers, floats, decimal, long - only numbers. </a:t>
            </a:r>
            <a:r>
              <a:rPr b="1" lang="en-US" sz="1400"/>
              <a:t>0</a:t>
            </a:r>
            <a:r>
              <a:rPr lang="en-US" sz="1400"/>
              <a:t>(Zero)  has two representations </a:t>
            </a:r>
            <a:r>
              <a:rPr b="1" lang="en-US" sz="1400"/>
              <a:t>-0</a:t>
            </a:r>
            <a:r>
              <a:rPr lang="en-US" sz="1400"/>
              <a:t> and </a:t>
            </a:r>
            <a:r>
              <a:rPr b="1" lang="en-US" sz="1400"/>
              <a:t>+0</a:t>
            </a:r>
            <a:r>
              <a:rPr lang="en-US" sz="1400"/>
              <a:t>. </a:t>
            </a:r>
            <a:r>
              <a:rPr b="1" lang="en-US" sz="1400"/>
              <a:t>0</a:t>
            </a:r>
            <a:r>
              <a:rPr lang="en-US" sz="1400"/>
              <a:t> is </a:t>
            </a:r>
            <a:r>
              <a:rPr b="1" lang="en-US" sz="1400"/>
              <a:t>+0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Number</a:t>
            </a:r>
            <a:r>
              <a:rPr lang="en-US" sz="1400"/>
              <a:t> is the wrapper object for Number data type. It has various properties like </a:t>
            </a:r>
            <a:r>
              <a:rPr b="1" lang="en-US" sz="1400"/>
              <a:t>Number.MAX_VALUE</a:t>
            </a:r>
            <a:r>
              <a:rPr lang="en-US" sz="1400"/>
              <a:t>, </a:t>
            </a:r>
            <a:r>
              <a:rPr b="1" lang="en-US" sz="1400"/>
              <a:t>Number.MIN_VALUE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Numbers can be represented in decimal, octal, hexadecimal and scientific notations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Decimal</a:t>
            </a:r>
            <a:r>
              <a:rPr lang="en-US" sz="1400"/>
              <a:t> = 12345 - any valid decimal digit - 0 through 9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Octal</a:t>
            </a:r>
            <a:r>
              <a:rPr lang="en-US" sz="1400"/>
              <a:t> = </a:t>
            </a:r>
            <a:r>
              <a:rPr b="1" lang="en-US" sz="1400"/>
              <a:t>0</a:t>
            </a:r>
            <a:r>
              <a:rPr lang="en-US" sz="1400"/>
              <a:t>1234 - any valid octal digit prefixed with 0  - 0 through 7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Hex</a:t>
            </a:r>
            <a:r>
              <a:rPr lang="en-US" sz="1400"/>
              <a:t> = </a:t>
            </a:r>
            <a:r>
              <a:rPr b="1" lang="en-US" sz="1400"/>
              <a:t>0x</a:t>
            </a:r>
            <a:r>
              <a:rPr lang="en-US" sz="1400"/>
              <a:t>DEADCAFE9 - any valid hex digit - 0 through 9, A through F - case insensitive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Sci</a:t>
            </a:r>
            <a:r>
              <a:rPr lang="en-US" sz="1400"/>
              <a:t> = 2.99</a:t>
            </a:r>
            <a:r>
              <a:rPr b="1" lang="en-US" sz="1400"/>
              <a:t>E</a:t>
            </a:r>
            <a:r>
              <a:rPr lang="en-US" sz="1400"/>
              <a:t>8 - either E or e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String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String data type represents textual data that are UCS-2 (UTF-16) code points.</a:t>
            </a:r>
            <a:r>
              <a:rPr b="1" lang="en-US" sz="1400"/>
              <a:t>*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default encoding for JavaScript is UTF-8.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are immutable sequence of 16 bits, considered as primitive values.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Operations that seem to modify strings actually return a new string with the modifications.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String </a:t>
            </a:r>
            <a:r>
              <a:rPr lang="en-US" sz="1400"/>
              <a:t>is the wrapper object for String type.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is no character type in JavaScript. Characters are represented as string of length 1.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</a:t>
            </a:r>
            <a:r>
              <a:rPr lang="en-US" sz="1400"/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UCS-2 represents the Basic Multilingual Plane. It contains all code points from \u0000 to \uFFFF. ES6 supports characters from other planes as well. UCS-2 is deprecated now.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Object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2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Object represents a container type whose value is accessed via reference in memory.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Except primitives, everything in JavaScript is an Object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Date</a:t>
            </a:r>
            <a:r>
              <a:rPr lang="en-US" sz="1400"/>
              <a:t>, </a:t>
            </a:r>
            <a:r>
              <a:rPr b="1" lang="en-US" sz="1400"/>
              <a:t>Array</a:t>
            </a:r>
            <a:r>
              <a:rPr lang="en-US" sz="1400"/>
              <a:t>, </a:t>
            </a:r>
            <a:r>
              <a:rPr b="1" lang="en-US" sz="1400"/>
              <a:t>Math</a:t>
            </a:r>
            <a:r>
              <a:rPr lang="en-US" sz="1400"/>
              <a:t>, </a:t>
            </a:r>
            <a:r>
              <a:rPr b="1" lang="en-US" sz="1400"/>
              <a:t>RegExp</a:t>
            </a:r>
            <a:r>
              <a:rPr lang="en-US" sz="1400"/>
              <a:t>, </a:t>
            </a:r>
            <a:r>
              <a:rPr b="1" lang="en-US" sz="1400"/>
              <a:t>Error</a:t>
            </a:r>
            <a:r>
              <a:rPr lang="en-US" sz="1400"/>
              <a:t>, </a:t>
            </a:r>
            <a:r>
              <a:rPr b="1" lang="en-US" sz="1400"/>
              <a:t>Function</a:t>
            </a:r>
            <a:r>
              <a:rPr lang="en-US" sz="1400"/>
              <a:t>, </a:t>
            </a:r>
            <a:r>
              <a:rPr b="1" lang="en-US" sz="1400"/>
              <a:t>Promise</a:t>
            </a:r>
            <a:r>
              <a:rPr lang="en-US" sz="1400"/>
              <a:t> (ES6 onwards) etc all are objects.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Function</a:t>
            </a:r>
            <a:r>
              <a:rPr lang="en-US" sz="1400"/>
              <a:t> is an special object with additional capability of being </a:t>
            </a:r>
            <a:r>
              <a:rPr i="1" lang="en-US" sz="1400"/>
              <a:t>callable</a:t>
            </a:r>
            <a:r>
              <a:rPr lang="en-US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In Action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2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 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5" y="802375"/>
            <a:ext cx="3619125" cy="3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00" y="802375"/>
            <a:ext cx="4279350" cy="38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Building Blocks In A Glance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 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7" name="Google Shape;447;p29"/>
          <p:cNvGraphicFramePr/>
          <p:nvPr/>
        </p:nvGraphicFramePr>
        <p:xfrm>
          <a:off x="314950" y="7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{72336DCF-3609-4759-B96F-21CBB029C29F}</a:tableStyleId>
              </a:tblPr>
              <a:tblGrid>
                <a:gridCol w="1701000"/>
                <a:gridCol w="3125000"/>
                <a:gridCol w="2413000"/>
              </a:tblGrid>
              <a:tr h="19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Variable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Explanation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Example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</a:tr>
              <a:tr h="54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/>
                        </a:rPr>
                        <a:t>String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4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string of text. To signify that the variable is a string, you should enclose it in quote marks.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'Bob';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39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/>
                        </a:rPr>
                        <a:t>Number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6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number. Numbers don't have quotes around them.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10;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6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7"/>
                        </a:rPr>
                        <a:t>Boolean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8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True/False value. The words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are special keywords in JS, and don't need quotes.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true;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100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9"/>
                        </a:rPr>
                        <a:t>Array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10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structure that allows you to store multiple values in one single reference.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[1,'Bob','Steve',10];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 to each member of the array like this: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myVariable[0]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myVariable[1]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etc.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</a:tr>
              <a:tr h="6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1"/>
                        </a:rPr>
                        <a:t>Object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12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Basically, anything. Everything in JavaScript is an object, and can be stored in a variable. Keep this in mind as you learn.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document.querySelector('h1');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of the above examples too.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Comments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30"/>
          <p:cNvSpPr txBox="1"/>
          <p:nvPr>
            <p:ph idx="1" type="body"/>
          </p:nvPr>
        </p:nvSpPr>
        <p:spPr>
          <a:xfrm>
            <a:off x="586400" y="708450"/>
            <a:ext cx="76431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Comments can be single line or multi-line.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// This is a single line comment. It spans over a line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/* This can span single or multiple lines*/        // We can mix another comment here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/*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This is  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a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multi line comment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*/ 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Who we are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5410200" y="884701"/>
            <a:ext cx="28194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Ravi S. Tiwari aka 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Socially here</a:t>
            </a:r>
            <a:r>
              <a:rPr lang="en-US"/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Professionally here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678525" y="884700"/>
            <a:ext cx="26220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Komal Jain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Literals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578025" y="708450"/>
            <a:ext cx="76515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Literals are data values that appear ‘as is’ in a program.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3.14159 		// A floating point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108			// An integer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2.99e8		// A floating point literal represented in scientific notation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“A string literal” 	// A string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‘Another string literal’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true 			// A boolean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false 		// Another boolean literal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/</a:t>
            </a:r>
            <a:r>
              <a:rPr lang="en-US"/>
              <a:t>javascript</a:t>
            </a:r>
            <a:r>
              <a:rPr b="1" lang="en-US"/>
              <a:t>/gi	</a:t>
            </a:r>
            <a:r>
              <a:rPr lang="en-US"/>
              <a:t>// A regular expression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{key: value}	// An object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[1,2,3,4,5]		// An array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Identifiers and Keywords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An identifier is a just a name.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Identifiers must begin with </a:t>
            </a:r>
            <a:r>
              <a:rPr b="1" lang="en-US"/>
              <a:t>letter(a-z A-Z)</a:t>
            </a:r>
            <a:r>
              <a:rPr lang="en-US"/>
              <a:t> or </a:t>
            </a:r>
            <a:r>
              <a:rPr b="1" lang="en-US"/>
              <a:t>underscore</a:t>
            </a:r>
            <a:r>
              <a:rPr lang="en-US"/>
              <a:t>(</a:t>
            </a:r>
            <a:r>
              <a:rPr b="1" lang="en-US"/>
              <a:t>_</a:t>
            </a:r>
            <a:r>
              <a:rPr lang="en-US"/>
              <a:t>)</a:t>
            </a:r>
            <a:r>
              <a:rPr lang="en-US"/>
              <a:t> or </a:t>
            </a:r>
            <a:r>
              <a:rPr b="1" lang="en-US"/>
              <a:t>the dollar sign</a:t>
            </a:r>
            <a:r>
              <a:rPr lang="en-US"/>
              <a:t>(</a:t>
            </a:r>
            <a:r>
              <a:rPr b="1" lang="en-US"/>
              <a:t>$</a:t>
            </a:r>
            <a:r>
              <a:rPr lang="en-US"/>
              <a:t>)</a:t>
            </a:r>
            <a:r>
              <a:rPr b="1" lang="en-US"/>
              <a:t>. </a:t>
            </a:r>
            <a:r>
              <a:rPr lang="en-US"/>
              <a:t>Subsequent characters can be any among these in addition to </a:t>
            </a:r>
            <a:r>
              <a:rPr b="1" lang="en-US"/>
              <a:t>digits(0-9)</a:t>
            </a:r>
            <a:r>
              <a:rPr lang="en-US"/>
              <a:t>.</a:t>
            </a:r>
            <a:r>
              <a:rPr b="1" lang="en-US"/>
              <a:t> </a:t>
            </a:r>
            <a:r>
              <a:rPr lang="en-US"/>
              <a:t>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Certain identifiers are reserved by the language. These are called </a:t>
            </a:r>
            <a:r>
              <a:rPr b="1" lang="en-US"/>
              <a:t>keywords</a:t>
            </a:r>
            <a:r>
              <a:rPr lang="en-US"/>
              <a:t>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Some keywords are: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</a:t>
            </a:r>
            <a:r>
              <a:rPr b="1" lang="en-US"/>
              <a:t>ES5							ES6 Onwards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var 		new		true			class	</a:t>
            </a:r>
            <a:endParaRPr b="1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do		null		false			super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while		try					const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for		catch					let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if		finally					yield					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else		return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Expressions and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Expression is a phrase that when evaluated produces a value.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Simple expressions are formed by literals or constants. Complex expressions uses operators and operands.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Operators can be numeric, logical, relational or language specific.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34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35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</a:t>
            </a:r>
            <a:r>
              <a:rPr b="1" lang="en-US"/>
              <a:t>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25" y="708450"/>
            <a:ext cx="8268000" cy="3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Comparators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36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Comparators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37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7" name="Google Shape;4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50" y="657075"/>
            <a:ext cx="8997600" cy="4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Statement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are JavaScript commands that when executed has some side effect on the environment.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are terminated by semicolon.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expression statements or declarative statements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categorized as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Conditional: if switch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Loop: while for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Jumps: break return throw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blocked using curly brackets aka curlies, braces - {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{</a:t>
            </a:r>
            <a:endParaRPr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var a = 10;</a:t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console.log(‘This is a statement block.’);</a:t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Declaration Statements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b="1" lang="en-US" sz="1400"/>
              <a:t>var</a:t>
            </a:r>
            <a:r>
              <a:rPr lang="en-US" sz="1400"/>
              <a:t> and </a:t>
            </a:r>
            <a:r>
              <a:rPr b="1" lang="en-US" sz="1400"/>
              <a:t>function </a:t>
            </a:r>
            <a:r>
              <a:rPr lang="en-US" sz="1400"/>
              <a:t>are declaration statements.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They declare or define variables and functions.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statements define identifiers (variables and function names) for use in program.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Declaration Statement - var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var</a:t>
            </a:r>
            <a:r>
              <a:rPr lang="en-US"/>
              <a:t> declares a variable or many variables.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declare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b="1" lang="en-US" sz="1400"/>
              <a:t>var</a:t>
            </a:r>
            <a:r>
              <a:rPr lang="en-US" sz="1400"/>
              <a:t> </a:t>
            </a:r>
            <a:r>
              <a:rPr i="1" lang="en-US" sz="1400"/>
              <a:t>&lt;identifier&gt;</a:t>
            </a:r>
            <a:r>
              <a:rPr lang="en-US" sz="1400"/>
              <a:t>;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declare and initialize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b="1" lang="en-US" sz="1400"/>
              <a:t>var</a:t>
            </a:r>
            <a:r>
              <a:rPr lang="en-US" sz="1400"/>
              <a:t> </a:t>
            </a:r>
            <a:r>
              <a:rPr i="1" lang="en-US" sz="1400"/>
              <a:t>&lt;id&gt;</a:t>
            </a:r>
            <a:r>
              <a:rPr lang="en-US" sz="1400"/>
              <a:t> = </a:t>
            </a:r>
            <a:r>
              <a:rPr i="1" lang="en-US" sz="1400"/>
              <a:t>&lt;value&gt;</a:t>
            </a:r>
            <a:r>
              <a:rPr lang="en-US" sz="1400"/>
              <a:t>;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assign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i="1" lang="en-US" sz="1400"/>
              <a:t>&lt;id&gt;</a:t>
            </a:r>
            <a:r>
              <a:rPr lang="en-US" sz="1400"/>
              <a:t> = </a:t>
            </a:r>
            <a:r>
              <a:rPr i="1" lang="en-US" sz="1400"/>
              <a:t>&lt;value&gt;</a:t>
            </a:r>
            <a:r>
              <a:rPr lang="en-US" sz="1400"/>
              <a:t>;</a:t>
            </a:r>
            <a:endParaRPr sz="1400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declare one variable at a time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greeting = “We are learning JavaScript”;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Or many variables in single statement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10, statement = ‘Ignorance is sin; cognizance divine’, b = a * 2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also use var to declare functions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square = function(number) { return number * number } ; 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820950" y="782100"/>
            <a:ext cx="63078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History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Language Details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Runtimes and Execution Environment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Variable Declarations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Operators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Conditionals and Loops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Jump Statements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Array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Function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Utilities</a:t>
            </a:r>
            <a:endParaRPr/>
          </a:p>
        </p:txBody>
      </p:sp>
      <p:sp>
        <p:nvSpPr>
          <p:cNvPr id="352" name="Google Shape;352;p1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What will we cover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</a:t>
            </a:r>
            <a:r>
              <a:rPr lang="en-US"/>
              <a:t>Declaration Statement - function</a:t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4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function</a:t>
            </a:r>
            <a:r>
              <a:rPr lang="en-US"/>
              <a:t> is used to define functions.</a:t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Function declaration has the form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</a:t>
            </a:r>
            <a:r>
              <a:rPr i="1" lang="en-US"/>
              <a:t>functionName</a:t>
            </a:r>
            <a:r>
              <a:rPr lang="en-US"/>
              <a:t>(arg1,  arg2, arg3, […arg4])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Function declaration statement can be used in expression form to be initialized to a variable. Such an expression is called function expression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f = function </a:t>
            </a:r>
            <a:r>
              <a:rPr i="1" lang="en-US"/>
              <a:t>functionName</a:t>
            </a:r>
            <a:r>
              <a:rPr lang="en-US"/>
              <a:t>(arg1,  arg2, arg3, […arg4]) {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 function expression can define a nameless function. Such a definition is called anonymous function.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f = function (arg1,  arg2, arg3, […arg4]) {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Statement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Conditional statements execute or skip statements depending on value of specified statement.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define decision points known to create branches in code.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more the branches in code, the more the cyclomatic complexity.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We should strive for less cyclomatic complexity of code.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- if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43"/>
          <p:cNvSpPr txBox="1"/>
          <p:nvPr>
            <p:ph idx="1" type="body"/>
          </p:nvPr>
        </p:nvSpPr>
        <p:spPr>
          <a:xfrm>
            <a:off x="804200" y="708450"/>
            <a:ext cx="74253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ELSE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ELSE IF ELSE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- switch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44"/>
          <p:cNvSpPr txBox="1"/>
          <p:nvPr>
            <p:ph idx="1" type="body"/>
          </p:nvPr>
        </p:nvSpPr>
        <p:spPr>
          <a:xfrm>
            <a:off x="954975" y="708450"/>
            <a:ext cx="7274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Switch is another conditional statement used when all branches depend on value of same expression.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switch(expression) 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case expression: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r>
              <a:rPr lang="en-US"/>
              <a:t>case expression:</a:t>
            </a:r>
            <a:endParaRPr/>
          </a:p>
          <a:p>
            <a: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default: 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Loops - while and do while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45"/>
          <p:cNvSpPr txBox="1"/>
          <p:nvPr>
            <p:ph idx="1" type="body"/>
          </p:nvPr>
        </p:nvSpPr>
        <p:spPr>
          <a:xfrm>
            <a:off x="913100" y="708450"/>
            <a:ext cx="7316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While statement is basic looping statement.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There are two variants - </a:t>
            </a:r>
            <a:r>
              <a:rPr b="1" lang="en-US"/>
              <a:t>while</a:t>
            </a:r>
            <a:r>
              <a:rPr lang="en-US"/>
              <a:t> and </a:t>
            </a:r>
            <a:r>
              <a:rPr b="1" lang="en-US"/>
              <a:t>do</a:t>
            </a:r>
            <a:r>
              <a:rPr lang="en-US"/>
              <a:t> </a:t>
            </a:r>
            <a:r>
              <a:rPr b="1" lang="en-US"/>
              <a:t>while</a:t>
            </a:r>
            <a:r>
              <a:rPr lang="en-US"/>
              <a:t>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(expression)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statement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Do-while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(expression);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Loops - for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46"/>
          <p:cNvSpPr txBox="1"/>
          <p:nvPr>
            <p:ph idx="1" type="body"/>
          </p:nvPr>
        </p:nvSpPr>
        <p:spPr>
          <a:xfrm>
            <a:off x="1147650" y="708450"/>
            <a:ext cx="70818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for</a:t>
            </a:r>
            <a:r>
              <a:rPr lang="en-US"/>
              <a:t> is more convenient looping statement.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for(initialize; test; increment)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in terms of while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initialize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while(test){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increment;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break and continue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4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Jump statements cause the runtime to jump to new location in source code.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Break statement causes innermost loop or switch statement to exit immediately.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(i = 0; i&lt; data.length; i++) 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if(data[i] == “key”){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isFound = true;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}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Continue restarts the loop at next iteration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(i = 0; i&lt; data.length; i++) {</a:t>
            </a:r>
            <a:endParaRPr/>
          </a:p>
          <a:p>
            <a: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if(!data[i]) continue;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total += data[i];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return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4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Return causes the runtime to jump to the point from where it was called.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Inside functions, it is used to specify the value of function invocation.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function isEven(candidate) {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var isEven;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if(candidate % 2 == 0)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isEven = true;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	else 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isEven = false;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return isEven;</a:t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}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function total(marks) {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if(!marks)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return;  // can return null, or 0 or any value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for(var total = 0, i = 0, j= marks.length, i &lt; j, i++) 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+= marks[i];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return total</a:t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}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throw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4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Throw is similar to return, except it is used to signal an exception or error in the code.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also </a:t>
            </a:r>
            <a:r>
              <a:rPr lang="en-US"/>
              <a:t>causes the runtime to jump to the point from where it was called.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Exceptions thrown are taken care of by handlers defined using try/catch/finally statements.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 factorial(x) 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If the input argument is invalid, throw an exception!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(x &lt; 0) throw new Error("x must not be negative");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Otherwise, compute a value and return normally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for(var f = 1; x &gt; 1; x--) f *= x;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 f;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try catch finally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5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Catch Finally is the exception handling mechanism of JavaScript.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is used to define a block of code whose exceptions are to be handled.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is followed by catch which contains code to be executed in case of exceptions.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Catch is followed by finally which contains clean up code - executed irrespective of what happens in try.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try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catch (e)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finally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How, When, Why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15"/>
          <p:cNvSpPr txBox="1"/>
          <p:nvPr>
            <p:ph idx="1" type="body"/>
          </p:nvPr>
        </p:nvSpPr>
        <p:spPr>
          <a:xfrm>
            <a:off x="167525" y="740125"/>
            <a:ext cx="80622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Marc Andreessen, Netscape founder, believed HTML needed a “glue language”.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Brendan Eich was hired with the goal of embedding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Scheme</a:t>
            </a:r>
            <a:r>
              <a:rPr lang="en-US" sz="1400"/>
              <a:t> in Netscape Navigator - April 1995.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Instead, Eich was commissioned to create a language that resembled Java.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Eich wrote a prototype  in </a:t>
            </a:r>
            <a:r>
              <a:rPr b="1" lang="en-US" sz="1400"/>
              <a:t>10 days</a:t>
            </a:r>
            <a:r>
              <a:rPr lang="en-US" sz="1400"/>
              <a:t> in </a:t>
            </a:r>
            <a:r>
              <a:rPr lang="en-US" sz="1400"/>
              <a:t>May 1995</a:t>
            </a:r>
            <a:r>
              <a:rPr lang="en-US" sz="1400"/>
              <a:t>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Enters Mocha, </a:t>
            </a:r>
            <a:r>
              <a:rPr i="1" lang="en-US" sz="1400"/>
              <a:t>ahem</a:t>
            </a:r>
            <a:r>
              <a:rPr lang="en-US" sz="1400"/>
              <a:t>, LiveScript, </a:t>
            </a:r>
            <a:r>
              <a:rPr i="1" lang="en-US" sz="1400"/>
              <a:t>ahem</a:t>
            </a:r>
            <a:r>
              <a:rPr lang="en-US" sz="1400"/>
              <a:t>, JavaScript.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Standardised by ECMA(</a:t>
            </a:r>
            <a:r>
              <a:rPr b="1" lang="en-US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Computer Manufacturers Association</a:t>
            </a:r>
            <a:r>
              <a:rPr lang="en-US" sz="1400"/>
              <a:t>): ECMA-262 by committee TC39.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Officially called  ECMAScript.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Various implementations of the standard(</a:t>
            </a:r>
            <a:r>
              <a:rPr lang="en-US" sz="1400"/>
              <a:t>ECMAScript</a:t>
            </a:r>
            <a:r>
              <a:rPr lang="en-US" sz="1400"/>
              <a:t>) viz., JavaScript(most popular), ActionScript, JScript.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Objects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" name="Google Shape;581;p5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fundamental data type of the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is unordered collection of properties - a name value pair.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composite type container - can contain primitives as well as other objects.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provide access for storage and retrieval via named string identifiers.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dynamic in nature - properties can be added or deleted at run time.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Creating Objects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5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Easiest way is to create via object literals.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empty = {};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point = {x: 10, y: -4};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sessionDetails = 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“topic”: “JavaScript Language”,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instructors: [‘Komal Jain’, ‘RT’]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can be constructed via constructors with </a:t>
            </a:r>
            <a:r>
              <a:rPr b="1" lang="en-US"/>
              <a:t>new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o = new Object();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new Array(4);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d = new Date();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Yet another way is via </a:t>
            </a:r>
            <a:r>
              <a:rPr b="1" lang="en-US"/>
              <a:t>Object.create</a:t>
            </a:r>
            <a:endParaRPr b="1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o = Object.create(null);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Objects - Querying Properties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5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To query a property, use the dot(.) or square brackets([]) operator.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 = { name : 'Abc', college: 'Xyz'};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internName = intern.name;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internCollege = intern['college']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create or set property values in same way as variable assignment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intern.knownLanguages = ['English', 'Hindi', 'Punjabi'];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intern['has-knowledge-of-programming-languages'] = ['C', 'Java'];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query all the properties of an object using the for-in loop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for(var key in object)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console.log("Key = "+ key +", Value = "+ object[key]);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a missing property is accessed, we get </a:t>
            </a:r>
            <a:r>
              <a:rPr b="1" lang="en-US"/>
              <a:t>undefined</a:t>
            </a:r>
            <a:endParaRPr b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							...contd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</a:t>
            </a:r>
            <a:r>
              <a:rPr lang="en-US"/>
              <a:t>Objects - Querying Properties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54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delete properties of an object using the </a:t>
            </a:r>
            <a:r>
              <a:rPr b="1" lang="en-US"/>
              <a:t>delete</a:t>
            </a:r>
            <a:r>
              <a:rPr lang="en-US"/>
              <a:t> operator.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intern['has-knowledge-of-programming-languages'];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test for the presence of properties using the </a:t>
            </a:r>
            <a:r>
              <a:rPr b="1" lang="en-US"/>
              <a:t>in</a:t>
            </a:r>
            <a:r>
              <a:rPr lang="en-US"/>
              <a:t> operator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"name" in intern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intern.hasOwnProperty('college')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copyProperties(target, source)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for(prop in source)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target[prop] = source[prop];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return target;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Common object methods are </a:t>
            </a:r>
            <a:r>
              <a:rPr b="1" lang="en-US"/>
              <a:t>toString</a:t>
            </a:r>
            <a:r>
              <a:rPr lang="en-US"/>
              <a:t>, </a:t>
            </a:r>
            <a:r>
              <a:rPr b="1" lang="en-US"/>
              <a:t>hasOwnProperty</a:t>
            </a:r>
            <a:r>
              <a:rPr lang="en-US"/>
              <a:t>, </a:t>
            </a:r>
            <a:r>
              <a:rPr b="1" lang="en-US"/>
              <a:t>valueOf</a:t>
            </a:r>
            <a:r>
              <a:rPr lang="en-US"/>
              <a:t> etc.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Arrays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55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An array is an ordered collection of values which are index accessible.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Arrays are untyped in JavaScript just as objects.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These are dynamic as well in the sense they can grow and shrink at runtime.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i="1" lang="en-US" u="sng"/>
              <a:t>Creating Arrays</a:t>
            </a:r>
            <a:endParaRPr b="1" i="1" u="sng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Literal form</a:t>
            </a:r>
            <a:endParaRPr b="1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empty = [];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primes = [2,3,5,7,11,13]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misc = ['string', 123, true, {}, [], null]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Using Array constructor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new Array(); // creates empty Array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b = new Array(5); // array with length of 5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c = new Array(3,4,5) // Array with 3 elements - 3,4,5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Arrays - Common Operations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5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Querying elements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Array members are accessed via the square brackets notation with corresponding index.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misc[2] = false;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evenPrime = primes[0];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Array length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 length of an array is the number of elements it can accommodate at any given time.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misc.length //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Adding elements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Elements can be added using index position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[];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a[0] = ‘zero’ 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a[1] = ‘one’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Elements can be stuffed in last using the push method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a.push(‘three’);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a.push(‘four’);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Common Array Methods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5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join</a:t>
            </a:r>
            <a:r>
              <a:rPr lang="en-US"/>
              <a:t>: Joins array elements using provided separator and returns string.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reverse</a:t>
            </a:r>
            <a:r>
              <a:rPr lang="en-US"/>
              <a:t>: Reverse the order of elements in the array.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sort</a:t>
            </a:r>
            <a:r>
              <a:rPr lang="en-US"/>
              <a:t>: Sorts array elements in place using default sorting for elements.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concat</a:t>
            </a:r>
            <a:r>
              <a:rPr lang="en-US"/>
              <a:t>: Creates and return new array that contains concatenation of arrays on which it is invoked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slice</a:t>
            </a:r>
            <a:r>
              <a:rPr lang="en-US"/>
              <a:t>: Returns a slice(subarray) of the array.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splice</a:t>
            </a:r>
            <a:r>
              <a:rPr lang="en-US"/>
              <a:t>: General purpose method for insertion and removal.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push</a:t>
            </a:r>
            <a:r>
              <a:rPr lang="en-US"/>
              <a:t>: Appends one or more elements at the end of the array.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pop</a:t>
            </a:r>
            <a:r>
              <a:rPr lang="en-US"/>
              <a:t>: Deletes the last element of the array, and returns the element.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shift</a:t>
            </a:r>
            <a:r>
              <a:rPr lang="en-US"/>
              <a:t>: Removes and return first element of array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unshift</a:t>
            </a:r>
            <a:r>
              <a:rPr lang="en-US"/>
              <a:t>: Adds one or more elements to the beginning of the array.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indexOf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Returns the index of specified element in the array, otherwise returns -1.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Ad</a:t>
            </a:r>
            <a:r>
              <a:rPr lang="en-US"/>
              <a:t>vanced Array Method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5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Following are some advanced array methods that take into consideration a callback. We will learn about callbacks in </a:t>
            </a:r>
            <a:r>
              <a:rPr lang="en-US"/>
              <a:t>coming</a:t>
            </a:r>
            <a:r>
              <a:rPr lang="en-US"/>
              <a:t> sessions and thus will revisit them in detail.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forEach</a:t>
            </a:r>
            <a:r>
              <a:rPr lang="en-US"/>
              <a:t>: Provides general iteration over arrays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map</a:t>
            </a:r>
            <a:r>
              <a:rPr lang="en-US"/>
              <a:t>: Used for transformation purposes, maps each element of array to a function for desired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filter</a:t>
            </a:r>
            <a:r>
              <a:rPr lang="en-US"/>
              <a:t>: Used to filter array based on a predicate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reduce</a:t>
            </a:r>
            <a:r>
              <a:rPr lang="en-US"/>
              <a:t>: Combine array elements to reduce to a single value.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every</a:t>
            </a:r>
            <a:r>
              <a:rPr lang="en-US"/>
              <a:t>: Checks if every array element </a:t>
            </a:r>
            <a:r>
              <a:rPr lang="en-US"/>
              <a:t>satisfies the given predicate.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some</a:t>
            </a:r>
            <a:r>
              <a:rPr lang="en-US"/>
              <a:t>: Checks if some(one or more) elements satisfy the given predicate.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Functions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59"/>
          <p:cNvSpPr txBox="1"/>
          <p:nvPr>
            <p:ph idx="1" type="body"/>
          </p:nvPr>
        </p:nvSpPr>
        <p:spPr>
          <a:xfrm>
            <a:off x="191600" y="708450"/>
            <a:ext cx="33876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sayHello()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console.log('Hello Interns');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distance(x1, y1, x2, y2)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var dx = x2 - x1;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var dy = y2 - y1;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Math.sqrt(dx*dx + dy*dy);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factorial(n)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if(n &lt;= 1) return 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n * factorial(n - 1);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 sum = function add(a, b)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a + b;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 product = function(a, b)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a * b;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30" name="Google Shape;630;p59"/>
          <p:cNvSpPr txBox="1"/>
          <p:nvPr/>
        </p:nvSpPr>
        <p:spPr>
          <a:xfrm>
            <a:off x="4091825" y="708450"/>
            <a:ext cx="41376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prints “Hello interns” to the console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sayHello();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normal function statement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distance(0, 0, 5, 5);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recursive function statement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factorial(4)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named function expression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sum(3,5) or add(6, 7)*;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an anonymous function expression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product(4,6);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Math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6" name="Google Shape;636;p6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Math is a global utility provided by the runtime for mathematical operations.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Common operations are: 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Math.sqrt</a:t>
            </a:r>
            <a:r>
              <a:rPr lang="en-US"/>
              <a:t> - For finding square root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Math.pow</a:t>
            </a:r>
            <a:r>
              <a:rPr lang="en-US"/>
              <a:t> - For raising a number to a power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Math.round</a:t>
            </a:r>
            <a:r>
              <a:rPr lang="en-US"/>
              <a:t> - For rounding a number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Math.floor</a:t>
            </a:r>
            <a:r>
              <a:rPr lang="en-US"/>
              <a:t> - For finding floor value of a decimal number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The journey so far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Netscape submitted JavaScript to Ecma International - 1996.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First Edition - emergence as ECMA-262 standard - 1997.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Second Edition - ECMAScript 2 - 1998.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3 - 1999.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4 - Work started in 2000, never saw the sun - discord among players - guess what - Microsoft.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3.1 - </a:t>
            </a:r>
            <a:r>
              <a:rPr lang="en-US" sz="1400"/>
              <a:t>ECMAScript 4 renamed to 3.1 - 2007.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5 -  ECMAScript 3.1 renamed to 5 - 2009.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Harmony - Agenda to drive language development further.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5.1 - 2011 - aka </a:t>
            </a:r>
            <a:r>
              <a:rPr b="1" lang="en-US" sz="1400"/>
              <a:t>ES5</a:t>
            </a:r>
            <a:r>
              <a:rPr lang="en-US" sz="1400"/>
              <a:t> - ECMAScript 5 with minor corrections.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2015 - 2015 - aka </a:t>
            </a:r>
            <a:r>
              <a:rPr b="1" lang="en-US" sz="1400"/>
              <a:t>ES6.</a:t>
            </a:r>
            <a:endParaRPr b="1"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2016 - 2016 - probably ES7.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2017 - WIP.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Date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6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JavaScript dates are time values that are number of milliseconds since January 1, 1970 UTC.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There is no literal form for dates. To create date values, always use the Date constructor.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Date(value);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Date(dateString);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Date(year, month[, date[, hours[, minutes[, seconds[, milliseconds]]]]]);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JSON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JSON stands for </a:t>
            </a:r>
            <a:r>
              <a:rPr b="1" lang="en-US"/>
              <a:t>J</a:t>
            </a:r>
            <a:r>
              <a:rPr lang="en-US"/>
              <a:t>ava</a:t>
            </a:r>
            <a:r>
              <a:rPr b="1" lang="en-US"/>
              <a:t>S</a:t>
            </a:r>
            <a:r>
              <a:rPr lang="en-US"/>
              <a:t>cript </a:t>
            </a:r>
            <a:r>
              <a:rPr b="1" lang="en-US"/>
              <a:t>O</a:t>
            </a:r>
            <a:r>
              <a:rPr lang="en-US"/>
              <a:t>bject </a:t>
            </a:r>
            <a:r>
              <a:rPr b="1" lang="en-US"/>
              <a:t>N</a:t>
            </a:r>
            <a:r>
              <a:rPr lang="en-US"/>
              <a:t>otation.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is a format for data interchange via serialization and deserialization.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Its representation is similar to Object literal notation with some variations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Runtime provides parsing and serializing facilities for JSON data through JSON.parse and JSON.serialize functions from string to object and vice-versa respectively.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Sample JSON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{	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"id": 1,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"name": "A green door",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"price": 12.50,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"tags": ["home", "green"]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Dialog-Boxes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6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Three types of dialog boxes: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Alert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'Welcome to TTN 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Prompt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myName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'Please enter your name.'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Confirm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Confirm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'Are you sure you wanna proceed ?'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Thanks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64"/>
          <p:cNvSpPr txBox="1"/>
          <p:nvPr>
            <p:ph idx="1" type="body"/>
          </p:nvPr>
        </p:nvSpPr>
        <p:spPr>
          <a:xfrm>
            <a:off x="1935100" y="1352550"/>
            <a:ext cx="48921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Queries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Doubts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667" name="Google Shape;667;p65"/>
          <p:cNvSpPr txBox="1"/>
          <p:nvPr>
            <p:ph idx="1" type="body"/>
          </p:nvPr>
        </p:nvSpPr>
        <p:spPr>
          <a:xfrm>
            <a:off x="835725" y="1352550"/>
            <a:ext cx="74556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Prompt for amount, interest rate and no. of years and calculate simple interest.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is palindrome string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Area of circle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Copy information of one object to another and log it to console.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create a list of objects of Employee with info as follow :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Name, age, salary ,DOB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filter all employees with salary greater than 5000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group employee on the basis of their age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fetch employees with salary less than 1000 and age greater than 20. Then give them an increment 5 times their salary.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5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Language Details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Started as a scripting language.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Now used as a general purpose programming language. </a:t>
            </a:r>
            <a:r>
              <a:rPr lang="en-US" sz="1400"/>
              <a:t>It supports multiple paradigms of programming - Functional, Object Oriented.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From browser to mobiles, servers, embedded systems, TV, you name it.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Atwood Law</a:t>
            </a:r>
            <a:r>
              <a:rPr lang="en-US" sz="1400"/>
              <a:t>: “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Any application that </a:t>
            </a:r>
            <a:r>
              <a:rPr i="1"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 be written in JavaScript, </a:t>
            </a:r>
            <a:r>
              <a:rPr i="1"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 eventually be written in JavaScript</a:t>
            </a:r>
            <a:r>
              <a:rPr lang="en-US" sz="1400"/>
              <a:t>”.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Any programming language offers capabilities based on runtime environment.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JavaScript is the same everywhere, but things that can be achieved with it depends on the runtime, e.g. you can access process, stream in Node, but not in browser.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And for the sake of sanity, please read out aloud - “JavaScript is not threaded at all - neither single nor multiple”. Thread, Process fork etc are concerns of runtime not the  language.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The runtime aka Engine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4202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JavaScript has come a long way - 20 years.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Big internet giants - Google, Mozilla, Microsoft, Apple - have created respective runtimes aka engines.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Notable among them are - V8 by Google, [Spider, Trace]Monkey by Mozilla, Chakra by Microsoft, Nitro by Apple.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engines vary in their execution speed and performance - V8 is a winner here, used to power Node, and many more.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Almost all engines compile JavaScript in-place - on browser or on node.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Compilation not in traditional sense - no intermediate bytecode availabl</a:t>
            </a:r>
            <a:r>
              <a:rPr lang="en-US" sz="1400"/>
              <a:t>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The Language</a:t>
            </a:r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1964300" y="1944200"/>
            <a:ext cx="5080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3600"/>
              <a:t>ES5.1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Browser as our execution environment 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238625" y="768875"/>
            <a:ext cx="79908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Browsers have built in JS engines.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will use browser capabilities to run and learn JavaScript.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Create a directory containing two files - index.html and app.js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Refer notes for the content of these files.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Browse the index.html file in chrome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Open Console Tab in Developer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