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D8BD707-D9CF-40AE-B4C6-C98DA3205C09}" type="datetimeFigureOut">
              <a:rPr lang="en-US" smtClean="0"/>
              <a:pPr/>
              <a:t>4/25/2015</a:t>
            </a:fld>
            <a:endParaRPr lang="en-US" dirty="0"/>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dirty="0"/>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D8BD707-D9CF-40AE-B4C6-C98DA3205C09}" type="datetimeFigureOut">
              <a:rPr lang="en-US" smtClean="0"/>
              <a:pPr/>
              <a:t>4/25/2015</a:t>
            </a:fld>
            <a:endParaRPr lang="en-US" dirty="0"/>
          </a:p>
        </p:txBody>
      </p:sp>
      <p:sp>
        <p:nvSpPr>
          <p:cNvPr id="5" name="Footer Placeholder 4"/>
          <p:cNvSpPr>
            <a:spLocks noGrp="1"/>
          </p:cNvSpPr>
          <p:nvPr>
            <p:ph type="ftr" sz="quarter" idx="11"/>
          </p:nvPr>
        </p:nvSpPr>
        <p:spPr>
          <a:xfrm>
            <a:off x="457200" y="6480969"/>
            <a:ext cx="4260056" cy="300831"/>
          </a:xfr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D8BD707-D9CF-40AE-B4C6-C98DA3205C09}" type="datetimeFigureOut">
              <a:rPr lang="en-US" smtClean="0"/>
              <a:pPr/>
              <a:t>4/25/2015</a:t>
            </a:fld>
            <a:endParaRPr lang="en-US" dirty="0"/>
          </a:p>
        </p:txBody>
      </p:sp>
      <p:sp>
        <p:nvSpPr>
          <p:cNvPr id="5" name="Footer Placeholder 4"/>
          <p:cNvSpPr>
            <a:spLocks noGrp="1"/>
          </p:cNvSpPr>
          <p:nvPr>
            <p:ph type="ftr" sz="quarter" idx="11"/>
          </p:nvPr>
        </p:nvSpPr>
        <p:spPr>
          <a:xfrm>
            <a:off x="2619376" y="6480969"/>
            <a:ext cx="4260056" cy="300831"/>
          </a:xfrm>
        </p:spPr>
        <p:txBody>
          <a:bodyPr/>
          <a:lstStyle/>
          <a:p>
            <a:endParaRPr lang="en-US" dirty="0"/>
          </a:p>
        </p:txBody>
      </p:sp>
      <p:sp>
        <p:nvSpPr>
          <p:cNvPr id="6" name="Slide Number Placeholder 5"/>
          <p:cNvSpPr>
            <a:spLocks noGrp="1"/>
          </p:cNvSpPr>
          <p:nvPr>
            <p:ph type="sldNum" sz="quarter" idx="12"/>
          </p:nvPr>
        </p:nvSpPr>
        <p:spPr>
          <a:xfrm>
            <a:off x="8451056" y="809624"/>
            <a:ext cx="502920" cy="300831"/>
          </a:xfrm>
        </p:spPr>
        <p:txBody>
          <a:bodyPr/>
          <a:lstStyle/>
          <a:p>
            <a:fld id="{B6F15528-21DE-4FAA-801E-634DDDAF4B2B}" type="slidenum">
              <a:rPr lang="en-US" smtClean="0"/>
              <a:pPr/>
              <a:t>‹#›</a:t>
            </a:fld>
            <a:endParaRPr lang="en-US" dirty="0"/>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D8BD707-D9CF-40AE-B4C6-C98DA3205C09}" type="datetimeFigureOut">
              <a:rPr lang="en-US" smtClean="0"/>
              <a:pPr/>
              <a:t>4/25/2015</a:t>
            </a:fld>
            <a:endParaRPr lang="en-US" dirty="0"/>
          </a:p>
        </p:txBody>
      </p:sp>
      <p:sp>
        <p:nvSpPr>
          <p:cNvPr id="6" name="Footer Placeholder 5"/>
          <p:cNvSpPr>
            <a:spLocks noGrp="1"/>
          </p:cNvSpPr>
          <p:nvPr>
            <p:ph type="ftr" sz="quarter" idx="11"/>
          </p:nvPr>
        </p:nvSpPr>
        <p:spPr>
          <a:xfrm>
            <a:off x="457200" y="6480969"/>
            <a:ext cx="4260056" cy="301752"/>
          </a:xfrm>
        </p:spPr>
        <p:txBody>
          <a:bodyPr/>
          <a:lstStyle/>
          <a:p>
            <a:endParaRPr lang="en-US" dirty="0"/>
          </a:p>
        </p:txBody>
      </p:sp>
      <p:sp>
        <p:nvSpPr>
          <p:cNvPr id="7" name="Slide Number Placeholder 6"/>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D8BD707-D9CF-40AE-B4C6-C98DA3205C09}" type="datetimeFigureOut">
              <a:rPr lang="en-US" smtClean="0"/>
              <a:pPr/>
              <a:t>4/25/2015</a:t>
            </a:fld>
            <a:endParaRPr lang="en-US" dirty="0"/>
          </a:p>
        </p:txBody>
      </p:sp>
      <p:sp>
        <p:nvSpPr>
          <p:cNvPr id="8" name="Footer Placeholder 7"/>
          <p:cNvSpPr>
            <a:spLocks noGrp="1"/>
          </p:cNvSpPr>
          <p:nvPr>
            <p:ph type="ftr" sz="quarter" idx="11"/>
          </p:nvPr>
        </p:nvSpPr>
        <p:spPr>
          <a:xfrm>
            <a:off x="457200" y="6480969"/>
            <a:ext cx="4261104" cy="301752"/>
          </a:xfrm>
        </p:spPr>
        <p:txBody>
          <a:bodyPr/>
          <a:lstStyle/>
          <a:p>
            <a:endParaRPr lang="en-US" dirty="0"/>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4/25/2015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D8BD707-D9CF-40AE-B4C6-C98DA3205C09}" type="datetimeFigureOut">
              <a:rPr lang="en-US" smtClean="0"/>
              <a:pPr/>
              <a:t>4/25/2015</a:t>
            </a:fld>
            <a:endParaRPr lang="en-US" dirty="0"/>
          </a:p>
        </p:txBody>
      </p:sp>
      <p:sp>
        <p:nvSpPr>
          <p:cNvPr id="3" name="Footer Placeholder 2"/>
          <p:cNvSpPr>
            <a:spLocks noGrp="1"/>
          </p:cNvSpPr>
          <p:nvPr>
            <p:ph type="ftr" sz="quarter" idx="11"/>
          </p:nvPr>
        </p:nvSpPr>
        <p:spPr>
          <a:xfrm>
            <a:off x="457200" y="6481890"/>
            <a:ext cx="4260056" cy="300831"/>
          </a:xfrm>
        </p:spPr>
        <p:txBody>
          <a:bodyPr/>
          <a:lstStyle/>
          <a:p>
            <a:endParaRPr lang="en-US" dirty="0"/>
          </a:p>
        </p:txBody>
      </p:sp>
      <p:sp>
        <p:nvSpPr>
          <p:cNvPr id="4" name="Slide Number Placeholder 3"/>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D8BD707-D9CF-40AE-B4C6-C98DA3205C09}" type="datetimeFigureOut">
              <a:rPr lang="en-US" smtClean="0"/>
              <a:pPr/>
              <a:t>4/25/2015</a:t>
            </a:fld>
            <a:endParaRPr lang="en-US" dirty="0"/>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D8BD707-D9CF-40AE-B4C6-C98DA3205C09}" type="datetimeFigureOut">
              <a:rPr lang="en-US" smtClean="0"/>
              <a:pPr/>
              <a:t>4/25/2015</a:t>
            </a:fld>
            <a:endParaRPr lang="en-US" dirty="0"/>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D8BD707-D9CF-40AE-B4C6-C98DA3205C09}" type="datetimeFigureOut">
              <a:rPr lang="en-US" smtClean="0"/>
              <a:pPr/>
              <a:t>4/25/2015</a:t>
            </a:fld>
            <a:endParaRPr lang="en-US" dirty="0"/>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6F15528-21DE-4FAA-801E-634DDDAF4B2B}"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dhavalthakur.com/2013/01/29/symbian-software-officially-dead-confirms-nokia/" TargetMode="External"/><Relationship Id="rId3" Type="http://schemas.openxmlformats.org/officeDocument/2006/relationships/hyperlink" Target="http://techcrunch.com/2013/06/13/rip-symbian/" TargetMode="External"/><Relationship Id="rId7" Type="http://schemas.openxmlformats.org/officeDocument/2006/relationships/hyperlink" Target="http://www.techbusy.org/android-vs-symbian-operating-system/" TargetMode="External"/><Relationship Id="rId2" Type="http://schemas.openxmlformats.org/officeDocument/2006/relationships/hyperlink" Target="http://licensing.symbian.org/" TargetMode="External"/><Relationship Id="rId1" Type="http://schemas.openxmlformats.org/officeDocument/2006/relationships/slideLayout" Target="../slideLayouts/slideLayout2.xml"/><Relationship Id="rId6" Type="http://schemas.openxmlformats.org/officeDocument/2006/relationships/hyperlink" Target="http://www.allaboutsymbian.com/http:/pixshark.com/symbian-os-logo-png.htm" TargetMode="External"/><Relationship Id="rId5" Type="http://schemas.openxmlformats.org/officeDocument/2006/relationships/hyperlink" Target="http://www.pcworld.com/article/2042071/the-end-of-symbian-nokia-ships-last-handset-with-the-mobile-os.html" TargetMode="External"/><Relationship Id="rId10" Type="http://schemas.openxmlformats.org/officeDocument/2006/relationships/hyperlink" Target="http://wandroide.ru/symbian-os-pervaya-mobilnaya-os/" TargetMode="External"/><Relationship Id="rId4" Type="http://schemas.openxmlformats.org/officeDocument/2006/relationships/hyperlink" Target="http://discussions.nokia.com/t5/Software-Updates/Symbian-vs-Android/td-p/1111407" TargetMode="External"/><Relationship Id="rId9" Type="http://schemas.openxmlformats.org/officeDocument/2006/relationships/hyperlink" Target="http://imgbuddy.com/symbian-os-logo-png.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N" sz="5400" dirty="0" smtClean="0"/>
              <a:t>Symbian OS </a:t>
            </a:r>
            <a:endParaRPr lang="en-IN" sz="5400" dirty="0"/>
          </a:p>
        </p:txBody>
      </p:sp>
      <p:sp>
        <p:nvSpPr>
          <p:cNvPr id="3" name="Subtitle 2"/>
          <p:cNvSpPr>
            <a:spLocks noGrp="1"/>
          </p:cNvSpPr>
          <p:nvPr>
            <p:ph type="subTitle" idx="1"/>
          </p:nvPr>
        </p:nvSpPr>
        <p:spPr>
          <a:xfrm>
            <a:off x="591993" y="2590800"/>
            <a:ext cx="8062912" cy="1752600"/>
          </a:xfrm>
        </p:spPr>
        <p:txBody>
          <a:bodyPr>
            <a:normAutofit/>
          </a:bodyPr>
          <a:lstStyle/>
          <a:p>
            <a:r>
              <a:rPr lang="en-IN" sz="3600" dirty="0" smtClean="0">
                <a:solidFill>
                  <a:schemeClr val="tx1"/>
                </a:solidFill>
              </a:rPr>
              <a:t>-vaishali upadhyay</a:t>
            </a:r>
          </a:p>
          <a:p>
            <a:r>
              <a:rPr lang="en-IN" sz="3600" dirty="0" smtClean="0">
                <a:solidFill>
                  <a:schemeClr val="tx1"/>
                </a:solidFill>
              </a:rPr>
              <a:t>121059</a:t>
            </a:r>
            <a:endParaRPr lang="en-IN" sz="3600" dirty="0">
              <a:solidFill>
                <a:schemeClr val="tx1"/>
              </a:solidFill>
            </a:endParaRPr>
          </a:p>
        </p:txBody>
      </p:sp>
      <p:sp>
        <p:nvSpPr>
          <p:cNvPr id="4" name="AutoShape 2" descr="Image result for symbian o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5" name="AutoShape 4" descr="Image result for symbian o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4086998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What is </a:t>
            </a:r>
            <a:r>
              <a:rPr lang="en-IN" dirty="0" smtClean="0"/>
              <a:t>Symbian </a:t>
            </a:r>
            <a:r>
              <a:rPr lang="en-IN" dirty="0"/>
              <a:t>operating system?</a:t>
            </a:r>
          </a:p>
        </p:txBody>
      </p:sp>
      <p:sp>
        <p:nvSpPr>
          <p:cNvPr id="3" name="Content Placeholder 2"/>
          <p:cNvSpPr>
            <a:spLocks noGrp="1"/>
          </p:cNvSpPr>
          <p:nvPr>
            <p:ph idx="1"/>
          </p:nvPr>
        </p:nvSpPr>
        <p:spPr/>
        <p:txBody>
          <a:bodyPr>
            <a:normAutofit/>
          </a:bodyPr>
          <a:lstStyle/>
          <a:p>
            <a:pPr marL="0" indent="0">
              <a:buNone/>
            </a:pPr>
            <a:r>
              <a:rPr lang="en-IN" sz="2200" dirty="0" smtClean="0"/>
              <a:t>Symbian </a:t>
            </a:r>
            <a:r>
              <a:rPr lang="en-IN" sz="2200" dirty="0"/>
              <a:t>Operating System is a mobile operating system with high level of </a:t>
            </a:r>
            <a:r>
              <a:rPr lang="en-IN" sz="2200" dirty="0" smtClean="0"/>
              <a:t>integration </a:t>
            </a:r>
            <a:r>
              <a:rPr lang="en-IN" sz="2200" dirty="0"/>
              <a:t>to provide "SMARTNESS" to the "DUMB" phones for the sake of </a:t>
            </a:r>
            <a:r>
              <a:rPr lang="en-IN" sz="2200" dirty="0" smtClean="0"/>
              <a:t>competition.</a:t>
            </a:r>
            <a:endParaRPr lang="en-IN" sz="2200" dirty="0"/>
          </a:p>
        </p:txBody>
      </p:sp>
      <p:sp>
        <p:nvSpPr>
          <p:cNvPr id="4" name="AutoShape 2" descr="Image result for symbian o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3769756"/>
            <a:ext cx="4606802" cy="292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810000" y="6324600"/>
            <a:ext cx="914400" cy="369332"/>
          </a:xfrm>
          <a:prstGeom prst="rect">
            <a:avLst/>
          </a:prstGeom>
          <a:noFill/>
        </p:spPr>
        <p:txBody>
          <a:bodyPr wrap="square" rtlCol="0">
            <a:spAutoFit/>
          </a:bodyPr>
          <a:lstStyle/>
          <a:p>
            <a:r>
              <a:rPr lang="en-IN" dirty="0" smtClean="0"/>
              <a:t>[10]</a:t>
            </a:r>
            <a:endParaRPr lang="en-IN" dirty="0"/>
          </a:p>
        </p:txBody>
      </p:sp>
    </p:spTree>
    <p:extLst>
      <p:ext uri="{BB962C8B-B14F-4D97-AF65-F5344CB8AC3E}">
        <p14:creationId xmlns:p14="http://schemas.microsoft.com/office/powerpoint/2010/main" val="1076971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Brief </a:t>
            </a:r>
            <a:r>
              <a:rPr lang="en-IN" dirty="0"/>
              <a:t>history</a:t>
            </a:r>
          </a:p>
        </p:txBody>
      </p:sp>
      <p:sp>
        <p:nvSpPr>
          <p:cNvPr id="3" name="Content Placeholder 2"/>
          <p:cNvSpPr>
            <a:spLocks noGrp="1"/>
          </p:cNvSpPr>
          <p:nvPr>
            <p:ph idx="1"/>
          </p:nvPr>
        </p:nvSpPr>
        <p:spPr/>
        <p:txBody>
          <a:bodyPr>
            <a:noAutofit/>
          </a:bodyPr>
          <a:lstStyle/>
          <a:p>
            <a:r>
              <a:rPr lang="en-IN" sz="2400" dirty="0" smtClean="0"/>
              <a:t>Initially Symbian </a:t>
            </a:r>
            <a:r>
              <a:rPr lang="en-IN" sz="2400" dirty="0"/>
              <a:t>OS was started as OPEN SOURCE so that it could be modified and used by not one but many. </a:t>
            </a:r>
            <a:endParaRPr lang="en-IN" sz="2400" dirty="0" smtClean="0"/>
          </a:p>
          <a:p>
            <a:r>
              <a:rPr lang="en-IN" sz="2400" dirty="0" smtClean="0"/>
              <a:t>Sooner </a:t>
            </a:r>
            <a:r>
              <a:rPr lang="en-IN" sz="2400" dirty="0"/>
              <a:t>the main supporter of </a:t>
            </a:r>
            <a:r>
              <a:rPr lang="en-IN" sz="2400" dirty="0" smtClean="0"/>
              <a:t>Symbian </a:t>
            </a:r>
            <a:r>
              <a:rPr lang="en-IN" sz="2400" dirty="0"/>
              <a:t>Os which was NOKIA made it </a:t>
            </a:r>
            <a:r>
              <a:rPr lang="en-IN" sz="2400" dirty="0" smtClean="0"/>
              <a:t>proprietary </a:t>
            </a:r>
            <a:r>
              <a:rPr lang="en-IN" sz="2400" dirty="0"/>
              <a:t>so that it could lessen its </a:t>
            </a:r>
            <a:r>
              <a:rPr lang="en-IN" sz="2400" dirty="0" smtClean="0"/>
              <a:t>competitors </a:t>
            </a:r>
            <a:r>
              <a:rPr lang="en-IN" sz="2400" dirty="0"/>
              <a:t>and made sure that it was the only one who used it</a:t>
            </a:r>
            <a:r>
              <a:rPr lang="en-IN" sz="2400" dirty="0" smtClean="0"/>
              <a:t>.</a:t>
            </a:r>
          </a:p>
          <a:p>
            <a:r>
              <a:rPr lang="en-IN" sz="2400" dirty="0" smtClean="0"/>
              <a:t>But </a:t>
            </a:r>
            <a:r>
              <a:rPr lang="en-IN" sz="2400" dirty="0"/>
              <a:t>sooner with the advent of android, Nokia too understood it had to move ahead of SYMBIAN if it wanted to exist in the mobile world</a:t>
            </a:r>
            <a:r>
              <a:rPr lang="en-IN" sz="2400" dirty="0" smtClean="0"/>
              <a:t>.</a:t>
            </a:r>
            <a:endParaRPr lang="en-IN"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4735883"/>
            <a:ext cx="3347681" cy="1856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029200" y="6223060"/>
            <a:ext cx="914400" cy="369332"/>
          </a:xfrm>
          <a:prstGeom prst="rect">
            <a:avLst/>
          </a:prstGeom>
          <a:noFill/>
        </p:spPr>
        <p:txBody>
          <a:bodyPr wrap="square" rtlCol="0">
            <a:spAutoFit/>
          </a:bodyPr>
          <a:lstStyle/>
          <a:p>
            <a:r>
              <a:rPr lang="en-IN" dirty="0" smtClean="0"/>
              <a:t>[9]</a:t>
            </a:r>
            <a:endParaRPr lang="en-IN" dirty="0"/>
          </a:p>
        </p:txBody>
      </p:sp>
    </p:spTree>
    <p:extLst>
      <p:ext uri="{BB962C8B-B14F-4D97-AF65-F5344CB8AC3E}">
        <p14:creationId xmlns:p14="http://schemas.microsoft.com/office/powerpoint/2010/main" val="3414492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Current technology</a:t>
            </a:r>
          </a:p>
        </p:txBody>
      </p:sp>
      <p:sp>
        <p:nvSpPr>
          <p:cNvPr id="3" name="Content Placeholder 2"/>
          <p:cNvSpPr>
            <a:spLocks noGrp="1"/>
          </p:cNvSpPr>
          <p:nvPr>
            <p:ph idx="1"/>
          </p:nvPr>
        </p:nvSpPr>
        <p:spPr/>
        <p:txBody>
          <a:bodyPr>
            <a:normAutofit/>
          </a:bodyPr>
          <a:lstStyle/>
          <a:p>
            <a:r>
              <a:rPr lang="en-IN" sz="2400" dirty="0"/>
              <a:t>Today, most of us present here would be having a mobile phone and not only that but mostly an ANDROID SMARTPHONE, some would be having IOS(APPLE) phone and few but not less would be having WINDOWS based SMARTPHONES. Almost nobody would be having a phone whose operating system is SYMBIAN. </a:t>
            </a:r>
          </a:p>
          <a:p>
            <a:r>
              <a:rPr lang="en-IN" sz="2400" dirty="0" smtClean="0"/>
              <a:t>Nobody </a:t>
            </a:r>
            <a:r>
              <a:rPr lang="en-IN" sz="2400" dirty="0"/>
              <a:t>would like to use a phone which is not able to be smart when the whole world is using nothing but smartphones. Hence there is not much rather almost zero percent usage of Symbian OS based mobile phones</a:t>
            </a:r>
            <a:r>
              <a:rPr lang="en-IN" sz="2000" dirty="0"/>
              <a:t>.</a:t>
            </a:r>
          </a:p>
        </p:txBody>
      </p:sp>
      <p:pic>
        <p:nvPicPr>
          <p:cNvPr id="4102" name="Picture 6" descr="Image result for symbian 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43775"/>
            <a:ext cx="2840181" cy="17473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610600" y="1521813"/>
            <a:ext cx="914400" cy="369332"/>
          </a:xfrm>
          <a:prstGeom prst="rect">
            <a:avLst/>
          </a:prstGeom>
          <a:noFill/>
        </p:spPr>
        <p:txBody>
          <a:bodyPr wrap="square" rtlCol="0">
            <a:spAutoFit/>
          </a:bodyPr>
          <a:lstStyle/>
          <a:p>
            <a:r>
              <a:rPr lang="en-IN" dirty="0" smtClean="0"/>
              <a:t>[6]</a:t>
            </a:r>
            <a:endParaRPr lang="en-IN" dirty="0"/>
          </a:p>
        </p:txBody>
      </p:sp>
    </p:spTree>
    <p:extLst>
      <p:ext uri="{BB962C8B-B14F-4D97-AF65-F5344CB8AC3E}">
        <p14:creationId xmlns:p14="http://schemas.microsoft.com/office/powerpoint/2010/main" val="2245954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a:t>
            </a:r>
          </a:p>
        </p:txBody>
      </p:sp>
      <p:sp>
        <p:nvSpPr>
          <p:cNvPr id="3" name="Content Placeholder 2"/>
          <p:cNvSpPr>
            <a:spLocks noGrp="1"/>
          </p:cNvSpPr>
          <p:nvPr>
            <p:ph idx="1"/>
          </p:nvPr>
        </p:nvSpPr>
        <p:spPr/>
        <p:txBody>
          <a:bodyPr>
            <a:noAutofit/>
          </a:bodyPr>
          <a:lstStyle/>
          <a:p>
            <a:r>
              <a:rPr lang="en-IN" sz="2400" b="1" u="sng" dirty="0" smtClean="0"/>
              <a:t>Better security:</a:t>
            </a:r>
          </a:p>
          <a:p>
            <a:pPr lvl="1">
              <a:buFont typeface="Wingdings" panose="05000000000000000000" pitchFamily="2" charset="2"/>
              <a:buChar char="§"/>
            </a:pPr>
            <a:r>
              <a:rPr lang="en-IN" sz="2000" dirty="0" smtClean="0"/>
              <a:t> current </a:t>
            </a:r>
            <a:r>
              <a:rPr lang="en-IN" sz="2000" dirty="0" err="1" smtClean="0"/>
              <a:t>os</a:t>
            </a:r>
            <a:r>
              <a:rPr lang="en-IN" sz="2000" dirty="0" smtClean="0"/>
              <a:t> – needs a separate antivirus to be installed.</a:t>
            </a:r>
          </a:p>
          <a:p>
            <a:pPr lvl="1">
              <a:buFont typeface="Wingdings" panose="05000000000000000000" pitchFamily="2" charset="2"/>
              <a:buChar char="§"/>
            </a:pPr>
            <a:r>
              <a:rPr lang="en-IN" sz="2000" dirty="0" smtClean="0"/>
              <a:t> Symbian </a:t>
            </a:r>
            <a:r>
              <a:rPr lang="en-IN" sz="2000" dirty="0"/>
              <a:t>OS comes with a certificate </a:t>
            </a:r>
            <a:r>
              <a:rPr lang="en-IN" sz="2000" dirty="0" smtClean="0"/>
              <a:t>management.</a:t>
            </a:r>
            <a:endParaRPr lang="en-IN" sz="2000" dirty="0"/>
          </a:p>
          <a:p>
            <a:r>
              <a:rPr lang="en-IN" sz="2400" b="1" u="sng" dirty="0" smtClean="0"/>
              <a:t>Multitasking:</a:t>
            </a:r>
            <a:r>
              <a:rPr lang="en-IN" sz="2400" b="1" dirty="0" smtClean="0"/>
              <a:t> </a:t>
            </a:r>
            <a:endParaRPr lang="en-IN" sz="2400" b="1" dirty="0" smtClean="0"/>
          </a:p>
          <a:p>
            <a:pPr lvl="1">
              <a:buFont typeface="Wingdings" panose="05000000000000000000" pitchFamily="2" charset="2"/>
              <a:buChar char="§"/>
            </a:pPr>
            <a:r>
              <a:rPr lang="en-IN" sz="2000" dirty="0" smtClean="0"/>
              <a:t>Even during its </a:t>
            </a:r>
            <a:r>
              <a:rPr lang="en-IN" sz="2000" dirty="0" smtClean="0"/>
              <a:t>rein, the </a:t>
            </a:r>
            <a:r>
              <a:rPr lang="en-IN" sz="2000" dirty="0" smtClean="0"/>
              <a:t> </a:t>
            </a:r>
            <a:r>
              <a:rPr lang="en-IN" sz="2000" dirty="0"/>
              <a:t>SYMBIAN OS provided multi-tasking that was </a:t>
            </a:r>
            <a:r>
              <a:rPr lang="en-IN" sz="2000" dirty="0" smtClean="0"/>
              <a:t>proper.</a:t>
            </a:r>
          </a:p>
          <a:p>
            <a:pPr lvl="1">
              <a:buFont typeface="Wingdings" panose="05000000000000000000" pitchFamily="2" charset="2"/>
              <a:buChar char="§"/>
            </a:pPr>
            <a:r>
              <a:rPr lang="en-IN" sz="2000" dirty="0" smtClean="0"/>
              <a:t>Operation: </a:t>
            </a:r>
            <a:r>
              <a:rPr lang="en-IN" sz="2000" dirty="0"/>
              <a:t>Every Symbian phone consists of a home key, which can be used to multi-task with ease, which has now been done for all the smartphones. but it was one in its kind. moreover it also gave the control of what stays open and what gets closed. so you have multitasking </a:t>
            </a:r>
            <a:r>
              <a:rPr lang="en-IN" sz="2000" dirty="0" smtClean="0"/>
              <a:t>control.</a:t>
            </a:r>
          </a:p>
          <a:p>
            <a:pPr lvl="1">
              <a:buFont typeface="Wingdings" panose="05000000000000000000" pitchFamily="2" charset="2"/>
              <a:buChar char="§"/>
            </a:pPr>
            <a:r>
              <a:rPr lang="en-IN" sz="2000" dirty="0" smtClean="0"/>
              <a:t>At </a:t>
            </a:r>
            <a:r>
              <a:rPr lang="en-IN" sz="2000" dirty="0"/>
              <a:t>that time many </a:t>
            </a:r>
            <a:r>
              <a:rPr lang="en-IN" sz="2000" dirty="0" err="1" smtClean="0"/>
              <a:t>os</a:t>
            </a:r>
            <a:r>
              <a:rPr lang="en-IN" sz="2000" dirty="0" smtClean="0"/>
              <a:t> </a:t>
            </a:r>
            <a:r>
              <a:rPr lang="en-IN" sz="2000" dirty="0"/>
              <a:t>provided multitasking by either an external application or suspending some applications</a:t>
            </a:r>
            <a:r>
              <a:rPr lang="en-IN" sz="2000" dirty="0" smtClean="0"/>
              <a:t>.</a:t>
            </a:r>
          </a:p>
          <a:p>
            <a:pPr lvl="1">
              <a:buFont typeface="Wingdings" panose="05000000000000000000" pitchFamily="2" charset="2"/>
              <a:buChar char="§"/>
            </a:pPr>
            <a:r>
              <a:rPr lang="en-IN" sz="2000" dirty="0" smtClean="0"/>
              <a:t>Hence was the simplest multitasking operation.</a:t>
            </a:r>
          </a:p>
          <a:p>
            <a:pPr marL="64008" indent="0">
              <a:buNone/>
            </a:pPr>
            <a:r>
              <a:rPr lang="en-IN" sz="2000" dirty="0"/>
              <a:t/>
            </a:r>
            <a:br>
              <a:rPr lang="en-IN" sz="2000" dirty="0"/>
            </a:br>
            <a:endParaRPr lang="en-IN" sz="2000" dirty="0"/>
          </a:p>
        </p:txBody>
      </p:sp>
    </p:spTree>
    <p:extLst>
      <p:ext uri="{BB962C8B-B14F-4D97-AF65-F5344CB8AC3E}">
        <p14:creationId xmlns:p14="http://schemas.microsoft.com/office/powerpoint/2010/main" val="18328532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Symbian Doomed?</a:t>
            </a:r>
          </a:p>
        </p:txBody>
      </p:sp>
      <p:sp>
        <p:nvSpPr>
          <p:cNvPr id="3" name="Content Placeholder 2"/>
          <p:cNvSpPr>
            <a:spLocks noGrp="1"/>
          </p:cNvSpPr>
          <p:nvPr>
            <p:ph idx="1"/>
          </p:nvPr>
        </p:nvSpPr>
        <p:spPr>
          <a:xfrm>
            <a:off x="475037" y="1447800"/>
            <a:ext cx="7772400" cy="4119540"/>
          </a:xfrm>
        </p:spPr>
        <p:txBody>
          <a:bodyPr>
            <a:noAutofit/>
          </a:bodyPr>
          <a:lstStyle/>
          <a:p>
            <a:r>
              <a:rPr lang="en-IN" sz="2800" b="1" u="sng" dirty="0" smtClean="0"/>
              <a:t>Complexity: </a:t>
            </a:r>
            <a:endParaRPr lang="en-IN" sz="2800" b="1" u="sng" dirty="0" smtClean="0"/>
          </a:p>
          <a:p>
            <a:pPr lvl="1">
              <a:buFont typeface="Wingdings" panose="05000000000000000000" pitchFamily="2" charset="2"/>
              <a:buChar char="§"/>
            </a:pPr>
            <a:r>
              <a:rPr lang="en-IN" sz="2000" dirty="0" smtClean="0"/>
              <a:t>Symbian's </a:t>
            </a:r>
            <a:r>
              <a:rPr lang="en-IN" sz="2000" dirty="0"/>
              <a:t>code had difficult and unfriendly structure and hence it took a lot of time to develop a phone using such an OS</a:t>
            </a:r>
            <a:r>
              <a:rPr lang="en-IN" sz="2000" dirty="0" smtClean="0"/>
              <a:t>.</a:t>
            </a:r>
          </a:p>
          <a:p>
            <a:pPr lvl="1">
              <a:buFont typeface="Wingdings" panose="05000000000000000000" pitchFamily="2" charset="2"/>
              <a:buChar char="§"/>
            </a:pPr>
            <a:r>
              <a:rPr lang="en-IN" sz="2000" dirty="0" smtClean="0"/>
              <a:t>BGR </a:t>
            </a:r>
            <a:r>
              <a:rPr lang="en-IN" sz="2000" dirty="0"/>
              <a:t>quotes a Nokia spokesperson complaining that a typical Symbian handset required 22 months of development time, compared to less than a year with Windows Phone. today when the phone market is developed and sold in weeks and every month we see 10 new mobile phones , such slow development would yield only losses.[4</a:t>
            </a:r>
            <a:r>
              <a:rPr lang="en-IN" sz="2000" dirty="0" smtClean="0"/>
              <a:t>]</a:t>
            </a:r>
          </a:p>
          <a:p>
            <a:r>
              <a:rPr lang="en-IN" sz="2800" b="1" u="sng" dirty="0"/>
              <a:t>Not an open source </a:t>
            </a:r>
            <a:r>
              <a:rPr lang="en-IN" sz="2800" b="1" u="sng" dirty="0" smtClean="0"/>
              <a:t>anymore : </a:t>
            </a:r>
            <a:endParaRPr lang="en-IN" sz="2800" b="1" u="sng" dirty="0" smtClean="0"/>
          </a:p>
          <a:p>
            <a:pPr lvl="1">
              <a:buFont typeface="Wingdings" panose="05000000000000000000" pitchFamily="2" charset="2"/>
              <a:buChar char="§"/>
            </a:pPr>
            <a:r>
              <a:rPr lang="en-IN" sz="2000" dirty="0" smtClean="0"/>
              <a:t>As </a:t>
            </a:r>
            <a:r>
              <a:rPr lang="en-IN" sz="2000" dirty="0"/>
              <a:t>it became an liscenced </a:t>
            </a:r>
            <a:r>
              <a:rPr lang="en-IN" sz="2000" dirty="0" smtClean="0"/>
              <a:t>version, its </a:t>
            </a:r>
            <a:r>
              <a:rPr lang="en-IN" sz="2000" dirty="0"/>
              <a:t>licensed source code was available to only member companies</a:t>
            </a:r>
            <a:r>
              <a:rPr lang="en-IN" sz="2000" dirty="0" smtClean="0"/>
              <a:t>.</a:t>
            </a:r>
          </a:p>
          <a:p>
            <a:pPr lvl="1">
              <a:buFont typeface="Wingdings" panose="05000000000000000000" pitchFamily="2" charset="2"/>
              <a:buChar char="§"/>
            </a:pPr>
            <a:r>
              <a:rPr lang="en-IN" sz="2000" dirty="0" smtClean="0"/>
              <a:t>In </a:t>
            </a:r>
            <a:r>
              <a:rPr lang="en-IN" sz="2000" dirty="0"/>
              <a:t>comparison, if it had been an open </a:t>
            </a:r>
            <a:r>
              <a:rPr lang="en-IN" sz="2000" dirty="0" smtClean="0"/>
              <a:t>source, the </a:t>
            </a:r>
            <a:r>
              <a:rPr lang="en-IN" sz="2000" dirty="0"/>
              <a:t>code would have been </a:t>
            </a:r>
            <a:r>
              <a:rPr lang="en-IN" sz="2000" dirty="0" smtClean="0"/>
              <a:t> </a:t>
            </a:r>
            <a:r>
              <a:rPr lang="en-IN" sz="2000" dirty="0"/>
              <a:t>free of restrictions, which would have helped spur its use among manufacturers, carriers, and the developer </a:t>
            </a:r>
            <a:r>
              <a:rPr lang="en-IN" sz="2000" dirty="0" smtClean="0"/>
              <a:t>community</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655" y="13855"/>
            <a:ext cx="1698221" cy="1859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8493876" y="1510816"/>
            <a:ext cx="914400" cy="369332"/>
          </a:xfrm>
          <a:prstGeom prst="rect">
            <a:avLst/>
          </a:prstGeom>
          <a:noFill/>
        </p:spPr>
        <p:txBody>
          <a:bodyPr wrap="square" rtlCol="0">
            <a:spAutoFit/>
          </a:bodyPr>
          <a:lstStyle/>
          <a:p>
            <a:r>
              <a:rPr lang="en-IN" dirty="0" smtClean="0"/>
              <a:t>[7]</a:t>
            </a:r>
            <a:endParaRPr lang="en-IN" dirty="0"/>
          </a:p>
        </p:txBody>
      </p:sp>
    </p:spTree>
    <p:extLst>
      <p:ext uri="{BB962C8B-B14F-4D97-AF65-F5344CB8AC3E}">
        <p14:creationId xmlns:p14="http://schemas.microsoft.com/office/powerpoint/2010/main" val="1930635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Advancement in Symbian</a:t>
            </a:r>
          </a:p>
        </p:txBody>
      </p:sp>
      <p:sp>
        <p:nvSpPr>
          <p:cNvPr id="3" name="Content Placeholder 2"/>
          <p:cNvSpPr>
            <a:spLocks noGrp="1"/>
          </p:cNvSpPr>
          <p:nvPr>
            <p:ph idx="1"/>
          </p:nvPr>
        </p:nvSpPr>
        <p:spPr/>
        <p:txBody>
          <a:bodyPr>
            <a:normAutofit/>
          </a:bodyPr>
          <a:lstStyle/>
          <a:p>
            <a:r>
              <a:rPr lang="en-IN" sz="2400" dirty="0"/>
              <a:t>After all this discussion today, we know that the SYMBIAN as operating system has been outdated now and almost seems to be dead with NOKIA also taking its hands out of it</a:t>
            </a:r>
            <a:r>
              <a:rPr lang="en-IN" sz="2400" dirty="0" smtClean="0"/>
              <a:t>.</a:t>
            </a:r>
          </a:p>
          <a:p>
            <a:r>
              <a:rPr lang="en-IN" sz="2400" dirty="0" smtClean="0"/>
              <a:t> </a:t>
            </a:r>
            <a:r>
              <a:rPr lang="en-IN" sz="2400" dirty="0"/>
              <a:t>But as a part of after sale service Nokia has to see to it that its handsets have been given </a:t>
            </a:r>
            <a:r>
              <a:rPr lang="en-IN" sz="2400" dirty="0" smtClean="0"/>
              <a:t>maintenance </a:t>
            </a:r>
            <a:r>
              <a:rPr lang="en-IN" sz="2400" dirty="0"/>
              <a:t>for a certain period of time. For this purpose, it has been handed to ACCENTURE by NOKIA till 2016[1]. </a:t>
            </a:r>
            <a:endParaRPr lang="en-IN" sz="2400" dirty="0" smtClean="0"/>
          </a:p>
          <a:p>
            <a:r>
              <a:rPr lang="en-IN" sz="2400" dirty="0" smtClean="0"/>
              <a:t>But </a:t>
            </a:r>
            <a:r>
              <a:rPr lang="en-IN" sz="2400" dirty="0"/>
              <a:t>if we see development of Symbian OS then it is zero since no mobile system is interested for taking up Symbian</a:t>
            </a:r>
            <a:r>
              <a:rPr lang="en-IN" sz="2400" dirty="0" smtClean="0"/>
              <a:t>.</a:t>
            </a:r>
            <a:endParaRPr lang="en-IN"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5411121"/>
            <a:ext cx="2607849" cy="1446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943600" y="6493409"/>
            <a:ext cx="914400" cy="369332"/>
          </a:xfrm>
          <a:prstGeom prst="rect">
            <a:avLst/>
          </a:prstGeom>
          <a:noFill/>
        </p:spPr>
        <p:txBody>
          <a:bodyPr wrap="square" rtlCol="0">
            <a:spAutoFit/>
          </a:bodyPr>
          <a:lstStyle/>
          <a:p>
            <a:r>
              <a:rPr lang="en-IN" dirty="0" smtClean="0"/>
              <a:t>[8]</a:t>
            </a:r>
            <a:endParaRPr lang="en-IN" dirty="0"/>
          </a:p>
        </p:txBody>
      </p:sp>
    </p:spTree>
    <p:extLst>
      <p:ext uri="{BB962C8B-B14F-4D97-AF65-F5344CB8AC3E}">
        <p14:creationId xmlns:p14="http://schemas.microsoft.com/office/powerpoint/2010/main" val="3930678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References</a:t>
            </a:r>
            <a:endParaRPr lang="en-IN"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IN" dirty="0">
                <a:hlinkClick r:id="rId2"/>
              </a:rPr>
              <a:t>http://licensing.symbian.org</a:t>
            </a:r>
            <a:r>
              <a:rPr lang="en-IN" dirty="0" smtClean="0">
                <a:hlinkClick r:id="rId2"/>
              </a:rPr>
              <a:t>/</a:t>
            </a:r>
            <a:endParaRPr lang="en-IN" dirty="0" smtClean="0"/>
          </a:p>
          <a:p>
            <a:pPr marL="514350" indent="-514350">
              <a:buFont typeface="+mj-lt"/>
              <a:buAutoNum type="arabicPeriod"/>
            </a:pPr>
            <a:r>
              <a:rPr lang="en-IN" dirty="0" smtClean="0">
                <a:hlinkClick r:id="rId3"/>
              </a:rPr>
              <a:t>http</a:t>
            </a:r>
            <a:r>
              <a:rPr lang="en-IN" dirty="0">
                <a:hlinkClick r:id="rId3"/>
              </a:rPr>
              <a:t>://techcrunch.com/2013/06/13/rip-symbian</a:t>
            </a:r>
            <a:r>
              <a:rPr lang="en-IN" dirty="0" smtClean="0">
                <a:hlinkClick r:id="rId3"/>
              </a:rPr>
              <a:t>/</a:t>
            </a:r>
            <a:endParaRPr lang="en-IN" dirty="0" smtClean="0"/>
          </a:p>
          <a:p>
            <a:pPr marL="514350" indent="-514350">
              <a:buFont typeface="+mj-lt"/>
              <a:buAutoNum type="arabicPeriod"/>
            </a:pPr>
            <a:r>
              <a:rPr lang="en-IN" dirty="0" smtClean="0">
                <a:hlinkClick r:id="rId4"/>
              </a:rPr>
              <a:t>http</a:t>
            </a:r>
            <a:r>
              <a:rPr lang="en-IN" dirty="0">
                <a:hlinkClick r:id="rId4"/>
              </a:rPr>
              <a:t>://</a:t>
            </a:r>
            <a:r>
              <a:rPr lang="en-IN" dirty="0" smtClean="0">
                <a:hlinkClick r:id="rId4"/>
              </a:rPr>
              <a:t>discussions.nokia.com/t5/Software-Updates/Symbian-vs-Android/td-p/1111407</a:t>
            </a:r>
            <a:endParaRPr lang="en-IN" dirty="0"/>
          </a:p>
          <a:p>
            <a:pPr marL="514350" indent="-514350">
              <a:buFont typeface="+mj-lt"/>
              <a:buAutoNum type="arabicPeriod"/>
            </a:pPr>
            <a:r>
              <a:rPr lang="en-IN" dirty="0" smtClean="0">
                <a:hlinkClick r:id="rId5"/>
              </a:rPr>
              <a:t>http</a:t>
            </a:r>
            <a:r>
              <a:rPr lang="en-IN" dirty="0">
                <a:hlinkClick r:id="rId5"/>
              </a:rPr>
              <a:t>://</a:t>
            </a:r>
            <a:r>
              <a:rPr lang="en-IN" dirty="0" smtClean="0">
                <a:hlinkClick r:id="rId5"/>
              </a:rPr>
              <a:t>www.pcworld.com/article/2042071/the-end-of-symbian-nokia-ships-last-handset-with-the-mobile-os.html</a:t>
            </a:r>
            <a:endParaRPr lang="en-IN" dirty="0"/>
          </a:p>
          <a:p>
            <a:pPr marL="514350" indent="-514350">
              <a:buFont typeface="+mj-lt"/>
              <a:buAutoNum type="arabicPeriod"/>
            </a:pPr>
            <a:r>
              <a:rPr lang="en-IN" dirty="0" smtClean="0">
                <a:hlinkClick r:id="rId6"/>
              </a:rPr>
              <a:t>http</a:t>
            </a:r>
            <a:r>
              <a:rPr lang="en-IN" dirty="0">
                <a:hlinkClick r:id="rId6"/>
              </a:rPr>
              <a:t>://</a:t>
            </a:r>
            <a:r>
              <a:rPr lang="en-IN" dirty="0" smtClean="0">
                <a:hlinkClick r:id="rId6"/>
              </a:rPr>
              <a:t>www.allaboutsymbian.com/</a:t>
            </a:r>
          </a:p>
          <a:p>
            <a:pPr marL="514350" indent="-514350">
              <a:buFont typeface="+mj-lt"/>
              <a:buAutoNum type="arabicPeriod"/>
            </a:pPr>
            <a:r>
              <a:rPr lang="en-IN" dirty="0" smtClean="0">
                <a:hlinkClick r:id="rId6"/>
              </a:rPr>
              <a:t>http</a:t>
            </a:r>
            <a:r>
              <a:rPr lang="en-IN" dirty="0">
                <a:hlinkClick r:id="rId6"/>
              </a:rPr>
              <a:t>://</a:t>
            </a:r>
            <a:r>
              <a:rPr lang="en-IN" dirty="0" smtClean="0">
                <a:hlinkClick r:id="rId6"/>
              </a:rPr>
              <a:t>pixshark.com/symbian-os-logo-png.htm</a:t>
            </a:r>
            <a:endParaRPr lang="en-IN" dirty="0" smtClean="0"/>
          </a:p>
          <a:p>
            <a:pPr marL="514350" indent="-514350">
              <a:buFont typeface="+mj-lt"/>
              <a:buAutoNum type="arabicPeriod"/>
            </a:pPr>
            <a:r>
              <a:rPr lang="en-IN" dirty="0" smtClean="0">
                <a:hlinkClick r:id="rId7"/>
              </a:rPr>
              <a:t>http</a:t>
            </a:r>
            <a:r>
              <a:rPr lang="en-IN" dirty="0">
                <a:hlinkClick r:id="rId7"/>
              </a:rPr>
              <a:t>://www.techbusy.org/android-vs-symbian-operating-system</a:t>
            </a:r>
            <a:r>
              <a:rPr lang="en-IN" dirty="0" smtClean="0">
                <a:hlinkClick r:id="rId7"/>
              </a:rPr>
              <a:t>/</a:t>
            </a:r>
            <a:endParaRPr lang="en-IN" dirty="0" smtClean="0"/>
          </a:p>
          <a:p>
            <a:pPr marL="514350" indent="-514350">
              <a:buFont typeface="+mj-lt"/>
              <a:buAutoNum type="arabicPeriod"/>
            </a:pPr>
            <a:r>
              <a:rPr lang="en-IN" dirty="0">
                <a:hlinkClick r:id="rId8"/>
              </a:rPr>
              <a:t>http://dhavalthakur.com/2013/01/29/symbian-software-officially-dead-confirms-nokia</a:t>
            </a:r>
            <a:r>
              <a:rPr lang="en-IN" dirty="0" smtClean="0">
                <a:hlinkClick r:id="rId8"/>
              </a:rPr>
              <a:t>/</a:t>
            </a:r>
            <a:endParaRPr lang="en-IN" dirty="0" smtClean="0"/>
          </a:p>
          <a:p>
            <a:pPr marL="514350" indent="-514350">
              <a:buFont typeface="+mj-lt"/>
              <a:buAutoNum type="arabicPeriod"/>
            </a:pPr>
            <a:r>
              <a:rPr lang="en-IN" dirty="0">
                <a:hlinkClick r:id="rId9"/>
              </a:rPr>
              <a:t>http://</a:t>
            </a:r>
            <a:r>
              <a:rPr lang="en-IN" dirty="0" smtClean="0">
                <a:hlinkClick r:id="rId9"/>
              </a:rPr>
              <a:t>imgbuddy.com/symbian-os-logo-png.asp</a:t>
            </a:r>
            <a:endParaRPr lang="en-IN" dirty="0" smtClean="0"/>
          </a:p>
          <a:p>
            <a:pPr marL="514350" indent="-514350">
              <a:buFont typeface="+mj-lt"/>
              <a:buAutoNum type="arabicPeriod"/>
            </a:pPr>
            <a:r>
              <a:rPr lang="en-IN" dirty="0">
                <a:hlinkClick r:id="rId10"/>
              </a:rPr>
              <a:t>http://wandroide.ru/symbian-os-pervaya-mobilnaya-os</a:t>
            </a:r>
            <a:r>
              <a:rPr lang="en-IN" dirty="0" smtClean="0">
                <a:hlinkClick r:id="rId10"/>
              </a:rPr>
              <a:t>/</a:t>
            </a:r>
            <a:endParaRPr lang="en-IN" dirty="0" smtClean="0"/>
          </a:p>
          <a:p>
            <a:pPr marL="0" indent="0">
              <a:buNone/>
            </a:pPr>
            <a:endParaRPr lang="en-IN" dirty="0" smtClean="0"/>
          </a:p>
        </p:txBody>
      </p:sp>
    </p:spTree>
    <p:extLst>
      <p:ext uri="{BB962C8B-B14F-4D97-AF65-F5344CB8AC3E}">
        <p14:creationId xmlns:p14="http://schemas.microsoft.com/office/powerpoint/2010/main" val="26524213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71</TotalTime>
  <Words>654</Words>
  <Application>Microsoft Office PowerPoint</Application>
  <PresentationFormat>On-screen Show (4:3)</PresentationFormat>
  <Paragraphs>49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Verve</vt:lpstr>
      <vt:lpstr>Symbian OS </vt:lpstr>
      <vt:lpstr>What is Symbian operating system?</vt:lpstr>
      <vt:lpstr>Brief history</vt:lpstr>
      <vt:lpstr>Current technology</vt:lpstr>
      <vt:lpstr>ADVANTAGES</vt:lpstr>
      <vt:lpstr>Why Symbian Doomed?</vt:lpstr>
      <vt:lpstr>Advancement in Symbian</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Symbian OS </dc:title>
  <dc:creator>Vaishali Upadhyay</dc:creator>
  <cp:lastModifiedBy>Vaishali Upadhyay</cp:lastModifiedBy>
  <cp:revision>8</cp:revision>
  <dcterms:created xsi:type="dcterms:W3CDTF">2006-08-16T00:00:00Z</dcterms:created>
  <dcterms:modified xsi:type="dcterms:W3CDTF">2015-04-25T15:50:11Z</dcterms:modified>
</cp:coreProperties>
</file>