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 id="2147483784" r:id="rId2"/>
  </p:sldMasterIdLst>
  <p:sldIdLst>
    <p:sldId id="256" r:id="rId3"/>
    <p:sldId id="257" r:id="rId4"/>
    <p:sldId id="258" r:id="rId5"/>
    <p:sldId id="259" r:id="rId6"/>
    <p:sldId id="260" r:id="rId7"/>
    <p:sldId id="261" r:id="rId8"/>
    <p:sldId id="262" r:id="rId9"/>
    <p:sldId id="263" r:id="rId10"/>
    <p:sldId id="264" r:id="rId11"/>
    <p:sldId id="265" r:id="rId12"/>
    <p:sldId id="267" r:id="rId13"/>
    <p:sldId id="269"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5B3B-283B-4C45-8903-E903F64755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AF11E-EFA1-4D1E-B16A-1A9CFD7F4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A88984-4046-4FCC-A922-470AFC413459}"/>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A409BC24-F99D-4EA6-891F-3647484BA7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582C1-514B-4CED-8AB9-1CFC8C288066}"/>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4975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1E42-7E22-4737-8D1E-4F0830F7CD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71684-D955-4868-ADAB-EBA74027D6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7045F-0125-4F53-9000-9A403BD855AD}"/>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DFA1D4A2-2CBE-4B71-8E71-0A1481D94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2EB3B-D000-47BC-A89B-40D2C13E1788}"/>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29394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0F2E8-0E9B-4A17-887B-4D85566EAA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73ACC-BA1C-4F7B-B6CA-947AEE712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EBD9D2-048F-4DB8-996D-3346A2E12254}"/>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DEC08744-6CA8-4FF9-A95A-F14157C6AB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FAD3A-64D8-4FD0-84C7-E7FAB259A0F1}"/>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13034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4B2B1D-F08A-4FCD-B0A2-7033A4915E8C}" type="datetimeFigureOut">
              <a:rPr lang="en-IN" smtClean="0"/>
              <a:t>20-08-2021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971202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020138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575538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40976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B2B1D-F08A-4FCD-B0A2-7033A4915E8C}" type="datetimeFigureOut">
              <a:rPr lang="en-IN" smtClean="0"/>
              <a:t>20-08-2021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18469241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4B2B1D-F08A-4FCD-B0A2-7033A4915E8C}"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1505892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4B2B1D-F08A-4FCD-B0A2-7033A4915E8C}" type="datetimeFigureOut">
              <a:rPr lang="en-IN" smtClean="0"/>
              <a:t>20-08-2021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298299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89512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DB-9B4D-47E8-8FFE-08EB47D9E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DE934E-2274-4209-B9CF-B931BFD5A0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FBFAD-EB8B-4A66-83C1-886B834F7053}"/>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84A43E43-2F8B-42DF-8B95-20DD04567B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7C473-0C49-4390-877F-2530A4D335CC}"/>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668034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1703024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810884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098015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8809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902949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4B2B1D-F08A-4FCD-B0A2-7033A4915E8C}"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550113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4B2B1D-F08A-4FCD-B0A2-7033A4915E8C}" type="datetimeFigureOut">
              <a:rPr lang="en-IN" smtClean="0"/>
              <a:t>20-08-2021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1844175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037635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5563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ABD7-A8F6-4BAA-896E-3F5F0A601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9B8491-6DE5-494D-BB52-BABBEEC11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57DB6-B1E9-47D3-8182-748B2B3227BE}"/>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1DCD4264-F3B4-4D57-8EBF-E756ED48F8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7A33A3-D0B1-4CA1-A8D2-1BC85916D97C}"/>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162794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EA6A-CA80-46C8-AC57-C8B224BA2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06CA9D-1465-48FB-A8F4-A8735C82EF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0F2D43-5938-4443-96E9-29BEBC53B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22E130-B1D9-4948-84ED-51B574C031C0}"/>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a:extLst>
              <a:ext uri="{FF2B5EF4-FFF2-40B4-BE49-F238E27FC236}">
                <a16:creationId xmlns:a16="http://schemas.microsoft.com/office/drawing/2014/main" id="{578CC322-2DEA-462A-B623-F513173B6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FA455-3AEB-4B17-AFBC-3383975010E0}"/>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80662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60E-96CF-469B-9ECF-05FF114E8F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9EA5B-AA54-4BC7-87F7-3E5133B9F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C112F-EF8C-4777-A095-037F1A6517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7503E-C1BD-4FD1-8D02-2CFD5C2CD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D5525-6147-4A09-A4A8-9FCDDB9A9C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47D0D5-512A-47C9-9089-40FF6B0A0289}"/>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8" name="Footer Placeholder 7">
            <a:extLst>
              <a:ext uri="{FF2B5EF4-FFF2-40B4-BE49-F238E27FC236}">
                <a16:creationId xmlns:a16="http://schemas.microsoft.com/office/drawing/2014/main" id="{D8FA3494-C6DB-4184-9848-29E77B5763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B926FB-C7CB-41BA-9815-D3F93C3B1FDF}"/>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3655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1C14-3AD4-4F63-AC62-9895638236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09D942-2CC5-41E7-B1EC-D67F6EE5633C}"/>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4" name="Footer Placeholder 3">
            <a:extLst>
              <a:ext uri="{FF2B5EF4-FFF2-40B4-BE49-F238E27FC236}">
                <a16:creationId xmlns:a16="http://schemas.microsoft.com/office/drawing/2014/main" id="{44ACAE09-82B8-484F-9A86-125AFDC7F4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C9D057-98D4-44CC-91CF-8C52C0FA5976}"/>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945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33FFE0-4B08-4525-8B2F-7F5117943651}"/>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3" name="Footer Placeholder 2">
            <a:extLst>
              <a:ext uri="{FF2B5EF4-FFF2-40B4-BE49-F238E27FC236}">
                <a16:creationId xmlns:a16="http://schemas.microsoft.com/office/drawing/2014/main" id="{CF519F5D-E105-4F2F-AA7B-FCEE18E0A8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16D2CC-B54C-4085-AAF7-C8413C193D85}"/>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60575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CB5A-C222-418C-B51B-AAF423F5C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2E4D37-2212-4DA2-8B70-D857C4AFCD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F130BA-7B64-4338-A23D-1BB8753DD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38983-1435-4369-A098-AEDE34CCE007}"/>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a:extLst>
              <a:ext uri="{FF2B5EF4-FFF2-40B4-BE49-F238E27FC236}">
                <a16:creationId xmlns:a16="http://schemas.microsoft.com/office/drawing/2014/main" id="{027C89DF-E075-418D-B119-218E942C92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0C385-B587-4854-8E85-C679F29342C6}"/>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361356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D88D-3E44-4877-91A5-16065F5B7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78EC31-ECA4-43B5-9E3A-6D7C9263D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9F7D2B-EB5B-4C10-9F8E-86820EC00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99FEB-2E60-40C9-8E67-EFAE801E31BF}"/>
              </a:ext>
            </a:extLst>
          </p:cNvPr>
          <p:cNvSpPr>
            <a:spLocks noGrp="1"/>
          </p:cNvSpPr>
          <p:nvPr>
            <p:ph type="dt" sz="half" idx="10"/>
          </p:nvPr>
        </p:nvSpPr>
        <p:spPr/>
        <p:txBody>
          <a:bodyPr/>
          <a:lstStyle/>
          <a:p>
            <a:fld id="{3E4B2B1D-F08A-4FCD-B0A2-7033A4915E8C}" type="datetimeFigureOut">
              <a:rPr lang="en-IN" smtClean="0"/>
              <a:t>20-08-2021</a:t>
            </a:fld>
            <a:endParaRPr lang="en-IN"/>
          </a:p>
        </p:txBody>
      </p:sp>
      <p:sp>
        <p:nvSpPr>
          <p:cNvPr id="6" name="Footer Placeholder 5">
            <a:extLst>
              <a:ext uri="{FF2B5EF4-FFF2-40B4-BE49-F238E27FC236}">
                <a16:creationId xmlns:a16="http://schemas.microsoft.com/office/drawing/2014/main" id="{6B8AA392-5AF9-486F-8439-FEFF864D2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6E8F9-6614-40A6-B9C1-0302528F5AA3}"/>
              </a:ext>
            </a:extLst>
          </p:cNvPr>
          <p:cNvSpPr>
            <a:spLocks noGrp="1"/>
          </p:cNvSpPr>
          <p:nvPr>
            <p:ph type="sldNum" sz="quarter" idx="12"/>
          </p:nvPr>
        </p:nvSpPr>
        <p:spPr/>
        <p:txBody>
          <a:bodyPr/>
          <a:lstStyle/>
          <a:p>
            <a:fld id="{07C940D4-5CCC-4ED4-828A-132EA3D54D55}" type="slidenum">
              <a:rPr lang="en-IN" smtClean="0"/>
              <a:t>‹#›</a:t>
            </a:fld>
            <a:endParaRPr lang="en-IN"/>
          </a:p>
        </p:txBody>
      </p:sp>
    </p:spTree>
    <p:extLst>
      <p:ext uri="{BB962C8B-B14F-4D97-AF65-F5344CB8AC3E}">
        <p14:creationId xmlns:p14="http://schemas.microsoft.com/office/powerpoint/2010/main" val="211115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5C9E2-168B-4431-A9E0-F80067BA5F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357D0F-92B7-41C4-BDA5-092CB6101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7028FD-7BBE-4558-AC4E-B6EFD07EE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B2B1D-F08A-4FCD-B0A2-7033A4915E8C}" type="datetimeFigureOut">
              <a:rPr lang="en-IN" smtClean="0"/>
              <a:t>20-08-2021</a:t>
            </a:fld>
            <a:endParaRPr lang="en-IN"/>
          </a:p>
        </p:txBody>
      </p:sp>
      <p:sp>
        <p:nvSpPr>
          <p:cNvPr id="5" name="Footer Placeholder 4">
            <a:extLst>
              <a:ext uri="{FF2B5EF4-FFF2-40B4-BE49-F238E27FC236}">
                <a16:creationId xmlns:a16="http://schemas.microsoft.com/office/drawing/2014/main" id="{0F6AE885-4347-41AB-8177-41742D80B8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1B44AA-8341-4D2B-BAA7-568D607DD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C940D4-5CCC-4ED4-828A-132EA3D54D55}" type="slidenum">
              <a:rPr lang="en-IN" smtClean="0"/>
              <a:t>‹#›</a:t>
            </a:fld>
            <a:endParaRPr lang="en-IN"/>
          </a:p>
        </p:txBody>
      </p:sp>
    </p:spTree>
    <p:extLst>
      <p:ext uri="{BB962C8B-B14F-4D97-AF65-F5344CB8AC3E}">
        <p14:creationId xmlns:p14="http://schemas.microsoft.com/office/powerpoint/2010/main" val="2975715282"/>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4B2B1D-F08A-4FCD-B0A2-7033A4915E8C}" type="datetimeFigureOut">
              <a:rPr lang="en-IN" smtClean="0"/>
              <a:t>20-08-2021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C940D4-5CCC-4ED4-828A-132EA3D54D55}" type="slidenum">
              <a:rPr lang="en-IN" smtClean="0"/>
              <a:t>‹#›</a:t>
            </a:fld>
            <a:endParaRPr lang="en-IN"/>
          </a:p>
        </p:txBody>
      </p:sp>
    </p:spTree>
    <p:extLst>
      <p:ext uri="{BB962C8B-B14F-4D97-AF65-F5344CB8AC3E}">
        <p14:creationId xmlns:p14="http://schemas.microsoft.com/office/powerpoint/2010/main" val="4135593304"/>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C0BF-B4A9-40FC-846E-66414AE94A8D}"/>
              </a:ext>
            </a:extLst>
          </p:cNvPr>
          <p:cNvSpPr>
            <a:spLocks noGrp="1"/>
          </p:cNvSpPr>
          <p:nvPr>
            <p:ph type="ctrTitle"/>
          </p:nvPr>
        </p:nvSpPr>
        <p:spPr>
          <a:xfrm>
            <a:off x="1802295" y="1758467"/>
            <a:ext cx="9144000" cy="2387600"/>
          </a:xfrm>
        </p:spPr>
        <p:txBody>
          <a:bodyPr>
            <a:normAutofit fontScale="90000"/>
          </a:bodyPr>
          <a:lstStyle/>
          <a:p>
            <a:pPr algn="ctr">
              <a:lnSpc>
                <a:spcPct val="107000"/>
              </a:lnSpc>
              <a:spcAft>
                <a:spcPts val="800"/>
              </a:spcAft>
            </a:pPr>
            <a:r>
              <a:rPr lang="en-US" sz="3600" b="1" dirty="0">
                <a:solidFill>
                  <a:schemeClr val="bg1"/>
                </a:solidFill>
                <a:effectLst/>
                <a:latin typeface="Calibri Light" panose="020F0302020204030204" pitchFamily="34" charset="0"/>
                <a:ea typeface="Calibri" panose="020F0502020204030204" pitchFamily="34" charset="0"/>
              </a:rPr>
              <a:t>IBM Applied Data Science Capstone</a:t>
            </a:r>
            <a:br>
              <a:rPr lang="en-US" sz="3600" b="1" dirty="0">
                <a:solidFill>
                  <a:schemeClr val="bg1"/>
                </a:solidFill>
                <a:effectLst/>
                <a:latin typeface="Calibri Light" panose="020F0302020204030204" pitchFamily="34" charset="0"/>
                <a:ea typeface="Calibri" panose="020F0502020204030204" pitchFamily="34" charset="0"/>
              </a:rPr>
            </a:br>
            <a:r>
              <a:rPr lang="en-US" sz="3600" b="1"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Capstone</a:t>
            </a:r>
            <a:r>
              <a:rPr lang="en-US"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Project</a:t>
            </a:r>
            <a:br>
              <a:rPr lang="en-IN"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3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Battle of Neighborhoods – Part II</a:t>
            </a:r>
            <a:br>
              <a:rPr lang="en-IN" sz="3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n-US" sz="3600" i="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Opening an Indian Restaurant in Toronto</a:t>
            </a:r>
            <a:endParaRPr lang="en-IN" sz="9600" dirty="0">
              <a:solidFill>
                <a:schemeClr val="bg1"/>
              </a:solidFill>
            </a:endParaRPr>
          </a:p>
        </p:txBody>
      </p:sp>
      <p:sp>
        <p:nvSpPr>
          <p:cNvPr id="3" name="Subtitle 2">
            <a:extLst>
              <a:ext uri="{FF2B5EF4-FFF2-40B4-BE49-F238E27FC236}">
                <a16:creationId xmlns:a16="http://schemas.microsoft.com/office/drawing/2014/main" id="{76F23483-A0A5-4C70-A0C2-A0813D32CE67}"/>
              </a:ext>
            </a:extLst>
          </p:cNvPr>
          <p:cNvSpPr>
            <a:spLocks noGrp="1"/>
          </p:cNvSpPr>
          <p:nvPr>
            <p:ph type="subTitle" idx="1"/>
          </p:nvPr>
        </p:nvSpPr>
        <p:spPr>
          <a:xfrm>
            <a:off x="2226365" y="4914003"/>
            <a:ext cx="9144000" cy="1655762"/>
          </a:xfrm>
        </p:spPr>
        <p:txBody>
          <a:bodyPr/>
          <a:lstStyle/>
          <a:p>
            <a:pPr algn="r"/>
            <a:r>
              <a:rPr lang="en-US" sz="1800" i="1" dirty="0">
                <a:effectLst/>
                <a:latin typeface="Calibri Light" panose="020F0302020204030204" pitchFamily="34" charset="0"/>
                <a:ea typeface="Calibri" panose="020F0502020204030204" pitchFamily="34" charset="0"/>
                <a:cs typeface="Times New Roman" panose="02020603050405020304" pitchFamily="18" charset="0"/>
              </a:rPr>
              <a:t> </a:t>
            </a:r>
          </a:p>
          <a:p>
            <a:pPr algn="r"/>
            <a:r>
              <a:rPr lang="en-US" sz="1800" i="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a:t>
            </a:r>
            <a:r>
              <a:rPr lang="en-US" sz="1800" i="1"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i="1" dirty="0">
                <a:solidFill>
                  <a:schemeClr val="bg1"/>
                </a:solidFill>
                <a:effectLst/>
                <a:latin typeface="Calibri Light" panose="020F0302020204030204" pitchFamily="34" charset="0"/>
                <a:ea typeface="Calibri" panose="020F0502020204030204" pitchFamily="34" charset="0"/>
                <a:cs typeface="Times New Roman" panose="02020603050405020304" pitchFamily="18" charset="0"/>
              </a:rPr>
              <a:t>Vaishali Ujlayan</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0573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729BBD62-B6C1-498F-9E36-E7ABAF78E20C}"/>
              </a:ext>
            </a:extLst>
          </p:cNvPr>
          <p:cNvSpPr txBox="1">
            <a:spLocks/>
          </p:cNvSpPr>
          <p:nvPr/>
        </p:nvSpPr>
        <p:spPr>
          <a:xfrm>
            <a:off x="722243" y="583096"/>
            <a:ext cx="10747513"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lnSpc>
                <a:spcPct val="115000"/>
              </a:lnSpc>
              <a:buSzPts val="1200"/>
              <a:buNone/>
            </a:pPr>
            <a:r>
              <a:rPr lang="en-US" sz="1800" dirty="0"/>
              <a:t>3.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Central Toronto has the Indian restaurant with high ratings than all the restaurants in other Boroughs.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Thus, I would recommend to visit Indian restaurants present in Central Toronto, then Downtown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pic>
        <p:nvPicPr>
          <p:cNvPr id="3" name="Picture 2">
            <a:extLst>
              <a:ext uri="{FF2B5EF4-FFF2-40B4-BE49-F238E27FC236}">
                <a16:creationId xmlns:a16="http://schemas.microsoft.com/office/drawing/2014/main" id="{F90535C8-F2BB-480C-AD3A-9C3C2BBDD971}"/>
              </a:ext>
            </a:extLst>
          </p:cNvPr>
          <p:cNvPicPr/>
          <p:nvPr/>
        </p:nvPicPr>
        <p:blipFill rotWithShape="1">
          <a:blip r:embed="rId2"/>
          <a:srcRect l="24596" t="29261" r="31365" b="8670"/>
          <a:stretch/>
        </p:blipFill>
        <p:spPr bwMode="auto">
          <a:xfrm>
            <a:off x="927653" y="1537252"/>
            <a:ext cx="10542104" cy="49695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29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A1B1-4FB3-487B-AC26-58AEF1F8AB72}"/>
              </a:ext>
            </a:extLst>
          </p:cNvPr>
          <p:cNvSpPr txBox="1">
            <a:spLocks/>
          </p:cNvSpPr>
          <p:nvPr/>
        </p:nvSpPr>
        <p:spPr>
          <a:xfrm>
            <a:off x="781879" y="719196"/>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nSpc>
                <a:spcPct val="107000"/>
              </a:lnSpc>
              <a:spcAft>
                <a:spcPts val="800"/>
              </a:spcAft>
              <a:buFont typeface="Wingdings" panose="05000000000000000000" pitchFamily="2" charset="2"/>
              <a:buChar char="Ø"/>
            </a:pPr>
            <a:r>
              <a:rPr lang="en-IN" sz="2400" b="1" dirty="0">
                <a:solidFill>
                  <a:srgbClr val="000000"/>
                </a:solidFill>
                <a:effectLst/>
                <a:latin typeface="Calibri Light" panose="020F0302020204030204" pitchFamily="34" charset="0"/>
                <a:ea typeface="Calibri" panose="020F0502020204030204" pitchFamily="34" charset="0"/>
                <a:cs typeface="Arial" panose="020B0604020202020204" pitchFamily="34" charset="0"/>
              </a:rPr>
              <a:t>Discussion</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0000"/>
                </a:solidFill>
                <a:effectLst/>
                <a:latin typeface="Calibri Light" panose="020F0302020204030204" pitchFamily="34" charset="0"/>
                <a:ea typeface="Calibri" panose="020F0502020204030204" pitchFamily="34" charset="0"/>
                <a:cs typeface="Arial" panose="020B0604020202020204" pitchFamily="34" charset="0"/>
              </a:rPr>
              <a:t>Section</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 name="Subtitle 2">
            <a:extLst>
              <a:ext uri="{FF2B5EF4-FFF2-40B4-BE49-F238E27FC236}">
                <a16:creationId xmlns:a16="http://schemas.microsoft.com/office/drawing/2014/main" id="{8D722B55-014C-4BA5-9DFE-67531306A670}"/>
              </a:ext>
            </a:extLst>
          </p:cNvPr>
          <p:cNvSpPr txBox="1">
            <a:spLocks/>
          </p:cNvSpPr>
          <p:nvPr/>
        </p:nvSpPr>
        <p:spPr>
          <a:xfrm>
            <a:off x="874645" y="1364974"/>
            <a:ext cx="10535476"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Central Toronto and Downtown Toronto have the best rated Indian restaurants on average. West Toronto has the least number of Indian restaurants per borough. However, of note, the Annex, North Midtown, Yorkville in Central Toronto has the highest number of Indian Restaurants in all of Toronto. Despite Downtown Toronto having the least number of neighbourhoods in all the boroughs, it has the greatest number of Indian restaurants. Based on the above information, I would state that Central Toronto and Downtown Toronto are the best locations for Indian cuisine in Toronto. To have the best shot of success, I would open an Indian restaurant in Central Toronto. Central Toronto has multiple neighbourhoods with average ratings exceeding 7.0 on a scale of 1.0 to 10.0 and has a smaller number of Indian restaurants than Downtown Toronto, making competition easier. Also, we should keep in mind, that real estate prices in Brooklyn are much cheaper than in Manhattan. Finally, I would go to Little India Restaurant in Mississauga, Downtown Toronto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Stn</a:t>
            </a:r>
            <a:r>
              <a:rPr lang="en-IN" sz="1800" dirty="0">
                <a:effectLst/>
                <a:latin typeface="Calibri" panose="020F0502020204030204" pitchFamily="34" charset="0"/>
                <a:ea typeface="Calibri" panose="020F0502020204030204" pitchFamily="34" charset="0"/>
                <a:cs typeface="Times New Roman" panose="02020603050405020304" pitchFamily="18" charset="0"/>
              </a:rPr>
              <a:t> A or East Toronto Business for the best Indian food based on 127 likes. As a final note, all of the above analysis is depended on the accuracy of Foursquare data. A more comprehensive analysis and future work would need to incorporate data from other external databases.</a:t>
            </a:r>
          </a:p>
          <a:p>
            <a:pPr marL="0" indent="0" algn="just">
              <a:lnSpc>
                <a:spcPct val="115000"/>
              </a:lnSpc>
              <a:spcAft>
                <a:spcPts val="800"/>
              </a:spcAft>
              <a:buNone/>
            </a:pPr>
            <a:endParaRPr lang="en-IN" sz="1800" dirty="0"/>
          </a:p>
        </p:txBody>
      </p:sp>
    </p:spTree>
    <p:extLst>
      <p:ext uri="{BB962C8B-B14F-4D97-AF65-F5344CB8AC3E}">
        <p14:creationId xmlns:p14="http://schemas.microsoft.com/office/powerpoint/2010/main" val="394180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A1B1-4FB3-487B-AC26-58AEF1F8AB72}"/>
              </a:ext>
            </a:extLst>
          </p:cNvPr>
          <p:cNvSpPr txBox="1">
            <a:spLocks/>
          </p:cNvSpPr>
          <p:nvPr/>
        </p:nvSpPr>
        <p:spPr>
          <a:xfrm>
            <a:off x="781879" y="705944"/>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7000"/>
              </a:lnSpc>
              <a:spcAft>
                <a:spcPts val="800"/>
              </a:spcAft>
              <a:buFont typeface="Wingdings" panose="05000000000000000000" pitchFamily="2" charset="2"/>
              <a:buChar char="Ø"/>
            </a:pPr>
            <a:r>
              <a:rPr lang="en-IN" sz="2400" b="1" dirty="0">
                <a:solidFill>
                  <a:srgbClr val="000000"/>
                </a:solidFill>
                <a:effectLst/>
                <a:latin typeface="Calibri Light" panose="020F0302020204030204" pitchFamily="34" charset="0"/>
                <a:ea typeface="Calibri" panose="020F0502020204030204" pitchFamily="34" charset="0"/>
                <a:cs typeface="Arial" panose="020B0604020202020204" pitchFamily="34" charset="0"/>
              </a:rPr>
              <a:t>Limitations &amp; future scope: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8D722B55-014C-4BA5-9DFE-67531306A670}"/>
              </a:ext>
            </a:extLst>
          </p:cNvPr>
          <p:cNvSpPr txBox="1">
            <a:spLocks/>
          </p:cNvSpPr>
          <p:nvPr/>
        </p:nvSpPr>
        <p:spPr>
          <a:xfrm>
            <a:off x="909099" y="1280625"/>
            <a:ext cx="10373801"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major limitation of this project is that the data is fetched from open source so there might be chances of discrepancy and authenticity of the data. Also, third party API has been used for fetching venue details i.e., ratings, reviews, likes, venues etc. The major limitation here for using API is the number of calls made to get the desired results as free Sandbox Tier Account was used and furthermore, this limitation can be overcome by using paid account and incorporating external authentic databases for more features to be added in the data.</a:t>
            </a:r>
          </a:p>
        </p:txBody>
      </p:sp>
    </p:spTree>
    <p:extLst>
      <p:ext uri="{BB962C8B-B14F-4D97-AF65-F5344CB8AC3E}">
        <p14:creationId xmlns:p14="http://schemas.microsoft.com/office/powerpoint/2010/main" val="1763349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A1B1-4FB3-487B-AC26-58AEF1F8AB72}"/>
              </a:ext>
            </a:extLst>
          </p:cNvPr>
          <p:cNvSpPr txBox="1">
            <a:spLocks/>
          </p:cNvSpPr>
          <p:nvPr/>
        </p:nvSpPr>
        <p:spPr>
          <a:xfrm>
            <a:off x="781879" y="758953"/>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nSpc>
                <a:spcPct val="107000"/>
              </a:lnSpc>
              <a:spcAft>
                <a:spcPts val="800"/>
              </a:spcAft>
              <a:buFont typeface="Wingdings" panose="05000000000000000000" pitchFamily="2" charset="2"/>
              <a:buChar char="Ø"/>
            </a:pPr>
            <a:r>
              <a:rPr lang="en-IN" sz="2400" b="1" dirty="0">
                <a:solidFill>
                  <a:srgbClr val="000000"/>
                </a:solidFill>
                <a:effectLst/>
                <a:latin typeface="Calibri Light" panose="020F0302020204030204" pitchFamily="34" charset="0"/>
                <a:ea typeface="Calibri" panose="020F0502020204030204" pitchFamily="34" charset="0"/>
                <a:cs typeface="Arial" panose="020B0604020202020204" pitchFamily="34" charset="0"/>
              </a:rPr>
              <a:t>Conclusions</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3" name="Subtitle 2">
            <a:extLst>
              <a:ext uri="{FF2B5EF4-FFF2-40B4-BE49-F238E27FC236}">
                <a16:creationId xmlns:a16="http://schemas.microsoft.com/office/drawing/2014/main" id="{8D722B55-014C-4BA5-9DFE-67531306A670}"/>
              </a:ext>
            </a:extLst>
          </p:cNvPr>
          <p:cNvSpPr txBox="1">
            <a:spLocks/>
          </p:cNvSpPr>
          <p:nvPr/>
        </p:nvSpPr>
        <p:spPr>
          <a:xfrm>
            <a:off x="887896" y="1404731"/>
            <a:ext cx="10628242"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various data science methodologies were used such as:</a:t>
            </a:r>
          </a:p>
          <a:p>
            <a:pPr lvl="0" algn="just">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Identifying business problem</a:t>
            </a:r>
          </a:p>
          <a:p>
            <a:pPr lvl="0" algn="just">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Specifying the data required</a:t>
            </a:r>
          </a:p>
          <a:p>
            <a:pPr lvl="0" algn="just">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Extracting data from various sources and keeping data in a standard format</a:t>
            </a:r>
          </a:p>
          <a:p>
            <a:pPr lvl="0" algn="just">
              <a:lnSpc>
                <a:spcPct val="115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Performing data analysis</a:t>
            </a:r>
          </a:p>
          <a:p>
            <a:pPr lvl="0" algn="just">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Providing answers to the pre-mentioned questions based on the analysis and techniques used for getting the answers.</a:t>
            </a:r>
          </a:p>
          <a:p>
            <a:pPr marL="327660" indent="-285750" algn="just">
              <a:lnSpc>
                <a:spcPct val="115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Thus, the findings of the project will help the relevant investor better understand the advantages and disadvantages of different neighbourhoods/boroughs for opening the Indian restaurant.</a:t>
            </a:r>
          </a:p>
          <a:p>
            <a:pPr marL="0" indent="0" algn="just">
              <a:lnSpc>
                <a:spcPct val="115000"/>
              </a:lnSpc>
              <a:spcAft>
                <a:spcPts val="800"/>
              </a:spcAft>
              <a:buNone/>
            </a:pPr>
            <a:endParaRPr lang="en-IN" sz="1800" dirty="0"/>
          </a:p>
        </p:txBody>
      </p:sp>
    </p:spTree>
    <p:extLst>
      <p:ext uri="{BB962C8B-B14F-4D97-AF65-F5344CB8AC3E}">
        <p14:creationId xmlns:p14="http://schemas.microsoft.com/office/powerpoint/2010/main" val="242629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1E0B-CB0E-4D40-8B12-492BDE4FC0D3}"/>
              </a:ext>
            </a:extLst>
          </p:cNvPr>
          <p:cNvSpPr>
            <a:spLocks noGrp="1"/>
          </p:cNvSpPr>
          <p:nvPr>
            <p:ph type="ctrTitle"/>
          </p:nvPr>
        </p:nvSpPr>
        <p:spPr>
          <a:xfrm>
            <a:off x="1205948" y="2919723"/>
            <a:ext cx="9144000" cy="1018554"/>
          </a:xfrm>
        </p:spPr>
        <p:txBody>
          <a:bodyPr/>
          <a:lstStyle/>
          <a:p>
            <a:r>
              <a:rPr lang="en-US" dirty="0"/>
              <a:t>THANK YOU</a:t>
            </a:r>
            <a:endParaRPr lang="en-IN" dirty="0"/>
          </a:p>
        </p:txBody>
      </p:sp>
    </p:spTree>
    <p:extLst>
      <p:ext uri="{BB962C8B-B14F-4D97-AF65-F5344CB8AC3E}">
        <p14:creationId xmlns:p14="http://schemas.microsoft.com/office/powerpoint/2010/main" val="3924234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8BDB-BFD5-4CFE-9437-78AC6BA84345}"/>
              </a:ext>
            </a:extLst>
          </p:cNvPr>
          <p:cNvSpPr>
            <a:spLocks noGrp="1"/>
          </p:cNvSpPr>
          <p:nvPr>
            <p:ph type="ctrTitle"/>
          </p:nvPr>
        </p:nvSpPr>
        <p:spPr>
          <a:xfrm>
            <a:off x="885246" y="520413"/>
            <a:ext cx="10058400" cy="645778"/>
          </a:xfrm>
        </p:spPr>
        <p:txBody>
          <a:bodyPr>
            <a:normAutofit/>
          </a:bodyPr>
          <a:lstStyle/>
          <a:p>
            <a:pPr marL="342900" indent="-342900" algn="l">
              <a:buFont typeface="Wingdings" panose="05000000000000000000" pitchFamily="2" charset="2"/>
              <a:buChar char="Ø"/>
            </a:pPr>
            <a:r>
              <a:rPr lang="en-US" sz="2400" b="1" dirty="0"/>
              <a:t>Introduction:</a:t>
            </a:r>
            <a:endParaRPr lang="en-IN" sz="2400" b="1" dirty="0"/>
          </a:p>
        </p:txBody>
      </p:sp>
      <p:sp>
        <p:nvSpPr>
          <p:cNvPr id="3" name="Subtitle 2">
            <a:extLst>
              <a:ext uri="{FF2B5EF4-FFF2-40B4-BE49-F238E27FC236}">
                <a16:creationId xmlns:a16="http://schemas.microsoft.com/office/drawing/2014/main" id="{F76BF3B2-B8A3-42F8-A61C-907C598B82BA}"/>
              </a:ext>
            </a:extLst>
          </p:cNvPr>
          <p:cNvSpPr>
            <a:spLocks noGrp="1"/>
          </p:cNvSpPr>
          <p:nvPr>
            <p:ph type="subTitle" idx="1"/>
          </p:nvPr>
        </p:nvSpPr>
        <p:spPr>
          <a:xfrm>
            <a:off x="885246" y="1311967"/>
            <a:ext cx="10445363" cy="5181598"/>
          </a:xfrm>
        </p:spPr>
        <p:txBody>
          <a:bodyPr>
            <a:normAutofit fontScale="92500"/>
          </a:bodyPr>
          <a:lstStyle/>
          <a:p>
            <a:pPr marL="90170" algn="just">
              <a:lnSpc>
                <a:spcPct val="115000"/>
              </a:lnSpc>
              <a:spcAft>
                <a:spcPts val="800"/>
              </a:spcAft>
            </a:pP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Canada contains the world's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eighth largest Indian diaspora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The highest concentrations of Indian Canadians are found in the provinces of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Ontario</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and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British Columbia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followed by growing communities in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Alberta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and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Quebec</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as well, with the majority of them being foreign-born.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0170" algn="just">
              <a:lnSpc>
                <a:spcPct val="115000"/>
              </a:lnSpc>
              <a:spcAft>
                <a:spcPts val="800"/>
              </a:spcAft>
            </a:pP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The demographics of Toronto, Ontario, Canada make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Toronto</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one of the most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multicultural</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and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multiracial</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cities in the world. In 2016, 51.5% of the residents of the city proper belonged to a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visible minority</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group, compared with 49.1% in 2011, and 13.6% in 1981. Toronto also has established ethnic neighbourhoods such as the multiple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Chinatowns</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Corso Italia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Little Italy</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Little India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Greektown</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Koreatown</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Little Jamaica</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Little Portugal</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and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Roncesvalles</a:t>
            </a:r>
            <a:r>
              <a:rPr lang="en-IN" sz="180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which celebrate the city's multiculturalism.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0170" algn="just">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 people all over the world are liking Indian cuisine, so why not explore some of the best locations for Indian restaurants throughout Toronto. Potentially, the owner of the new Indian restaurant can have great success and huge profit. However, as for starting off a new business, one must be aware of the consequences if things are not implemented strategically or whether or not the business will be profitable. So, a few points should be considered for opening a new business. In our case, an Indian restaurant. Thus, the main idea behind for the attempt of this project is to answer a few questions such as -” Where should the investor invest to open an Indian restaurant?” and “Where should I go if I want to experience great Indian cuisines?”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92026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05BF7F-C017-4594-8C9D-8BF0ECF21344}"/>
              </a:ext>
            </a:extLst>
          </p:cNvPr>
          <p:cNvSpPr>
            <a:spLocks noGrp="1"/>
          </p:cNvSpPr>
          <p:nvPr>
            <p:ph type="ctrTitle"/>
          </p:nvPr>
        </p:nvSpPr>
        <p:spPr>
          <a:xfrm>
            <a:off x="722244" y="811961"/>
            <a:ext cx="10201523" cy="645778"/>
          </a:xfrm>
        </p:spPr>
        <p:txBody>
          <a:bodyPr>
            <a:normAutofit/>
          </a:bodyPr>
          <a:lstStyle/>
          <a:p>
            <a:pPr marL="342900" indent="-342900" algn="l">
              <a:buFont typeface="Wingdings" panose="05000000000000000000" pitchFamily="2" charset="2"/>
              <a:buChar char="Ø"/>
            </a:pPr>
            <a:r>
              <a:rPr lang="en-US" sz="2400" b="1" dirty="0"/>
              <a:t>Objective:</a:t>
            </a:r>
            <a:endParaRPr lang="en-IN" sz="2400" b="1" dirty="0"/>
          </a:p>
        </p:txBody>
      </p:sp>
      <p:sp>
        <p:nvSpPr>
          <p:cNvPr id="5" name="Subtitle 2">
            <a:extLst>
              <a:ext uri="{FF2B5EF4-FFF2-40B4-BE49-F238E27FC236}">
                <a16:creationId xmlns:a16="http://schemas.microsoft.com/office/drawing/2014/main" id="{8896DCEF-5203-439C-91F1-28AB2FD8B818}"/>
              </a:ext>
            </a:extLst>
          </p:cNvPr>
          <p:cNvSpPr>
            <a:spLocks noGrp="1"/>
          </p:cNvSpPr>
          <p:nvPr>
            <p:ph type="subTitle" idx="1"/>
          </p:nvPr>
        </p:nvSpPr>
        <p:spPr>
          <a:xfrm>
            <a:off x="722244" y="1567335"/>
            <a:ext cx="10436086" cy="5290665"/>
          </a:xfrm>
        </p:spPr>
        <p:txBody>
          <a:bodyPr>
            <a:normAutofit/>
          </a:bodyPr>
          <a:lstStyle/>
          <a:p>
            <a:pPr marL="90170" algn="just">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main objective of this project is to analyse and select the best locations in Toronto to open a new Indian restaurant. Using Data Science methodology and tools such as data analysis and visualization, this project aims to provide solutions to answer the above-mentioned business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0170" algn="just">
              <a:lnSpc>
                <a:spcPct val="115000"/>
              </a:lnSpc>
              <a:spcAft>
                <a:spcPts val="800"/>
              </a:spcAf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project can be useful for the investors looking to open an Indian restaurant, targeting the multicultural population in Toronto.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800" dirty="0"/>
          </a:p>
        </p:txBody>
      </p:sp>
    </p:spTree>
    <p:extLst>
      <p:ext uri="{BB962C8B-B14F-4D97-AF65-F5344CB8AC3E}">
        <p14:creationId xmlns:p14="http://schemas.microsoft.com/office/powerpoint/2010/main" val="407964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268A-7F2D-497A-B29B-2B90E998531F}"/>
              </a:ext>
            </a:extLst>
          </p:cNvPr>
          <p:cNvSpPr txBox="1">
            <a:spLocks/>
          </p:cNvSpPr>
          <p:nvPr/>
        </p:nvSpPr>
        <p:spPr>
          <a:xfrm>
            <a:off x="874644" y="811962"/>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just">
              <a:lnSpc>
                <a:spcPct val="115000"/>
              </a:lnSpc>
              <a:spcAft>
                <a:spcPts val="800"/>
              </a:spcAft>
              <a:buFont typeface="Wingdings" panose="05000000000000000000" pitchFamily="2" charset="2"/>
              <a:buChar char="Ø"/>
            </a:pPr>
            <a:r>
              <a:rPr lang="en-IN" sz="2400" b="1"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Target Audience: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7BA04506-8132-47BB-80FD-BD01D1CCAEE7}"/>
              </a:ext>
            </a:extLst>
          </p:cNvPr>
          <p:cNvSpPr txBox="1">
            <a:spLocks/>
          </p:cNvSpPr>
          <p:nvPr/>
        </p:nvSpPr>
        <p:spPr>
          <a:xfrm>
            <a:off x="1013792" y="1457740"/>
            <a:ext cx="10542104"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project is particularly beneficial for the investors &amp; constructors looking forward to invest in opening an Indian restaurant in Toronto. It is a great place to open an Indian restaurant providing ethnic Indian cuisines, because the city has a significant Indian population. And people from around the world travel to India to experience Indian flavours. So, why not provide the citizens of Toronto with such facilities i.e., by opening an Indian restaurant in foreign place, in their home country?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79684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7BF7-BADD-41E8-8FB7-FCFB2800F20A}"/>
              </a:ext>
            </a:extLst>
          </p:cNvPr>
          <p:cNvSpPr txBox="1">
            <a:spLocks/>
          </p:cNvSpPr>
          <p:nvPr/>
        </p:nvSpPr>
        <p:spPr>
          <a:xfrm>
            <a:off x="781879" y="856554"/>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IN" sz="2400" b="1" dirty="0">
                <a:solidFill>
                  <a:srgbClr val="000000"/>
                </a:solidFill>
                <a:effectLst/>
                <a:latin typeface="Calibri Light" panose="020F0302020204030204" pitchFamily="34" charset="0"/>
                <a:ea typeface="Calibri" panose="020F0502020204030204" pitchFamily="34" charset="0"/>
                <a:cs typeface="Arial" panose="020B0604020202020204" pitchFamily="34" charset="0"/>
              </a:rPr>
              <a:t>Data :</a:t>
            </a:r>
            <a:endParaRPr lang="en-IN" sz="3200" b="1" dirty="0"/>
          </a:p>
        </p:txBody>
      </p:sp>
      <p:sp>
        <p:nvSpPr>
          <p:cNvPr id="3" name="Subtitle 2">
            <a:extLst>
              <a:ext uri="{FF2B5EF4-FFF2-40B4-BE49-F238E27FC236}">
                <a16:creationId xmlns:a16="http://schemas.microsoft.com/office/drawing/2014/main" id="{AB7D9BB9-2A9F-4B08-9580-ECCDCD1BF79E}"/>
              </a:ext>
            </a:extLst>
          </p:cNvPr>
          <p:cNvSpPr txBox="1">
            <a:spLocks/>
          </p:cNvSpPr>
          <p:nvPr/>
        </p:nvSpPr>
        <p:spPr>
          <a:xfrm>
            <a:off x="887897" y="1475827"/>
            <a:ext cx="10747512"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5000"/>
              </a:lnSpc>
              <a:spcAft>
                <a:spcPts val="800"/>
              </a:spcAft>
              <a:buNone/>
              <a:tabLst>
                <a:tab pos="270510" algn="l"/>
              </a:tabLst>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start off with the above-mentioned problem statement, the following data will be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Toronto city data having features as postal code, neighbourhoods, boroughs.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Geo coordinates for the cities present in the above-mentioned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Venue data for restaurants for further analysis and visualization</a:t>
            </a: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299273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2218-6AB8-4A43-9AB2-048D4F4C06DC}"/>
              </a:ext>
            </a:extLst>
          </p:cNvPr>
          <p:cNvSpPr txBox="1">
            <a:spLocks/>
          </p:cNvSpPr>
          <p:nvPr/>
        </p:nvSpPr>
        <p:spPr>
          <a:xfrm>
            <a:off x="1066800" y="856554"/>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Data description:</a:t>
            </a:r>
            <a:endParaRPr lang="en-IN" sz="2400" b="1" dirty="0"/>
          </a:p>
        </p:txBody>
      </p:sp>
      <p:sp>
        <p:nvSpPr>
          <p:cNvPr id="3" name="Subtitle 2">
            <a:extLst>
              <a:ext uri="{FF2B5EF4-FFF2-40B4-BE49-F238E27FC236}">
                <a16:creationId xmlns:a16="http://schemas.microsoft.com/office/drawing/2014/main" id="{93AD9304-63F8-4A12-8C44-49272A02CCE6}"/>
              </a:ext>
            </a:extLst>
          </p:cNvPr>
          <p:cNvSpPr txBox="1">
            <a:spLocks/>
          </p:cNvSpPr>
          <p:nvPr/>
        </p:nvSpPr>
        <p:spPr>
          <a:xfrm>
            <a:off x="1066800" y="1502332"/>
            <a:ext cx="10184296"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Toronto city data will be fetched using web scraping from an open data source.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Furthermore, feature engineering will be performed to keep the data in a particular format for easy data analysis and visualization.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Geocoding of city data will be performed using geocoder library in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Calibri Light" panose="020F0302020204030204" pitchFamily="34" charset="0"/>
              <a:buChar char="-"/>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Venue data will be fetched using Foursquare API, as it provides the data for many categories. In our case, it is for Indian restaurants.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project will require many data science skills from web scraping, working with API, data cleaning, data wrangling, data engineering to data visualisation.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next part of the project will elaborate other data science, statistical and machine learning techniques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30275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A1B1-4FB3-487B-AC26-58AEF1F8AB72}"/>
              </a:ext>
            </a:extLst>
          </p:cNvPr>
          <p:cNvSpPr txBox="1">
            <a:spLocks/>
          </p:cNvSpPr>
          <p:nvPr/>
        </p:nvSpPr>
        <p:spPr>
          <a:xfrm>
            <a:off x="885245" y="856554"/>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Methodology:</a:t>
            </a:r>
            <a:endParaRPr lang="en-IN" sz="2400" b="1" dirty="0"/>
          </a:p>
        </p:txBody>
      </p:sp>
      <p:sp>
        <p:nvSpPr>
          <p:cNvPr id="3" name="Subtitle 2">
            <a:extLst>
              <a:ext uri="{FF2B5EF4-FFF2-40B4-BE49-F238E27FC236}">
                <a16:creationId xmlns:a16="http://schemas.microsoft.com/office/drawing/2014/main" id="{8D722B55-014C-4BA5-9DFE-67531306A670}"/>
              </a:ext>
            </a:extLst>
          </p:cNvPr>
          <p:cNvSpPr txBox="1">
            <a:spLocks/>
          </p:cNvSpPr>
          <p:nvPr/>
        </p:nvSpPr>
        <p:spPr>
          <a:xfrm>
            <a:off x="1060175" y="1542088"/>
            <a:ext cx="10363199"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Data will be collected from: https://en.wikipedia.org/wiki/List_of_postal_codes_of_Canada:_M and cleaned and processed into 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Foursquare be used to locate all venues and then filtered by Indian restaurants. Ratings, tips, and likes by users will be counted and added to the </a:t>
            </a:r>
            <a:r>
              <a:rPr lang="en-IN"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dataframe</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Data will be sorted based on rankings.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Finally, the data be will be visually assessed using graphs.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p>
        </p:txBody>
      </p:sp>
    </p:spTree>
    <p:extLst>
      <p:ext uri="{BB962C8B-B14F-4D97-AF65-F5344CB8AC3E}">
        <p14:creationId xmlns:p14="http://schemas.microsoft.com/office/powerpoint/2010/main" val="43652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02F5A-FB4A-4176-978D-E13995E459CF}"/>
              </a:ext>
            </a:extLst>
          </p:cNvPr>
          <p:cNvSpPr txBox="1">
            <a:spLocks/>
          </p:cNvSpPr>
          <p:nvPr/>
        </p:nvSpPr>
        <p:spPr>
          <a:xfrm>
            <a:off x="781879" y="710781"/>
            <a:ext cx="10058400" cy="64577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Results:</a:t>
            </a:r>
            <a:endParaRPr lang="en-IN" sz="2400" b="1" dirty="0"/>
          </a:p>
        </p:txBody>
      </p:sp>
      <p:sp>
        <p:nvSpPr>
          <p:cNvPr id="3" name="Subtitle 2">
            <a:extLst>
              <a:ext uri="{FF2B5EF4-FFF2-40B4-BE49-F238E27FC236}">
                <a16:creationId xmlns:a16="http://schemas.microsoft.com/office/drawing/2014/main" id="{6EFD29BA-2D7C-45F4-AE70-AD3A8390415F}"/>
              </a:ext>
            </a:extLst>
          </p:cNvPr>
          <p:cNvSpPr txBox="1">
            <a:spLocks/>
          </p:cNvSpPr>
          <p:nvPr/>
        </p:nvSpPr>
        <p:spPr>
          <a:xfrm>
            <a:off x="993913" y="1325216"/>
            <a:ext cx="10747512"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5000"/>
              </a:lnSpc>
              <a:spcAft>
                <a:spcPts val="800"/>
              </a:spcAf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North York has the highest count of neighbourhood compared to others.</a:t>
            </a:r>
          </a:p>
          <a:p>
            <a:pPr marL="0" indent="0">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92B8603-3834-4C2C-B5CB-833628E680CA}"/>
              </a:ext>
            </a:extLst>
          </p:cNvPr>
          <p:cNvPicPr/>
          <p:nvPr/>
        </p:nvPicPr>
        <p:blipFill rotWithShape="1">
          <a:blip r:embed="rId2"/>
          <a:srcRect l="21770" t="26305" r="22059" b="7488"/>
          <a:stretch/>
        </p:blipFill>
        <p:spPr bwMode="auto">
          <a:xfrm>
            <a:off x="993913" y="1762125"/>
            <a:ext cx="10161767" cy="48537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601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4A5BA08-2301-4813-BC87-95012BA65230}"/>
              </a:ext>
            </a:extLst>
          </p:cNvPr>
          <p:cNvSpPr txBox="1">
            <a:spLocks/>
          </p:cNvSpPr>
          <p:nvPr/>
        </p:nvSpPr>
        <p:spPr>
          <a:xfrm>
            <a:off x="781879" y="1179443"/>
            <a:ext cx="10747512" cy="52906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dirty="0"/>
          </a:p>
        </p:txBody>
      </p:sp>
      <p:sp>
        <p:nvSpPr>
          <p:cNvPr id="4" name="Subtitle 2">
            <a:extLst>
              <a:ext uri="{FF2B5EF4-FFF2-40B4-BE49-F238E27FC236}">
                <a16:creationId xmlns:a16="http://schemas.microsoft.com/office/drawing/2014/main" id="{A9373B15-2872-48BE-BDD6-0E18D81DC4B1}"/>
              </a:ext>
            </a:extLst>
          </p:cNvPr>
          <p:cNvSpPr txBox="1">
            <a:spLocks/>
          </p:cNvSpPr>
          <p:nvPr/>
        </p:nvSpPr>
        <p:spPr>
          <a:xfrm>
            <a:off x="536714" y="589721"/>
            <a:ext cx="10747512" cy="59966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Downtown Toronto has the highest numbers of Indian restaurants i.e.,3  then Central Toronto and North York having 2 Indian restaurants respectively.</a:t>
            </a:r>
          </a:p>
          <a:p>
            <a:pPr marL="0" indent="0">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F9699E5-C6FC-45C0-94D6-1A0CF28DDC96}"/>
              </a:ext>
            </a:extLst>
          </p:cNvPr>
          <p:cNvPicPr/>
          <p:nvPr/>
        </p:nvPicPr>
        <p:blipFill rotWithShape="1">
          <a:blip r:embed="rId2"/>
          <a:srcRect l="21770" t="28080" r="23720" b="6304"/>
          <a:stretch/>
        </p:blipFill>
        <p:spPr bwMode="auto">
          <a:xfrm>
            <a:off x="907775" y="1900237"/>
            <a:ext cx="10012016" cy="43680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412009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23</TotalTime>
  <Words>1269</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Calibri Light</vt:lpstr>
      <vt:lpstr>Tw Cen MT</vt:lpstr>
      <vt:lpstr>Wingdings</vt:lpstr>
      <vt:lpstr>Office Theme</vt:lpstr>
      <vt:lpstr>Circuit</vt:lpstr>
      <vt:lpstr>IBM Applied Data Science Capstone Capstone Project The Battle of Neighborhoods – Part II Opening an Indian Restaurant in Toronto</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Applied Data Science Capstone Capstone Project The Battle of Neighborhoods – Part II Opening an Indian Restaurant in Toronto</dc:title>
  <dc:creator>Vaishali</dc:creator>
  <cp:lastModifiedBy>Vaishali</cp:lastModifiedBy>
  <cp:revision>1</cp:revision>
  <dcterms:created xsi:type="dcterms:W3CDTF">2021-08-20T08:13:04Z</dcterms:created>
  <dcterms:modified xsi:type="dcterms:W3CDTF">2021-08-20T08:36:32Z</dcterms:modified>
</cp:coreProperties>
</file>