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84" r:id="rId5"/>
    <p:sldId id="286" r:id="rId6"/>
    <p:sldId id="287" r:id="rId7"/>
    <p:sldId id="261" r:id="rId8"/>
    <p:sldId id="262" r:id="rId9"/>
    <p:sldId id="296" r:id="rId10"/>
    <p:sldId id="298" r:id="rId11"/>
    <p:sldId id="29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99" autoAdjust="0"/>
  </p:normalViewPr>
  <p:slideViewPr>
    <p:cSldViewPr snapToGrid="0" snapToObjects="1" showGuides="1">
      <p:cViewPr>
        <p:scale>
          <a:sx n="75" d="100"/>
          <a:sy n="75" d="100"/>
        </p:scale>
        <p:origin x="974" y="125"/>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7/23/2025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590859" y="2783316"/>
            <a:ext cx="4873752" cy="729062"/>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Blinkit</a:t>
            </a:r>
            <a:r>
              <a:rPr lang="en-US" sz="4000" dirty="0">
                <a:latin typeface="Calibri" panose="020F0502020204030204" pitchFamily="34" charset="0"/>
                <a:ea typeface="Calibri" panose="020F0502020204030204" pitchFamily="34" charset="0"/>
                <a:cs typeface="Calibri" panose="020F0502020204030204" pitchFamily="34" charset="0"/>
              </a:rPr>
              <a:t> Analysis Project</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590859" y="3429000"/>
            <a:ext cx="4873752" cy="469294"/>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-Vaishali Yadav</a:t>
            </a:r>
          </a:p>
          <a:p>
            <a:endParaRPr lang="en-US" dirty="0"/>
          </a:p>
        </p:txBody>
      </p:sp>
      <p:pic>
        <p:nvPicPr>
          <p:cNvPr id="13" name="Picture Placeholder 12">
            <a:extLst>
              <a:ext uri="{FF2B5EF4-FFF2-40B4-BE49-F238E27FC236}">
                <a16:creationId xmlns:a16="http://schemas.microsoft.com/office/drawing/2014/main" id="{8111E216-12BF-47C2-5476-54AFBD2CC1A5}"/>
              </a:ext>
            </a:extLst>
          </p:cNvPr>
          <p:cNvPicPr>
            <a:picLocks noGrp="1" noChangeAspect="1"/>
          </p:cNvPicPr>
          <p:nvPr>
            <p:ph type="pic" sz="quarter" idx="10"/>
          </p:nvPr>
        </p:nvPicPr>
        <p:blipFill>
          <a:blip r:embed="rId2"/>
          <a:srcRect l="5865" r="5865"/>
          <a:stretch>
            <a:fillRect/>
          </a:stretch>
        </p:blipFill>
        <p:spPr/>
      </p:pic>
    </p:spTree>
    <p:extLst>
      <p:ext uri="{BB962C8B-B14F-4D97-AF65-F5344CB8AC3E}">
        <p14:creationId xmlns:p14="http://schemas.microsoft.com/office/powerpoint/2010/main" val="409702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a:xfrm>
            <a:off x="1110652" y="985122"/>
            <a:ext cx="9912096" cy="736633"/>
          </a:xfrm>
        </p:spPr>
        <p:txBody>
          <a:bodyPr/>
          <a:lstStyle/>
          <a:p>
            <a:r>
              <a:rPr lang="en-US" sz="4400" dirty="0"/>
              <a:t>Overview</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dirty="0"/>
              <a:t>KPI </a:t>
            </a:r>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t>Insight</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dirty="0"/>
              <a:t>Steps in project</a:t>
            </a:r>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 Power BI dashboard</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Presentation title</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443228" y="1994375"/>
            <a:ext cx="5038344" cy="689831"/>
          </a:xfrm>
        </p:spPr>
        <p:txBody>
          <a:bodyPr/>
          <a:lstStyle/>
          <a:p>
            <a:r>
              <a:rPr lang="en-US" sz="4400"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389888" y="2680470"/>
            <a:ext cx="5010912" cy="2130552"/>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The primary goal of this project to offer a clear, data driven analysis of </a:t>
            </a:r>
            <a:r>
              <a:rPr lang="en-US" dirty="0" err="1">
                <a:latin typeface="Calibri" panose="020F0502020204030204" pitchFamily="34" charset="0"/>
                <a:ea typeface="Calibri" panose="020F0502020204030204" pitchFamily="34" charset="0"/>
                <a:cs typeface="Calibri" panose="020F0502020204030204" pitchFamily="34" charset="0"/>
              </a:rPr>
              <a:t>blinkit’s</a:t>
            </a:r>
            <a:r>
              <a:rPr lang="en-US" dirty="0">
                <a:latin typeface="Calibri" panose="020F0502020204030204" pitchFamily="34" charset="0"/>
                <a:ea typeface="Calibri" panose="020F0502020204030204" pitchFamily="34" charset="0"/>
                <a:cs typeface="Calibri" panose="020F0502020204030204" pitchFamily="34" charset="0"/>
              </a:rPr>
              <a:t> operation. It highlights key metrices such as total sales, average sales, average ratings and no. of items. By visualizing the data this dashboard will help stakeholders to make informed decisions, optimize strategies and improve overall performances.</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9" name="Picture Placeholder 8">
            <a:extLst>
              <a:ext uri="{FF2B5EF4-FFF2-40B4-BE49-F238E27FC236}">
                <a16:creationId xmlns:a16="http://schemas.microsoft.com/office/drawing/2014/main" id="{ED80CC3F-77D4-DBEF-9E93-1C02FCD1520E}"/>
              </a:ext>
            </a:extLst>
          </p:cNvPr>
          <p:cNvPicPr>
            <a:picLocks noGrp="1" noChangeAspect="1"/>
          </p:cNvPicPr>
          <p:nvPr>
            <p:ph type="pic" sz="quarter" idx="13"/>
          </p:nvPr>
        </p:nvPicPr>
        <p:blipFill>
          <a:blip r:embed="rId2"/>
          <a:srcRect l="31055" r="31055"/>
          <a:stretch>
            <a:fillRect/>
          </a:stretch>
        </p:blipFill>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1139952" y="512064"/>
            <a:ext cx="9912096" cy="736633"/>
          </a:xfrm>
        </p:spPr>
        <p:txBody>
          <a:bodyPr/>
          <a:lstStyle/>
          <a:p>
            <a:r>
              <a:rPr lang="en-US" sz="4000" dirty="0"/>
              <a:t>Key </a:t>
            </a:r>
            <a:r>
              <a:rPr lang="en-US" sz="4000" dirty="0" err="1"/>
              <a:t>performane</a:t>
            </a:r>
            <a:r>
              <a:rPr lang="en-US" sz="4000" dirty="0"/>
              <a:t> indicator</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4</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20XX</a:t>
            </a:r>
          </a:p>
        </p:txBody>
      </p:sp>
      <p:sp>
        <p:nvSpPr>
          <p:cNvPr id="6" name="Content Placeholder 5">
            <a:extLst>
              <a:ext uri="{FF2B5EF4-FFF2-40B4-BE49-F238E27FC236}">
                <a16:creationId xmlns:a16="http://schemas.microsoft.com/office/drawing/2014/main" id="{BAA496AD-CF45-42A5-1C5B-6B51254A0303}"/>
              </a:ext>
            </a:extLst>
          </p:cNvPr>
          <p:cNvSpPr>
            <a:spLocks noGrp="1"/>
          </p:cNvSpPr>
          <p:nvPr>
            <p:ph idx="1"/>
          </p:nvPr>
        </p:nvSpPr>
        <p:spPr/>
        <p:txBody>
          <a:bodyPr/>
          <a:lstStyle/>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Total sales: $1.20M</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No. of items: 8523</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Average sales: $141</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Average rating: 3.9</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1084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1139952" y="512064"/>
            <a:ext cx="9912096" cy="883494"/>
          </a:xfrm>
        </p:spPr>
        <p:txBody>
          <a:bodyPr/>
          <a:lstStyle/>
          <a:p>
            <a:r>
              <a:rPr lang="en-US" sz="4000" dirty="0">
                <a:latin typeface="Calibri" panose="020F0502020204030204" pitchFamily="34" charset="0"/>
                <a:ea typeface="Calibri" panose="020F0502020204030204" pitchFamily="34" charset="0"/>
                <a:cs typeface="Calibri" panose="020F0502020204030204" pitchFamily="34" charset="0"/>
              </a:rPr>
              <a:t>Insights</a:t>
            </a:r>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5</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6" name="Content Placeholder 5">
            <a:extLst>
              <a:ext uri="{FF2B5EF4-FFF2-40B4-BE49-F238E27FC236}">
                <a16:creationId xmlns:a16="http://schemas.microsoft.com/office/drawing/2014/main" id="{45D3312D-9089-1905-8F84-4AF2E06F6192}"/>
              </a:ext>
            </a:extLst>
          </p:cNvPr>
          <p:cNvSpPr>
            <a:spLocks noGrp="1"/>
          </p:cNvSpPr>
          <p:nvPr>
            <p:ph idx="1"/>
          </p:nvPr>
        </p:nvSpPr>
        <p:spPr>
          <a:xfrm>
            <a:off x="484632" y="1474839"/>
            <a:ext cx="11000232" cy="4496193"/>
          </a:xfrm>
        </p:spPr>
        <p:txBody>
          <a:bodyPr/>
          <a:lstStyle/>
          <a:p>
            <a:pPr marL="514350" indent="-514350">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Sales by fat content: low fat-$425.36K in sales, regular fat: $776.32k in sales</a:t>
            </a:r>
          </a:p>
          <a:p>
            <a:pPr marL="514350" indent="-514350">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Sales by item type: Top selling categories include </a:t>
            </a:r>
            <a:r>
              <a:rPr lang="en-US" sz="2400" dirty="0" err="1">
                <a:latin typeface="Calibri" panose="020F0502020204030204" pitchFamily="34" charset="0"/>
                <a:ea typeface="Calibri" panose="020F0502020204030204" pitchFamily="34" charset="0"/>
                <a:cs typeface="Calibri" panose="020F0502020204030204" pitchFamily="34" charset="0"/>
              </a:rPr>
              <a:t>Fuits</a:t>
            </a:r>
            <a:r>
              <a:rPr lang="en-US" sz="2400" dirty="0">
                <a:latin typeface="Calibri" panose="020F0502020204030204" pitchFamily="34" charset="0"/>
                <a:ea typeface="Calibri" panose="020F0502020204030204" pitchFamily="34" charset="0"/>
                <a:cs typeface="Calibri" panose="020F0502020204030204" pitchFamily="34" charset="0"/>
              </a:rPr>
              <a:t> and vegetables and </a:t>
            </a:r>
            <a:r>
              <a:rPr lang="en-US" sz="2400" dirty="0" err="1">
                <a:latin typeface="Calibri" panose="020F0502020204030204" pitchFamily="34" charset="0"/>
                <a:ea typeface="Calibri" panose="020F0502020204030204" pitchFamily="34" charset="0"/>
                <a:cs typeface="Calibri" panose="020F0502020204030204" pitchFamily="34" charset="0"/>
              </a:rPr>
              <a:t>snak</a:t>
            </a:r>
            <a:r>
              <a:rPr lang="en-US" sz="2400" dirty="0">
                <a:latin typeface="Calibri" panose="020F0502020204030204" pitchFamily="34" charset="0"/>
                <a:ea typeface="Calibri" panose="020F0502020204030204" pitchFamily="34" charset="0"/>
                <a:cs typeface="Calibri" panose="020F0502020204030204" pitchFamily="34" charset="0"/>
              </a:rPr>
              <a:t> foods, each contributing $0.18m </a:t>
            </a:r>
          </a:p>
          <a:p>
            <a:pPr marL="514350" indent="-514350">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Outlet details: outlet establishment trend – sales trend peaked in 2018 at $205k, showing a slight decline afterward.</a:t>
            </a:r>
          </a:p>
          <a:p>
            <a:pPr marL="514350" indent="-514350">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Outlet size: high size - $507.90k, medium size - $248.99k, small size - $444.79k</a:t>
            </a:r>
          </a:p>
          <a:p>
            <a:pPr marL="514350" indent="-514350">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Outlet location: tier 1 - $336.40k, tier 2 - $393.15k, tier 3 – 472.13k</a:t>
            </a:r>
          </a:p>
          <a:p>
            <a:pPr marL="514350" indent="-514350">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Outlet type: supermarket type 1 dominates sales with $787.55k followed by grocery store with $151.94k.</a:t>
            </a:r>
          </a:p>
        </p:txBody>
      </p:sp>
    </p:spTree>
    <p:extLst>
      <p:ext uri="{BB962C8B-B14F-4D97-AF65-F5344CB8AC3E}">
        <p14:creationId xmlns:p14="http://schemas.microsoft.com/office/powerpoint/2010/main" val="2011023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8CF03-2FB3-7145-2997-1702FA925035}"/>
              </a:ext>
            </a:extLst>
          </p:cNvPr>
          <p:cNvSpPr>
            <a:spLocks noGrp="1"/>
          </p:cNvSpPr>
          <p:nvPr>
            <p:ph type="title"/>
          </p:nvPr>
        </p:nvSpPr>
        <p:spPr>
          <a:xfrm>
            <a:off x="1139952" y="512064"/>
            <a:ext cx="9912096" cy="756297"/>
          </a:xfrm>
        </p:spPr>
        <p:txBody>
          <a:bodyPr/>
          <a:lstStyle/>
          <a:p>
            <a:r>
              <a:rPr lang="en-US" sz="4000" dirty="0">
                <a:latin typeface="Calibri" panose="020F0502020204030204" pitchFamily="34" charset="0"/>
                <a:ea typeface="Calibri" panose="020F0502020204030204" pitchFamily="34" charset="0"/>
                <a:cs typeface="Calibri" panose="020F0502020204030204" pitchFamily="34" charset="0"/>
              </a:rPr>
              <a:t>Steps in project</a:t>
            </a:r>
            <a:endParaRPr lang="en-IN"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43F7232-61C6-C1E5-D038-F3718B8D9CCE}"/>
              </a:ext>
            </a:extLst>
          </p:cNvPr>
          <p:cNvSpPr>
            <a:spLocks noGrp="1"/>
          </p:cNvSpPr>
          <p:nvPr>
            <p:ph idx="1"/>
          </p:nvPr>
        </p:nvSpPr>
        <p:spPr>
          <a:xfrm>
            <a:off x="484632" y="1347019"/>
            <a:ext cx="11000232" cy="4624013"/>
          </a:xfrm>
        </p:spPr>
        <p:txBody>
          <a:bodyPr/>
          <a:lstStyle/>
          <a:p>
            <a:r>
              <a:rPr lang="en-US" sz="2400" dirty="0">
                <a:latin typeface="Calibri" panose="020F0502020204030204" pitchFamily="34" charset="0"/>
                <a:ea typeface="Calibri" panose="020F0502020204030204" pitchFamily="34" charset="0"/>
                <a:cs typeface="Calibri" panose="020F0502020204030204" pitchFamily="34" charset="0"/>
              </a:rPr>
              <a:t>Requirement gathering</a:t>
            </a:r>
          </a:p>
          <a:p>
            <a:r>
              <a:rPr lang="en-US" sz="2400" dirty="0">
                <a:latin typeface="Calibri" panose="020F0502020204030204" pitchFamily="34" charset="0"/>
                <a:ea typeface="Calibri" panose="020F0502020204030204" pitchFamily="34" charset="0"/>
                <a:cs typeface="Calibri" panose="020F0502020204030204" pitchFamily="34" charset="0"/>
              </a:rPr>
              <a:t>Data walkthrough</a:t>
            </a:r>
          </a:p>
          <a:p>
            <a:r>
              <a:rPr lang="en-US" sz="2400" dirty="0">
                <a:latin typeface="Calibri" panose="020F0502020204030204" pitchFamily="34" charset="0"/>
                <a:ea typeface="Calibri" panose="020F0502020204030204" pitchFamily="34" charset="0"/>
                <a:cs typeface="Calibri" panose="020F0502020204030204" pitchFamily="34" charset="0"/>
              </a:rPr>
              <a:t>Data connection</a:t>
            </a:r>
          </a:p>
          <a:p>
            <a:r>
              <a:rPr lang="en-US" sz="2400" dirty="0">
                <a:latin typeface="Calibri" panose="020F0502020204030204" pitchFamily="34" charset="0"/>
                <a:ea typeface="Calibri" panose="020F0502020204030204" pitchFamily="34" charset="0"/>
                <a:cs typeface="Calibri" panose="020F0502020204030204" pitchFamily="34" charset="0"/>
              </a:rPr>
              <a:t>Data cleaning</a:t>
            </a:r>
          </a:p>
          <a:p>
            <a:r>
              <a:rPr lang="en-US" sz="2400" dirty="0">
                <a:latin typeface="Calibri" panose="020F0502020204030204" pitchFamily="34" charset="0"/>
                <a:ea typeface="Calibri" panose="020F0502020204030204" pitchFamily="34" charset="0"/>
                <a:cs typeface="Calibri" panose="020F0502020204030204" pitchFamily="34" charset="0"/>
              </a:rPr>
              <a:t>Data modelling</a:t>
            </a:r>
          </a:p>
          <a:p>
            <a:r>
              <a:rPr lang="en-US" sz="2400" dirty="0">
                <a:latin typeface="Calibri" panose="020F0502020204030204" pitchFamily="34" charset="0"/>
                <a:ea typeface="Calibri" panose="020F0502020204030204" pitchFamily="34" charset="0"/>
                <a:cs typeface="Calibri" panose="020F0502020204030204" pitchFamily="34" charset="0"/>
              </a:rPr>
              <a:t>Data processing </a:t>
            </a:r>
          </a:p>
          <a:p>
            <a:r>
              <a:rPr lang="en-US" sz="2400" dirty="0">
                <a:latin typeface="Calibri" panose="020F0502020204030204" pitchFamily="34" charset="0"/>
                <a:ea typeface="Calibri" panose="020F0502020204030204" pitchFamily="34" charset="0"/>
                <a:cs typeface="Calibri" panose="020F0502020204030204" pitchFamily="34" charset="0"/>
              </a:rPr>
              <a:t>DAX calculation</a:t>
            </a:r>
          </a:p>
          <a:p>
            <a:r>
              <a:rPr lang="en-US" sz="2400" dirty="0">
                <a:latin typeface="Calibri" panose="020F0502020204030204" pitchFamily="34" charset="0"/>
                <a:ea typeface="Calibri" panose="020F0502020204030204" pitchFamily="34" charset="0"/>
                <a:cs typeface="Calibri" panose="020F0502020204030204" pitchFamily="34" charset="0"/>
              </a:rPr>
              <a:t>Charts development and formatting</a:t>
            </a:r>
          </a:p>
          <a:p>
            <a:r>
              <a:rPr lang="en-US" sz="2400" dirty="0">
                <a:latin typeface="Calibri" panose="020F0502020204030204" pitchFamily="34" charset="0"/>
                <a:ea typeface="Calibri" panose="020F0502020204030204" pitchFamily="34" charset="0"/>
                <a:cs typeface="Calibri" panose="020F0502020204030204" pitchFamily="34" charset="0"/>
              </a:rPr>
              <a:t>Dashboard/report development</a:t>
            </a:r>
          </a:p>
          <a:p>
            <a:r>
              <a:rPr lang="en-US" sz="2400" dirty="0">
                <a:latin typeface="Calibri" panose="020F0502020204030204" pitchFamily="34" charset="0"/>
                <a:ea typeface="Calibri" panose="020F0502020204030204" pitchFamily="34" charset="0"/>
                <a:cs typeface="Calibri" panose="020F0502020204030204" pitchFamily="34" charset="0"/>
              </a:rPr>
              <a:t>Insights generation</a:t>
            </a:r>
          </a:p>
          <a:p>
            <a:endParaRPr lang="en-IN" dirty="0"/>
          </a:p>
        </p:txBody>
      </p:sp>
      <p:sp>
        <p:nvSpPr>
          <p:cNvPr id="4" name="Slide Number Placeholder 3">
            <a:extLst>
              <a:ext uri="{FF2B5EF4-FFF2-40B4-BE49-F238E27FC236}">
                <a16:creationId xmlns:a16="http://schemas.microsoft.com/office/drawing/2014/main" id="{D16E37D8-09A5-F196-A247-19433DF18C31}"/>
              </a:ext>
            </a:extLst>
          </p:cNvPr>
          <p:cNvSpPr>
            <a:spLocks noGrp="1"/>
          </p:cNvSpPr>
          <p:nvPr>
            <p:ph type="sldNum" sz="quarter" idx="12"/>
          </p:nvPr>
        </p:nvSpPr>
        <p:spPr/>
        <p:txBody>
          <a:bodyPr/>
          <a:lstStyle/>
          <a:p>
            <a:fld id="{8D0AFDD5-844D-364D-8AEC-50CF4D36D55D}" type="slidenum">
              <a:rPr lang="en-US" noProof="0" smtClean="0"/>
              <a:t>6</a:t>
            </a:fld>
            <a:endParaRPr lang="en-US" noProof="0"/>
          </a:p>
        </p:txBody>
      </p:sp>
      <p:sp>
        <p:nvSpPr>
          <p:cNvPr id="5" name="Footer Placeholder 4">
            <a:extLst>
              <a:ext uri="{FF2B5EF4-FFF2-40B4-BE49-F238E27FC236}">
                <a16:creationId xmlns:a16="http://schemas.microsoft.com/office/drawing/2014/main" id="{551887E4-596A-0EE7-1683-36CFE8D23412}"/>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03C5E81A-454F-86E8-D90F-76DA635A00B1}"/>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484909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BAC4C-BFD3-EA23-D97E-B0BE77DDA16D}"/>
              </a:ext>
            </a:extLst>
          </p:cNvPr>
          <p:cNvSpPr>
            <a:spLocks noGrp="1"/>
          </p:cNvSpPr>
          <p:nvPr>
            <p:ph type="title"/>
          </p:nvPr>
        </p:nvSpPr>
        <p:spPr>
          <a:xfrm>
            <a:off x="1031226" y="0"/>
            <a:ext cx="9912096" cy="642815"/>
          </a:xfrm>
        </p:spPr>
        <p:txBody>
          <a:bodyPr/>
          <a:lstStyle/>
          <a:p>
            <a:r>
              <a:rPr lang="en-US" sz="4000" dirty="0" err="1"/>
              <a:t>Dasboard</a:t>
            </a:r>
            <a:endParaRPr lang="en-IN" sz="4000" dirty="0"/>
          </a:p>
        </p:txBody>
      </p:sp>
      <p:pic>
        <p:nvPicPr>
          <p:cNvPr id="8" name="Content Placeholder 7">
            <a:extLst>
              <a:ext uri="{FF2B5EF4-FFF2-40B4-BE49-F238E27FC236}">
                <a16:creationId xmlns:a16="http://schemas.microsoft.com/office/drawing/2014/main" id="{2B7055BD-4224-1C24-7D92-F28C16BC86C0}"/>
              </a:ext>
            </a:extLst>
          </p:cNvPr>
          <p:cNvPicPr>
            <a:picLocks noGrp="1" noChangeAspect="1"/>
          </p:cNvPicPr>
          <p:nvPr>
            <p:ph idx="1"/>
          </p:nvPr>
        </p:nvPicPr>
        <p:blipFill>
          <a:blip r:embed="rId2"/>
          <a:stretch>
            <a:fillRect/>
          </a:stretch>
        </p:blipFill>
        <p:spPr>
          <a:xfrm>
            <a:off x="698090" y="739763"/>
            <a:ext cx="10815484" cy="5978931"/>
          </a:xfrm>
        </p:spPr>
      </p:pic>
      <p:sp>
        <p:nvSpPr>
          <p:cNvPr id="4" name="Slide Number Placeholder 3">
            <a:extLst>
              <a:ext uri="{FF2B5EF4-FFF2-40B4-BE49-F238E27FC236}">
                <a16:creationId xmlns:a16="http://schemas.microsoft.com/office/drawing/2014/main" id="{FDCAE81E-AFB3-5A0C-8CAE-943547E9A5A3}"/>
              </a:ext>
            </a:extLst>
          </p:cNvPr>
          <p:cNvSpPr>
            <a:spLocks noGrp="1"/>
          </p:cNvSpPr>
          <p:nvPr>
            <p:ph type="sldNum" sz="quarter" idx="12"/>
          </p:nvPr>
        </p:nvSpPr>
        <p:spPr/>
        <p:txBody>
          <a:bodyPr/>
          <a:lstStyle/>
          <a:p>
            <a:fld id="{8D0AFDD5-844D-364D-8AEC-50CF4D36D55D}" type="slidenum">
              <a:rPr lang="en-US" noProof="0" smtClean="0"/>
              <a:t>7</a:t>
            </a:fld>
            <a:endParaRPr lang="en-US" noProof="0"/>
          </a:p>
        </p:txBody>
      </p:sp>
      <p:sp>
        <p:nvSpPr>
          <p:cNvPr id="5" name="Footer Placeholder 4">
            <a:extLst>
              <a:ext uri="{FF2B5EF4-FFF2-40B4-BE49-F238E27FC236}">
                <a16:creationId xmlns:a16="http://schemas.microsoft.com/office/drawing/2014/main" id="{EBCF46DA-3C30-0946-E9CF-09A0762A316D}"/>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21AD8EAA-49BB-8CB3-2E77-B63293FC71B1}"/>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420381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endParaRPr lang="en-US" dirty="0"/>
          </a:p>
          <a:p>
            <a:endParaRPr lang="en-US" dirty="0"/>
          </a:p>
        </p:txBody>
      </p:sp>
      <p:pic>
        <p:nvPicPr>
          <p:cNvPr id="9" name="Picture Placeholder 8">
            <a:extLst>
              <a:ext uri="{FF2B5EF4-FFF2-40B4-BE49-F238E27FC236}">
                <a16:creationId xmlns:a16="http://schemas.microsoft.com/office/drawing/2014/main" id="{D5B3D922-DDAB-F2BD-243B-72B7C3A9015D}"/>
              </a:ext>
            </a:extLst>
          </p:cNvPr>
          <p:cNvPicPr>
            <a:picLocks noGrp="1" noChangeAspect="1"/>
          </p:cNvPicPr>
          <p:nvPr>
            <p:ph type="pic" sz="quarter" idx="10"/>
          </p:nvPr>
        </p:nvPicPr>
        <p:blipFill>
          <a:blip r:embed="rId2"/>
          <a:srcRect l="25188" r="25188"/>
          <a:stretch>
            <a:fillRect/>
          </a:stretch>
        </p:blipFill>
        <p:spPr/>
      </p:pic>
    </p:spTree>
    <p:extLst>
      <p:ext uri="{BB962C8B-B14F-4D97-AF65-F5344CB8AC3E}">
        <p14:creationId xmlns:p14="http://schemas.microsoft.com/office/powerpoint/2010/main" val="2397583386"/>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{16AAF2D7-6C4C-4F3E-A016-D51F1D5528D0}tf11429527_win32</Template>
  <TotalTime>80</TotalTime>
  <Words>277</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Gothic</vt:lpstr>
      <vt:lpstr>DM Sans Medium</vt:lpstr>
      <vt:lpstr>Karla</vt:lpstr>
      <vt:lpstr>Univers Condensed Light</vt:lpstr>
      <vt:lpstr>Office Theme</vt:lpstr>
      <vt:lpstr>Blinkit Analysis Project</vt:lpstr>
      <vt:lpstr>Overview</vt:lpstr>
      <vt:lpstr>Introduction </vt:lpstr>
      <vt:lpstr>Key performane indicator</vt:lpstr>
      <vt:lpstr>Insights</vt:lpstr>
      <vt:lpstr>Steps in project</vt:lpstr>
      <vt:lpstr>Dasboard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Vaishali Yadav</dc:creator>
  <cp:lastModifiedBy>Vaishali Yadav</cp:lastModifiedBy>
  <cp:revision>1</cp:revision>
  <dcterms:created xsi:type="dcterms:W3CDTF">2025-07-22T19:01:44Z</dcterms:created>
  <dcterms:modified xsi:type="dcterms:W3CDTF">2025-07-22T20:21:49Z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