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7CAFFC5-D151-4404-8AFA-DE073C3E43BD}" v="17" dt="2025-07-23T08:19:44.14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7/23/2025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74392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7/23/2025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783661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7/23/2025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23570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7/23/2025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6220961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7/23/2025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095822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7/23/2025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256692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7/23/2025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035294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7/23/2025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284155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7/23/2025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97151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7/23/2025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486942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7/23/2025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65000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7/23/2025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569849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7/23/2025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460390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7/23/2025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318626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7/23/2025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290274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7/23/2025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38065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7/23/2025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083779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smtClean="0"/>
              <a:pPr/>
              <a:t>7/23/2025</a:t>
            </a:fld>
            <a:endParaRPr lang="en-US" dirty="0"/>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000857036"/>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914DC-1B17-ECD2-8A48-A03B0571D648}"/>
              </a:ext>
            </a:extLst>
          </p:cNvPr>
          <p:cNvSpPr>
            <a:spLocks noGrp="1"/>
          </p:cNvSpPr>
          <p:nvPr>
            <p:ph type="ctrTitle"/>
          </p:nvPr>
        </p:nvSpPr>
        <p:spPr>
          <a:xfrm>
            <a:off x="1700212" y="2699928"/>
            <a:ext cx="8791575" cy="729072"/>
          </a:xfrm>
        </p:spPr>
        <p:txBody>
          <a:bodyPr>
            <a:normAutofit fontScale="90000"/>
          </a:bodyPr>
          <a:lstStyle/>
          <a:p>
            <a:r>
              <a:rPr lang="en-US" dirty="0"/>
              <a:t>PIZZA SALES ANALYSIS</a:t>
            </a:r>
            <a:endParaRPr lang="en-IN" dirty="0"/>
          </a:p>
        </p:txBody>
      </p:sp>
    </p:spTree>
    <p:extLst>
      <p:ext uri="{BB962C8B-B14F-4D97-AF65-F5344CB8AC3E}">
        <p14:creationId xmlns:p14="http://schemas.microsoft.com/office/powerpoint/2010/main" val="41138261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7404D2-26A1-E217-FDCB-FEEF40F56611}"/>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6B8E253B-BF7B-6F3F-1B52-2AF6D2513110}"/>
              </a:ext>
            </a:extLst>
          </p:cNvPr>
          <p:cNvSpPr>
            <a:spLocks noGrp="1"/>
          </p:cNvSpPr>
          <p:nvPr>
            <p:ph idx="1"/>
          </p:nvPr>
        </p:nvSpPr>
        <p:spPr/>
        <p:txBody>
          <a:bodyPr/>
          <a:lstStyle/>
          <a:p>
            <a:r>
              <a:rPr lang="en-US" dirty="0"/>
              <a:t>The pizza sales dashboard provides a clear data-driven overview of key performance metrices, offer valuable insights into total revenue, total orders and total pizzas sold. It helps identify the areas of which pizza category and size are maximum sold, on which days and month of the year the pizza sales are high, pizza contributes to maximum and minimum revenue, quantities, total orders and which pizza sales are worst. This dashboard is a useful tools for informed decision-making and strategic planning, enabling better performance tracking and operational optimization.</a:t>
            </a:r>
            <a:endParaRPr lang="en-IN" dirty="0"/>
          </a:p>
        </p:txBody>
      </p:sp>
    </p:spTree>
    <p:extLst>
      <p:ext uri="{BB962C8B-B14F-4D97-AF65-F5344CB8AC3E}">
        <p14:creationId xmlns:p14="http://schemas.microsoft.com/office/powerpoint/2010/main" val="23731973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FF049-023F-6C9C-85FD-F771B99404FF}"/>
              </a:ext>
            </a:extLst>
          </p:cNvPr>
          <p:cNvSpPr>
            <a:spLocks noGrp="1"/>
          </p:cNvSpPr>
          <p:nvPr>
            <p:ph type="title"/>
          </p:nvPr>
        </p:nvSpPr>
        <p:spPr>
          <a:xfrm>
            <a:off x="815472" y="2389239"/>
            <a:ext cx="10353761" cy="1326321"/>
          </a:xfrm>
        </p:spPr>
        <p:txBody>
          <a:bodyPr/>
          <a:lstStyle/>
          <a:p>
            <a:r>
              <a:rPr lang="en-US"/>
              <a:t>Thank you</a:t>
            </a:r>
            <a:endParaRPr lang="en-IN" dirty="0"/>
          </a:p>
        </p:txBody>
      </p:sp>
    </p:spTree>
    <p:extLst>
      <p:ext uri="{BB962C8B-B14F-4D97-AF65-F5344CB8AC3E}">
        <p14:creationId xmlns:p14="http://schemas.microsoft.com/office/powerpoint/2010/main" val="28509134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E43220-E4C4-062D-1564-35E8058B37DF}"/>
              </a:ext>
            </a:extLst>
          </p:cNvPr>
          <p:cNvSpPr>
            <a:spLocks noGrp="1"/>
          </p:cNvSpPr>
          <p:nvPr>
            <p:ph type="title"/>
          </p:nvPr>
        </p:nvSpPr>
        <p:spPr>
          <a:xfrm>
            <a:off x="1239735" y="815163"/>
            <a:ext cx="9905998" cy="767830"/>
          </a:xfrm>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24CD385F-D937-C987-22F8-61B2BD2DE55F}"/>
              </a:ext>
            </a:extLst>
          </p:cNvPr>
          <p:cNvSpPr>
            <a:spLocks noGrp="1"/>
          </p:cNvSpPr>
          <p:nvPr>
            <p:ph idx="1"/>
          </p:nvPr>
        </p:nvSpPr>
        <p:spPr>
          <a:xfrm>
            <a:off x="1033257" y="1779638"/>
            <a:ext cx="9905999" cy="3136491"/>
          </a:xfrm>
        </p:spPr>
        <p:txBody>
          <a:bodyPr/>
          <a:lstStyle/>
          <a:p>
            <a:r>
              <a:rPr lang="en-US" dirty="0"/>
              <a:t>This project aims to analyze and visualize key business insights from a dataset using a combination of MySQL, Excel and Power BI. The objective is to leverage these tools to perform data cleaning, analysis and visualization, presenting a comprehensive understanding of the dataset for the decision-making purpose. It involves examining various aspects of pizza orders to understand customer behavior, identify trends, and optimize business strategy.</a:t>
            </a:r>
            <a:endParaRPr lang="en-IN" dirty="0"/>
          </a:p>
        </p:txBody>
      </p:sp>
    </p:spTree>
    <p:extLst>
      <p:ext uri="{BB962C8B-B14F-4D97-AF65-F5344CB8AC3E}">
        <p14:creationId xmlns:p14="http://schemas.microsoft.com/office/powerpoint/2010/main" val="40653370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05A81A-A289-0AB3-40D8-79280D406CB1}"/>
              </a:ext>
            </a:extLst>
          </p:cNvPr>
          <p:cNvSpPr>
            <a:spLocks noGrp="1"/>
          </p:cNvSpPr>
          <p:nvPr>
            <p:ph type="title"/>
          </p:nvPr>
        </p:nvSpPr>
        <p:spPr>
          <a:xfrm>
            <a:off x="913795" y="609600"/>
            <a:ext cx="10353761" cy="963561"/>
          </a:xfrm>
        </p:spPr>
        <p:txBody>
          <a:bodyPr/>
          <a:lstStyle/>
          <a:p>
            <a:r>
              <a:rPr lang="en-US" dirty="0"/>
              <a:t>Key performance indicator</a:t>
            </a:r>
            <a:endParaRPr lang="en-IN" dirty="0"/>
          </a:p>
        </p:txBody>
      </p:sp>
      <p:sp>
        <p:nvSpPr>
          <p:cNvPr id="3" name="Content Placeholder 2">
            <a:extLst>
              <a:ext uri="{FF2B5EF4-FFF2-40B4-BE49-F238E27FC236}">
                <a16:creationId xmlns:a16="http://schemas.microsoft.com/office/drawing/2014/main" id="{63F1EBB2-716E-6BA5-7E2B-C5826A47A006}"/>
              </a:ext>
            </a:extLst>
          </p:cNvPr>
          <p:cNvSpPr>
            <a:spLocks noGrp="1"/>
          </p:cNvSpPr>
          <p:nvPr>
            <p:ph idx="1"/>
          </p:nvPr>
        </p:nvSpPr>
        <p:spPr>
          <a:xfrm>
            <a:off x="913795" y="1425677"/>
            <a:ext cx="10353762" cy="4365523"/>
          </a:xfrm>
        </p:spPr>
        <p:txBody>
          <a:bodyPr/>
          <a:lstStyle/>
          <a:p>
            <a:pPr>
              <a:buFont typeface="Wingdings" panose="05000000000000000000" pitchFamily="2" charset="2"/>
              <a:buChar char="§"/>
            </a:pPr>
            <a:r>
              <a:rPr lang="en-US" dirty="0"/>
              <a:t>Total revenue: 817.86K</a:t>
            </a:r>
          </a:p>
          <a:p>
            <a:pPr>
              <a:buFont typeface="Wingdings" panose="05000000000000000000" pitchFamily="2" charset="2"/>
              <a:buChar char="§"/>
            </a:pPr>
            <a:r>
              <a:rPr lang="en-US" dirty="0"/>
              <a:t>Total pizza sold: 49574</a:t>
            </a:r>
          </a:p>
          <a:p>
            <a:pPr>
              <a:buFont typeface="Wingdings" panose="05000000000000000000" pitchFamily="2" charset="2"/>
              <a:buChar char="§"/>
            </a:pPr>
            <a:r>
              <a:rPr lang="en-US" dirty="0"/>
              <a:t>Average pizza per order: 2</a:t>
            </a:r>
          </a:p>
          <a:p>
            <a:pPr>
              <a:buFont typeface="Wingdings" panose="05000000000000000000" pitchFamily="2" charset="2"/>
              <a:buChar char="§"/>
            </a:pPr>
            <a:r>
              <a:rPr lang="en-US" dirty="0"/>
              <a:t>Total orders: 21350</a:t>
            </a:r>
          </a:p>
          <a:p>
            <a:pPr>
              <a:buFont typeface="Wingdings" panose="05000000000000000000" pitchFamily="2" charset="2"/>
              <a:buChar char="§"/>
            </a:pPr>
            <a:r>
              <a:rPr lang="en-US" dirty="0"/>
              <a:t>Average order value: 38</a:t>
            </a:r>
            <a:endParaRPr lang="en-IN" dirty="0"/>
          </a:p>
        </p:txBody>
      </p:sp>
    </p:spTree>
    <p:extLst>
      <p:ext uri="{BB962C8B-B14F-4D97-AF65-F5344CB8AC3E}">
        <p14:creationId xmlns:p14="http://schemas.microsoft.com/office/powerpoint/2010/main" val="14686700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2BB9EA-439D-CB07-B0A4-2A4388D59A70}"/>
              </a:ext>
            </a:extLst>
          </p:cNvPr>
          <p:cNvSpPr>
            <a:spLocks noGrp="1"/>
          </p:cNvSpPr>
          <p:nvPr>
            <p:ph type="title"/>
          </p:nvPr>
        </p:nvSpPr>
        <p:spPr>
          <a:xfrm>
            <a:off x="913795" y="609600"/>
            <a:ext cx="10353761" cy="707923"/>
          </a:xfrm>
        </p:spPr>
        <p:txBody>
          <a:bodyPr/>
          <a:lstStyle/>
          <a:p>
            <a:r>
              <a:rPr lang="en-US" dirty="0"/>
              <a:t>Insights</a:t>
            </a:r>
            <a:endParaRPr lang="en-IN" dirty="0"/>
          </a:p>
        </p:txBody>
      </p:sp>
      <p:sp>
        <p:nvSpPr>
          <p:cNvPr id="3" name="Content Placeholder 2">
            <a:extLst>
              <a:ext uri="{FF2B5EF4-FFF2-40B4-BE49-F238E27FC236}">
                <a16:creationId xmlns:a16="http://schemas.microsoft.com/office/drawing/2014/main" id="{89C9429A-007F-9464-4715-950FAB84BA13}"/>
              </a:ext>
            </a:extLst>
          </p:cNvPr>
          <p:cNvSpPr>
            <a:spLocks noGrp="1"/>
          </p:cNvSpPr>
          <p:nvPr>
            <p:ph idx="1"/>
          </p:nvPr>
        </p:nvSpPr>
        <p:spPr>
          <a:xfrm>
            <a:off x="913795" y="1317522"/>
            <a:ext cx="10353762" cy="5053781"/>
          </a:xfrm>
        </p:spPr>
        <p:txBody>
          <a:bodyPr>
            <a:normAutofit fontScale="85000" lnSpcReduction="10000"/>
          </a:bodyPr>
          <a:lstStyle/>
          <a:p>
            <a:r>
              <a:rPr lang="en-US" dirty="0"/>
              <a:t>Total orders by day: orders are highest on weekends on Friday/Saturday evenings – 3.2k to 3.5k</a:t>
            </a:r>
          </a:p>
          <a:p>
            <a:r>
              <a:rPr lang="en-US" dirty="0"/>
              <a:t>Total orders by month: the maximum of orders are from month </a:t>
            </a:r>
            <a:r>
              <a:rPr lang="en-US" dirty="0" err="1"/>
              <a:t>jan</a:t>
            </a:r>
            <a:r>
              <a:rPr lang="en-US" dirty="0"/>
              <a:t>, July and may – 1845 to 1935</a:t>
            </a:r>
          </a:p>
          <a:p>
            <a:r>
              <a:rPr lang="en-US" dirty="0"/>
              <a:t>% of sales by pizza category: classic pizza category contributes to maximum sales and total orders – sales is 26.91% and total order is 14888</a:t>
            </a:r>
          </a:p>
          <a:p>
            <a:r>
              <a:rPr lang="en-US" dirty="0"/>
              <a:t>% of sales by pizza size: Large size pizza contributes to maximum sales – 45.89%</a:t>
            </a:r>
          </a:p>
          <a:p>
            <a:r>
              <a:rPr lang="en-US" dirty="0"/>
              <a:t>Top and bottom 5 pizza by total revenue: the </a:t>
            </a:r>
            <a:r>
              <a:rPr lang="en-US" dirty="0" err="1"/>
              <a:t>thai</a:t>
            </a:r>
            <a:r>
              <a:rPr lang="en-US" dirty="0"/>
              <a:t> chicken pizza contributes to maximum revenue and brie </a:t>
            </a:r>
            <a:r>
              <a:rPr lang="en-US" dirty="0" err="1"/>
              <a:t>carre</a:t>
            </a:r>
            <a:r>
              <a:rPr lang="en-US" dirty="0"/>
              <a:t> pizza is having minimum revenue – </a:t>
            </a:r>
            <a:r>
              <a:rPr lang="en-US" dirty="0" err="1"/>
              <a:t>thai</a:t>
            </a:r>
            <a:r>
              <a:rPr lang="en-US" dirty="0"/>
              <a:t> chicken is 43k and brie </a:t>
            </a:r>
            <a:r>
              <a:rPr lang="en-US" dirty="0" err="1"/>
              <a:t>carre</a:t>
            </a:r>
            <a:r>
              <a:rPr lang="en-US" dirty="0"/>
              <a:t> is 12k.</a:t>
            </a:r>
          </a:p>
          <a:p>
            <a:r>
              <a:rPr lang="en-US" dirty="0"/>
              <a:t>Top and bottom 5 pizza by total quantity: the classic deluxe pizza contributes to maximum quantity and brie </a:t>
            </a:r>
            <a:r>
              <a:rPr lang="en-US" dirty="0" err="1"/>
              <a:t>carre</a:t>
            </a:r>
            <a:r>
              <a:rPr lang="en-US" dirty="0"/>
              <a:t> pizza is having minimum quantity – classic deluxe is 2.5k and brie </a:t>
            </a:r>
            <a:r>
              <a:rPr lang="en-US" dirty="0" err="1"/>
              <a:t>carre</a:t>
            </a:r>
            <a:r>
              <a:rPr lang="en-US" dirty="0"/>
              <a:t> is 490.</a:t>
            </a:r>
          </a:p>
          <a:p>
            <a:r>
              <a:rPr lang="en-US" dirty="0"/>
              <a:t>Top and bottom 5 pizza by total orders: the classic deluxe pizza contributes to maximum total orders and brie </a:t>
            </a:r>
            <a:r>
              <a:rPr lang="en-US" dirty="0" err="1"/>
              <a:t>carre</a:t>
            </a:r>
            <a:r>
              <a:rPr lang="en-US" dirty="0"/>
              <a:t> pizza is having minimum total orders – classic deluxe is 2.3k and brie </a:t>
            </a:r>
            <a:r>
              <a:rPr lang="en-US" dirty="0" err="1"/>
              <a:t>carre</a:t>
            </a:r>
            <a:r>
              <a:rPr lang="en-US" dirty="0"/>
              <a:t> is 480.</a:t>
            </a:r>
          </a:p>
          <a:p>
            <a:endParaRPr lang="en-IN" dirty="0"/>
          </a:p>
        </p:txBody>
      </p:sp>
    </p:spTree>
    <p:extLst>
      <p:ext uri="{BB962C8B-B14F-4D97-AF65-F5344CB8AC3E}">
        <p14:creationId xmlns:p14="http://schemas.microsoft.com/office/powerpoint/2010/main" val="10624624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06754-D5ED-0359-0543-6D56C3D09B3F}"/>
              </a:ext>
            </a:extLst>
          </p:cNvPr>
          <p:cNvSpPr>
            <a:spLocks noGrp="1"/>
          </p:cNvSpPr>
          <p:nvPr>
            <p:ph type="title"/>
          </p:nvPr>
        </p:nvSpPr>
        <p:spPr>
          <a:xfrm>
            <a:off x="913795" y="609600"/>
            <a:ext cx="10353761" cy="353961"/>
          </a:xfrm>
        </p:spPr>
        <p:txBody>
          <a:bodyPr>
            <a:normAutofit fontScale="90000"/>
          </a:bodyPr>
          <a:lstStyle/>
          <a:p>
            <a:r>
              <a:rPr lang="en-US" dirty="0"/>
              <a:t>dashboard</a:t>
            </a:r>
            <a:endParaRPr lang="en-IN" dirty="0"/>
          </a:p>
        </p:txBody>
      </p:sp>
      <p:pic>
        <p:nvPicPr>
          <p:cNvPr id="5" name="Content Placeholder 4">
            <a:extLst>
              <a:ext uri="{FF2B5EF4-FFF2-40B4-BE49-F238E27FC236}">
                <a16:creationId xmlns:a16="http://schemas.microsoft.com/office/drawing/2014/main" id="{4491F722-FAF4-783B-058A-0A86D589ED7F}"/>
              </a:ext>
            </a:extLst>
          </p:cNvPr>
          <p:cNvPicPr>
            <a:picLocks noGrp="1" noChangeAspect="1"/>
          </p:cNvPicPr>
          <p:nvPr>
            <p:ph idx="1"/>
          </p:nvPr>
        </p:nvPicPr>
        <p:blipFill>
          <a:blip r:embed="rId2"/>
          <a:stretch>
            <a:fillRect/>
          </a:stretch>
        </p:blipFill>
        <p:spPr>
          <a:xfrm>
            <a:off x="1307690" y="1071717"/>
            <a:ext cx="10215716" cy="5466736"/>
          </a:xfrm>
        </p:spPr>
      </p:pic>
    </p:spTree>
    <p:extLst>
      <p:ext uri="{BB962C8B-B14F-4D97-AF65-F5344CB8AC3E}">
        <p14:creationId xmlns:p14="http://schemas.microsoft.com/office/powerpoint/2010/main" val="20537985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84F2B6BA-FE34-0595-74F1-5D34ECEBC59B}"/>
              </a:ext>
            </a:extLst>
          </p:cNvPr>
          <p:cNvPicPr>
            <a:picLocks noGrp="1" noChangeAspect="1"/>
          </p:cNvPicPr>
          <p:nvPr>
            <p:ph idx="1"/>
          </p:nvPr>
        </p:nvPicPr>
        <p:blipFill>
          <a:blip r:embed="rId2"/>
          <a:stretch>
            <a:fillRect/>
          </a:stretch>
        </p:blipFill>
        <p:spPr>
          <a:xfrm>
            <a:off x="1071717" y="631722"/>
            <a:ext cx="9773264" cy="5690420"/>
          </a:xfrm>
        </p:spPr>
      </p:pic>
    </p:spTree>
    <p:extLst>
      <p:ext uri="{BB962C8B-B14F-4D97-AF65-F5344CB8AC3E}">
        <p14:creationId xmlns:p14="http://schemas.microsoft.com/office/powerpoint/2010/main" val="34798190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1E6B1-BA9A-57E1-352F-9E0634098411}"/>
              </a:ext>
            </a:extLst>
          </p:cNvPr>
          <p:cNvSpPr>
            <a:spLocks noGrp="1"/>
          </p:cNvSpPr>
          <p:nvPr>
            <p:ph type="title"/>
          </p:nvPr>
        </p:nvSpPr>
        <p:spPr>
          <a:xfrm>
            <a:off x="913795" y="265471"/>
            <a:ext cx="10353761" cy="186813"/>
          </a:xfrm>
        </p:spPr>
        <p:txBody>
          <a:bodyPr>
            <a:normAutofit fontScale="90000"/>
          </a:bodyPr>
          <a:lstStyle/>
          <a:p>
            <a:r>
              <a:rPr lang="en-US" dirty="0" err="1"/>
              <a:t>Sql</a:t>
            </a:r>
            <a:r>
              <a:rPr lang="en-US" dirty="0"/>
              <a:t> queries output</a:t>
            </a:r>
            <a:endParaRPr lang="en-IN" dirty="0"/>
          </a:p>
        </p:txBody>
      </p:sp>
      <p:pic>
        <p:nvPicPr>
          <p:cNvPr id="5" name="Content Placeholder 4">
            <a:extLst>
              <a:ext uri="{FF2B5EF4-FFF2-40B4-BE49-F238E27FC236}">
                <a16:creationId xmlns:a16="http://schemas.microsoft.com/office/drawing/2014/main" id="{8E2FBBC0-F1A8-CF45-5308-8CB5755726D7}"/>
              </a:ext>
            </a:extLst>
          </p:cNvPr>
          <p:cNvPicPr>
            <a:picLocks noGrp="1" noChangeAspect="1"/>
          </p:cNvPicPr>
          <p:nvPr>
            <p:ph idx="1"/>
          </p:nvPr>
        </p:nvPicPr>
        <p:blipFill>
          <a:blip r:embed="rId2"/>
          <a:stretch>
            <a:fillRect/>
          </a:stretch>
        </p:blipFill>
        <p:spPr>
          <a:xfrm>
            <a:off x="913795" y="733782"/>
            <a:ext cx="8977457" cy="1911095"/>
          </a:xfrm>
        </p:spPr>
      </p:pic>
      <p:pic>
        <p:nvPicPr>
          <p:cNvPr id="7" name="Picture 6">
            <a:extLst>
              <a:ext uri="{FF2B5EF4-FFF2-40B4-BE49-F238E27FC236}">
                <a16:creationId xmlns:a16="http://schemas.microsoft.com/office/drawing/2014/main" id="{5FDDF99F-49EA-D529-43B9-DAEC6A2C853A}"/>
              </a:ext>
            </a:extLst>
          </p:cNvPr>
          <p:cNvPicPr>
            <a:picLocks noChangeAspect="1"/>
          </p:cNvPicPr>
          <p:nvPr/>
        </p:nvPicPr>
        <p:blipFill>
          <a:blip r:embed="rId3"/>
          <a:stretch>
            <a:fillRect/>
          </a:stretch>
        </p:blipFill>
        <p:spPr>
          <a:xfrm>
            <a:off x="913795" y="2809567"/>
            <a:ext cx="10766324" cy="3935362"/>
          </a:xfrm>
          <a:prstGeom prst="rect">
            <a:avLst/>
          </a:prstGeom>
        </p:spPr>
      </p:pic>
    </p:spTree>
    <p:extLst>
      <p:ext uri="{BB962C8B-B14F-4D97-AF65-F5344CB8AC3E}">
        <p14:creationId xmlns:p14="http://schemas.microsoft.com/office/powerpoint/2010/main" val="18215444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49FBF4C-64B0-9FFA-065A-D5A88C1C7E8F}"/>
              </a:ext>
            </a:extLst>
          </p:cNvPr>
          <p:cNvPicPr>
            <a:picLocks noChangeAspect="1"/>
          </p:cNvPicPr>
          <p:nvPr/>
        </p:nvPicPr>
        <p:blipFill>
          <a:blip r:embed="rId2"/>
          <a:stretch>
            <a:fillRect/>
          </a:stretch>
        </p:blipFill>
        <p:spPr>
          <a:xfrm>
            <a:off x="1219200" y="75643"/>
            <a:ext cx="8288593" cy="2733935"/>
          </a:xfrm>
          <a:prstGeom prst="rect">
            <a:avLst/>
          </a:prstGeom>
        </p:spPr>
      </p:pic>
      <p:pic>
        <p:nvPicPr>
          <p:cNvPr id="7" name="Picture 6">
            <a:extLst>
              <a:ext uri="{FF2B5EF4-FFF2-40B4-BE49-F238E27FC236}">
                <a16:creationId xmlns:a16="http://schemas.microsoft.com/office/drawing/2014/main" id="{6BF7EA55-5E7E-DCA1-1FE5-C93FFC6D2544}"/>
              </a:ext>
            </a:extLst>
          </p:cNvPr>
          <p:cNvPicPr>
            <a:picLocks noChangeAspect="1"/>
          </p:cNvPicPr>
          <p:nvPr/>
        </p:nvPicPr>
        <p:blipFill>
          <a:blip r:embed="rId3"/>
          <a:stretch>
            <a:fillRect/>
          </a:stretch>
        </p:blipFill>
        <p:spPr>
          <a:xfrm>
            <a:off x="1219200" y="2900516"/>
            <a:ext cx="9669224" cy="3881841"/>
          </a:xfrm>
          <a:prstGeom prst="rect">
            <a:avLst/>
          </a:prstGeom>
        </p:spPr>
      </p:pic>
    </p:spTree>
    <p:extLst>
      <p:ext uri="{BB962C8B-B14F-4D97-AF65-F5344CB8AC3E}">
        <p14:creationId xmlns:p14="http://schemas.microsoft.com/office/powerpoint/2010/main" val="12282354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A906A5E-1F17-6280-BC3F-CCC64D3BD342}"/>
              </a:ext>
            </a:extLst>
          </p:cNvPr>
          <p:cNvPicPr>
            <a:picLocks noChangeAspect="1"/>
          </p:cNvPicPr>
          <p:nvPr/>
        </p:nvPicPr>
        <p:blipFill>
          <a:blip r:embed="rId2"/>
          <a:stretch>
            <a:fillRect/>
          </a:stretch>
        </p:blipFill>
        <p:spPr>
          <a:xfrm>
            <a:off x="1128237" y="117987"/>
            <a:ext cx="9030960" cy="2585883"/>
          </a:xfrm>
          <a:prstGeom prst="rect">
            <a:avLst/>
          </a:prstGeom>
        </p:spPr>
      </p:pic>
      <p:pic>
        <p:nvPicPr>
          <p:cNvPr id="5" name="Picture 4">
            <a:extLst>
              <a:ext uri="{FF2B5EF4-FFF2-40B4-BE49-F238E27FC236}">
                <a16:creationId xmlns:a16="http://schemas.microsoft.com/office/drawing/2014/main" id="{A137A7FA-76C8-51BC-C962-C45044D2A97E}"/>
              </a:ext>
            </a:extLst>
          </p:cNvPr>
          <p:cNvPicPr>
            <a:picLocks noChangeAspect="1"/>
          </p:cNvPicPr>
          <p:nvPr/>
        </p:nvPicPr>
        <p:blipFill>
          <a:blip r:embed="rId3"/>
          <a:stretch>
            <a:fillRect/>
          </a:stretch>
        </p:blipFill>
        <p:spPr>
          <a:xfrm>
            <a:off x="1128237" y="2873596"/>
            <a:ext cx="8068801" cy="3655024"/>
          </a:xfrm>
          <a:prstGeom prst="rect">
            <a:avLst/>
          </a:prstGeom>
        </p:spPr>
      </p:pic>
    </p:spTree>
    <p:extLst>
      <p:ext uri="{BB962C8B-B14F-4D97-AF65-F5344CB8AC3E}">
        <p14:creationId xmlns:p14="http://schemas.microsoft.com/office/powerpoint/2010/main" val="376097605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111</TotalTime>
  <Words>403</Words>
  <Application>Microsoft Office PowerPoint</Application>
  <PresentationFormat>Widescreen</PresentationFormat>
  <Paragraphs>22</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Bookman Old Style</vt:lpstr>
      <vt:lpstr>Rockwell</vt:lpstr>
      <vt:lpstr>Wingdings</vt:lpstr>
      <vt:lpstr>Damask</vt:lpstr>
      <vt:lpstr>PIZZA SALES ANALYSIS</vt:lpstr>
      <vt:lpstr>Introduction</vt:lpstr>
      <vt:lpstr>Key performance indicator</vt:lpstr>
      <vt:lpstr>Insights</vt:lpstr>
      <vt:lpstr>dashboard</vt:lpstr>
      <vt:lpstr>PowerPoint Presentation</vt:lpstr>
      <vt:lpstr>Sql queries output</vt:lpstr>
      <vt:lpstr>PowerPoint Presentation</vt:lpstr>
      <vt:lpstr>PowerPoint Presentation</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Vaishali Yadav</dc:creator>
  <cp:lastModifiedBy>Vaishali Yadav</cp:lastModifiedBy>
  <cp:revision>2</cp:revision>
  <dcterms:created xsi:type="dcterms:W3CDTF">2025-07-22T20:30:57Z</dcterms:created>
  <dcterms:modified xsi:type="dcterms:W3CDTF">2025-07-23T08:59:20Z</dcterms:modified>
</cp:coreProperties>
</file>