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0" r:id="rId3"/>
    <p:sldId id="256" r:id="rId4"/>
    <p:sldId id="268" r:id="rId5"/>
    <p:sldId id="271" r:id="rId6"/>
    <p:sldId id="272" r:id="rId7"/>
    <p:sldId id="273" r:id="rId8"/>
    <p:sldId id="274" r:id="rId9"/>
    <p:sldId id="279" r:id="rId10"/>
    <p:sldId id="280" r:id="rId11"/>
    <p:sldId id="281" r:id="rId12"/>
    <p:sldId id="282" r:id="rId13"/>
    <p:sldId id="278" r:id="rId14"/>
    <p:sldId id="275" r:id="rId15"/>
    <p:sldId id="283" r:id="rId16"/>
    <p:sldId id="284" r:id="rId17"/>
  </p:sldIdLst>
  <p:sldSz cx="11880850" cy="720090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68">
          <p15:clr>
            <a:srgbClr val="A4A3A4"/>
          </p15:clr>
        </p15:guide>
        <p15:guide id="4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590" autoAdjust="0"/>
  </p:normalViewPr>
  <p:slideViewPr>
    <p:cSldViewPr>
      <p:cViewPr varScale="1">
        <p:scale>
          <a:sx n="64" d="100"/>
          <a:sy n="64" d="100"/>
        </p:scale>
        <p:origin x="1224" y="72"/>
      </p:cViewPr>
      <p:guideLst>
        <p:guide orient="horz" pos="2160"/>
        <p:guide pos="2880"/>
        <p:guide orient="horz" pos="2268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sanna Garnepally" userId="1ccd540411d23cac" providerId="LiveId" clId="{4FBB7229-838F-4E3F-9D91-60D778835CA1}"/>
    <pc:docChg chg="undo custSel modSld">
      <pc:chgData name="lakshmi prasanna Garnepally" userId="1ccd540411d23cac" providerId="LiveId" clId="{4FBB7229-838F-4E3F-9D91-60D778835CA1}" dt="2024-12-15T09:47:15.997" v="21" actId="6549"/>
      <pc:docMkLst>
        <pc:docMk/>
      </pc:docMkLst>
      <pc:sldChg chg="modSp mod">
        <pc:chgData name="lakshmi prasanna Garnepally" userId="1ccd540411d23cac" providerId="LiveId" clId="{4FBB7229-838F-4E3F-9D91-60D778835CA1}" dt="2024-12-15T09:47:15.997" v="21" actId="6549"/>
        <pc:sldMkLst>
          <pc:docMk/>
          <pc:sldMk cId="401939831" sldId="270"/>
        </pc:sldMkLst>
        <pc:spChg chg="mod">
          <ac:chgData name="lakshmi prasanna Garnepally" userId="1ccd540411d23cac" providerId="LiveId" clId="{4FBB7229-838F-4E3F-9D91-60D778835CA1}" dt="2024-12-15T09:47:11.127" v="11" actId="6549"/>
          <ac:spMkLst>
            <pc:docMk/>
            <pc:sldMk cId="401939831" sldId="270"/>
            <ac:spMk id="5" creationId="{00000000-0000-0000-0000-000000000000}"/>
          </ac:spMkLst>
        </pc:spChg>
        <pc:spChg chg="mod">
          <ac:chgData name="lakshmi prasanna Garnepally" userId="1ccd540411d23cac" providerId="LiveId" clId="{4FBB7229-838F-4E3F-9D91-60D778835CA1}" dt="2024-12-15T09:47:15.997" v="21" actId="6549"/>
          <ac:spMkLst>
            <pc:docMk/>
            <pc:sldMk cId="401939831" sldId="27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1A610-4658-43BC-963B-BCBB34334FC3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685800"/>
            <a:ext cx="5657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8153-4525-40B3-9AD1-8F088D8F4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3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C8153-4525-40B3-9AD1-8F088D8F433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03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685800"/>
            <a:ext cx="5657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6" y="2236949"/>
            <a:ext cx="10098723" cy="15435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4080510"/>
            <a:ext cx="831659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288373"/>
            <a:ext cx="2673191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2" y="288373"/>
            <a:ext cx="7821560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891066" y="2236950"/>
            <a:ext cx="10098723" cy="15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782128" y="4080510"/>
            <a:ext cx="8316595" cy="1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lvl="0" algn="ctr">
              <a:spcBef>
                <a:spcPts val="801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15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1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18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38507" y="4627247"/>
            <a:ext cx="10098723" cy="143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5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38507" y="3052049"/>
            <a:ext cx="10098723" cy="157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b" anchorCtr="0">
            <a:normAutofit/>
          </a:bodyPr>
          <a:lstStyle>
            <a:lvl1pPr marL="545165" lvl="0" indent="-272583" algn="l">
              <a:spcBef>
                <a:spcPts val="515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600">
                <a:solidFill>
                  <a:srgbClr val="888888"/>
                </a:solidFill>
              </a:defRPr>
            </a:lvl1pPr>
            <a:lvl2pPr marL="1090331" lvl="1" indent="-272583" algn="l">
              <a:spcBef>
                <a:spcPts val="458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300">
                <a:solidFill>
                  <a:srgbClr val="888888"/>
                </a:solidFill>
              </a:defRPr>
            </a:lvl2pPr>
            <a:lvl3pPr marL="1635496" lvl="2" indent="-272583" algn="l"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2000">
                <a:solidFill>
                  <a:srgbClr val="888888"/>
                </a:solidFill>
              </a:defRPr>
            </a:lvl3pPr>
            <a:lvl4pPr marL="2180661" lvl="3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4pPr>
            <a:lvl5pPr marL="2725826" lvl="4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5pPr>
            <a:lvl6pPr marL="3270992" lvl="5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6pPr>
            <a:lvl7pPr marL="3816157" lvl="6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7pPr>
            <a:lvl8pPr marL="4361322" lvl="7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8pPr>
            <a:lvl9pPr marL="4906488" lvl="8" indent="-272583" algn="l">
              <a:spcBef>
                <a:spcPts val="343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08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94043" y="288370"/>
            <a:ext cx="1069276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94045" y="1680215"/>
            <a:ext cx="524737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99735" algn="l"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600"/>
            </a:lvl1pPr>
            <a:lvl2pPr marL="1090331" lvl="1" indent="-463389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3000"/>
            </a:lvl2pPr>
            <a:lvl3pPr marL="1635496" lvl="2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3pPr>
            <a:lvl4pPr marL="2180661" lvl="3" indent="-417959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300"/>
            </a:lvl4pPr>
            <a:lvl5pPr marL="2725826" lvl="4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2300"/>
            </a:lvl5pPr>
            <a:lvl6pPr marL="3270992" lvl="5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6pPr>
            <a:lvl7pPr marL="3816157" lvl="6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7pPr>
            <a:lvl8pPr marL="4361322" lvl="7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8pPr>
            <a:lvl9pPr marL="4906488" lvl="8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039432" y="1680215"/>
            <a:ext cx="524737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99735" algn="l"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600"/>
            </a:lvl1pPr>
            <a:lvl2pPr marL="1090331" lvl="1" indent="-463389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3000"/>
            </a:lvl2pPr>
            <a:lvl3pPr marL="1635496" lvl="2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3pPr>
            <a:lvl4pPr marL="2180661" lvl="3" indent="-417959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2300"/>
            </a:lvl4pPr>
            <a:lvl5pPr marL="2725826" lvl="4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2300"/>
            </a:lvl5pPr>
            <a:lvl6pPr marL="3270992" lvl="5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6pPr>
            <a:lvl7pPr marL="3816157" lvl="6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7pPr>
            <a:lvl8pPr marL="4361322" lvl="7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8pPr>
            <a:lvl9pPr marL="4906488" lvl="8" indent="-417960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2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94043" y="288370"/>
            <a:ext cx="1069276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94044" y="1611870"/>
            <a:ext cx="5249439" cy="6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b" anchorCtr="0">
            <a:normAutofit/>
          </a:bodyPr>
          <a:lstStyle>
            <a:lvl1pPr marL="545165" lvl="0" indent="-272583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3000" b="1"/>
            </a:lvl1pPr>
            <a:lvl2pPr marL="1090331" lvl="1" indent="-272583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600" b="1"/>
            </a:lvl2pPr>
            <a:lvl3pPr marL="1635496" lvl="2" indent="-272583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300" b="1"/>
            </a:lvl3pPr>
            <a:lvl4pPr marL="2180661" lvl="3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4pPr>
            <a:lvl5pPr marL="2725826" lvl="4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5pPr>
            <a:lvl6pPr marL="3270992" lvl="5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6pPr>
            <a:lvl7pPr marL="3816157" lvl="6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7pPr>
            <a:lvl8pPr marL="4361322" lvl="7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8pPr>
            <a:lvl9pPr marL="4906488" lvl="8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94044" y="2283619"/>
            <a:ext cx="5249439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6339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3000"/>
            </a:lvl1pPr>
            <a:lvl2pPr marL="1090331" lvl="1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600"/>
            </a:lvl2pPr>
            <a:lvl3pPr marL="1635496" lvl="2" indent="-417959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3pPr>
            <a:lvl4pPr marL="2180661" lvl="3" indent="-399788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2000"/>
            </a:lvl4pPr>
            <a:lvl5pPr marL="2725826" lvl="4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2000"/>
            </a:lvl5pPr>
            <a:lvl6pPr marL="3270992" lvl="5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6pPr>
            <a:lvl7pPr marL="3816157" lvl="6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7pPr>
            <a:lvl8pPr marL="4361322" lvl="7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8pPr>
            <a:lvl9pPr marL="4906488" lvl="8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035310" y="1611870"/>
            <a:ext cx="5251501" cy="6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b" anchorCtr="0">
            <a:normAutofit/>
          </a:bodyPr>
          <a:lstStyle>
            <a:lvl1pPr marL="545165" lvl="0" indent="-272583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3000" b="1"/>
            </a:lvl1pPr>
            <a:lvl2pPr marL="1090331" lvl="1" indent="-272583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600" b="1"/>
            </a:lvl2pPr>
            <a:lvl3pPr marL="1635496" lvl="2" indent="-272583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300" b="1"/>
            </a:lvl3pPr>
            <a:lvl4pPr marL="2180661" lvl="3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4pPr>
            <a:lvl5pPr marL="2725826" lvl="4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5pPr>
            <a:lvl6pPr marL="3270992" lvl="5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6pPr>
            <a:lvl7pPr marL="3816157" lvl="6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7pPr>
            <a:lvl8pPr marL="4361322" lvl="7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8pPr>
            <a:lvl9pPr marL="4906488" lvl="8" indent="-272583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0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035310" y="2283619"/>
            <a:ext cx="5251501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6339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3000"/>
            </a:lvl1pPr>
            <a:lvl2pPr marL="1090331" lvl="1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600"/>
            </a:lvl2pPr>
            <a:lvl3pPr marL="1635496" lvl="2" indent="-417959" algn="l">
              <a:spcBef>
                <a:spcPts val="458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300"/>
            </a:lvl3pPr>
            <a:lvl4pPr marL="2180661" lvl="3" indent="-399788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2000"/>
            </a:lvl4pPr>
            <a:lvl5pPr marL="2725826" lvl="4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2000"/>
            </a:lvl5pPr>
            <a:lvl6pPr marL="3270992" lvl="5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6pPr>
            <a:lvl7pPr marL="3816157" lvl="6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7pPr>
            <a:lvl8pPr marL="4361322" lvl="7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8pPr>
            <a:lvl9pPr marL="4906488" lvl="8" indent="-399787" algn="l"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91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40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94044" y="286703"/>
            <a:ext cx="3908718" cy="122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645087" y="286708"/>
            <a:ext cx="6641725" cy="61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526993" algn="l">
              <a:spcBef>
                <a:spcPts val="801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4000"/>
            </a:lvl1pPr>
            <a:lvl2pPr marL="1090331" lvl="1" indent="-499735" algn="l"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600"/>
            </a:lvl2pPr>
            <a:lvl3pPr marL="1635496" lvl="2" indent="-463389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3000"/>
            </a:lvl3pPr>
            <a:lvl4pPr marL="2180661" lvl="3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600"/>
            </a:lvl4pPr>
            <a:lvl5pPr marL="2725826" lvl="4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600"/>
            </a:lvl5pPr>
            <a:lvl6pPr marL="3270992" lvl="5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6pPr>
            <a:lvl7pPr marL="3816157" lvl="6" indent="-436132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7pPr>
            <a:lvl8pPr marL="4361322" lvl="7" indent="-436131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8pPr>
            <a:lvl9pPr marL="4906488" lvl="8" indent="-436131" algn="l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94044" y="1506861"/>
            <a:ext cx="3908718" cy="492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272583" algn="l"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700"/>
            </a:lvl1pPr>
            <a:lvl2pPr marL="1090331" lvl="1" indent="-272583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600"/>
            </a:lvl2pPr>
            <a:lvl3pPr marL="1635496" lvl="2" indent="-272583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300"/>
            </a:lvl3pPr>
            <a:lvl4pPr marL="2180661" lvl="3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4pPr>
            <a:lvl5pPr marL="2725826" lvl="4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5pPr>
            <a:lvl6pPr marL="3270992" lvl="5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6pPr>
            <a:lvl7pPr marL="3816157" lvl="6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7pPr>
            <a:lvl8pPr marL="4361322" lvl="7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8pPr>
            <a:lvl9pPr marL="4906488" lvl="8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898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28730" y="5040631"/>
            <a:ext cx="7128510" cy="59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28730" y="643414"/>
            <a:ext cx="7128510" cy="43205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28730" y="5635706"/>
            <a:ext cx="7128510" cy="84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272583" algn="l">
              <a:spcBef>
                <a:spcPts val="34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700"/>
            </a:lvl1pPr>
            <a:lvl2pPr marL="1090331" lvl="1" indent="-272583" algn="l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600"/>
            </a:lvl2pPr>
            <a:lvl3pPr marL="1635496" lvl="2" indent="-272583" algn="l">
              <a:spcBef>
                <a:spcPts val="258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300"/>
            </a:lvl3pPr>
            <a:lvl4pPr marL="2180661" lvl="3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4pPr>
            <a:lvl5pPr marL="2725826" lvl="4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5pPr>
            <a:lvl6pPr marL="3270992" lvl="5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6pPr>
            <a:lvl7pPr marL="3816157" lvl="6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7pPr>
            <a:lvl8pPr marL="4361322" lvl="7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8pPr>
            <a:lvl9pPr marL="4906488" lvl="8" indent="-272583" algn="l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91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94043" y="288370"/>
            <a:ext cx="1069276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564298" y="-1290039"/>
            <a:ext cx="4752261" cy="1069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90331" lvl="1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35496" lvl="2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80661" lvl="3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725826" lvl="4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70992" lvl="5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816157" lvl="6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361322" lvl="7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906488" lvl="8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7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6878165" y="2023830"/>
            <a:ext cx="6144101" cy="26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432775" y="-550357"/>
            <a:ext cx="6144101" cy="78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545165" lvl="0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090331" lvl="1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635496" lvl="2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180661" lvl="3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725826" lvl="4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270992" lvl="5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816157" lvl="6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361322" lvl="7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906488" lvl="8" indent="-408874" algn="l">
              <a:spcBef>
                <a:spcPts val="4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7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7" y="4627248"/>
            <a:ext cx="10098723" cy="143017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7" y="3052049"/>
            <a:ext cx="1009872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5" y="1680213"/>
            <a:ext cx="5247375" cy="475226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2" y="1680213"/>
            <a:ext cx="5247375" cy="475226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4" y="1611869"/>
            <a:ext cx="5249439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4" y="2283619"/>
            <a:ext cx="5249439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7" y="1611869"/>
            <a:ext cx="5251501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7" y="2283619"/>
            <a:ext cx="5251501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86702"/>
            <a:ext cx="3908718" cy="12201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4" y="286705"/>
            <a:ext cx="6641725" cy="61457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506858"/>
            <a:ext cx="3908718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5040631"/>
            <a:ext cx="712851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643414"/>
            <a:ext cx="7128510" cy="432054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5635706"/>
            <a:ext cx="712851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288370"/>
            <a:ext cx="10692765" cy="1200150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680213"/>
            <a:ext cx="10692765" cy="4752261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3" y="6674170"/>
            <a:ext cx="2772198" cy="383381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1" y="6674170"/>
            <a:ext cx="3762269" cy="383381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09" y="6674170"/>
            <a:ext cx="2772198" cy="383381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94043" y="288370"/>
            <a:ext cx="1069276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94043" y="1680215"/>
            <a:ext cx="1069276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94043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59291" y="6674174"/>
            <a:ext cx="376226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514609" y="6674174"/>
            <a:ext cx="2772198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14" tIns="48292" rIns="96614" bIns="48292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11681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46698"/>
            <a:ext cx="11880850" cy="5062300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(21CS402PC)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BASE MANAGEMENT SYSTEMS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29854" y="3068718"/>
            <a:ext cx="9603687" cy="3942159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UNIT - 5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TOPIC – 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TRIGGERS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52" name="Group 14"/>
          <p:cNvGrpSpPr>
            <a:grpSpLocks/>
          </p:cNvGrpSpPr>
          <p:nvPr/>
        </p:nvGrpSpPr>
        <p:grpSpPr bwMode="auto">
          <a:xfrm>
            <a:off x="392934" y="65008"/>
            <a:ext cx="11164596" cy="1171813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002060"/>
                  </a:solidFill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002060"/>
                  </a:solidFill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l="7635" t="13601" r="2078" b="14170"/>
            <a:stretch/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rgbClr val="002060"/>
                  </a:solidFill>
                </a:rPr>
                <a:t>IBRAHIMPATNAM</a:t>
              </a:r>
            </a:p>
          </p:txBody>
        </p:sp>
      </p:grpSp>
      <p:sp>
        <p:nvSpPr>
          <p:cNvPr id="16" name="Subtitle 4"/>
          <p:cNvSpPr txBox="1">
            <a:spLocks/>
          </p:cNvSpPr>
          <p:nvPr/>
        </p:nvSpPr>
        <p:spPr>
          <a:xfrm>
            <a:off x="1554721" y="4423886"/>
            <a:ext cx="8910638" cy="38071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-57150"/>
            <a:ext cx="9504680" cy="602541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3200" b="1" dirty="0"/>
              <a:t>Trigger Example - 2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0409" y="628650"/>
            <a:ext cx="10896601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a trigger for making the log entry whenever the salary is updated recording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old and new salary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 A TABLE SAL_UPDATE_LOG as below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TABLE SAL_UPDATE_LOG (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LOG_ID INT AUTO_INCREMENT PRIMARY KEY,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EMP_ID INT,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OLD_SALARY FLOAT(7,2), NEW_SALARY FLOAT(7,2),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CHANGE_DATE TIMESTAMP DEFAULT CURRENT_TIMESTAMP);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THE TRIGGER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TRIGGER emp_log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after UPDATE ON emp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EACH ROW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INSERT INTO SAL_UPDATE_LOG (EMP_ID, OLD_SALARY, NEW_SALARY)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VALUES (NEW.EMPNO, OLD.SAL, NEW.SAL);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TESTING: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 salary for an employee in emp table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* from sal_update_log</a:t>
            </a:r>
          </a:p>
        </p:txBody>
      </p:sp>
    </p:spTree>
    <p:extLst>
      <p:ext uri="{BB962C8B-B14F-4D97-AF65-F5344CB8AC3E}">
        <p14:creationId xmlns:p14="http://schemas.microsoft.com/office/powerpoint/2010/main" val="170169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-57150"/>
            <a:ext cx="9504680" cy="602541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3200" b="1" dirty="0"/>
              <a:t>Trigger Example - 3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025" y="1123117"/>
            <a:ext cx="1089660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a trigger to be executed before insert into emp which ensures the minimum salary of the new employees is 30000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DELIMITER //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before_insert_empsalary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BEFORE INSERT ON emp FOR EACH ROW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BEGIN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NEW.sal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&lt; 30000 THEN SET </a:t>
            </a:r>
            <a:r>
              <a:rPr lang="en-US" sz="2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NEW.sal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30000;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 IF;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 // 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DELIMITER 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TESTING: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a new record into emp table with salary less than 30000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* from emp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Ensure that the salary is set to 30000 in the newly entered row</a:t>
            </a:r>
          </a:p>
        </p:txBody>
      </p:sp>
    </p:spTree>
    <p:extLst>
      <p:ext uri="{BB962C8B-B14F-4D97-AF65-F5344CB8AC3E}">
        <p14:creationId xmlns:p14="http://schemas.microsoft.com/office/powerpoint/2010/main" val="159403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Trigger that Raises Error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6424" y="1661442"/>
            <a:ext cx="10744201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MySQL, you can create a trigger that will raise an error when a certain condition is met by using the SIGNAL SQL statement. The SIGNAL statement allows you to set an error condition, which effectively raises an error.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SIGNAL SQLSTATE '45000':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Raises an error with a custom SQLSTATE value of '45000', which is a generic state indicating an error condition.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SET MESSAGE_TEXT = ‘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xxxxxxxxx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': Sets the error message that will be returned.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6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025" y="1085850"/>
            <a:ext cx="1089659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Let us assume we should not allow insertion into emp table beyond office hours [9am-6pm]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DELIMITER //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control_access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BEFORE INSERT ON emp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EACH ROW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DECLARE HR INT;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SET HR = HOUR(CURTIME());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IF HR &lt; 9 AND HR &gt;18 THEN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SIGNAL SQLSTATE '45000'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SET MESSAGE_TEXT = 'INSERTION IS PROHIBITED AT THIS TIME';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END IF;</a:t>
            </a: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//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401301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List available Triggers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425" y="1144712"/>
            <a:ext cx="11049000" cy="573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all the available triggers on a database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SHOW TRIGGERS;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----------------+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| Trigger                 | Event  | Table | Statement                                                            | Timing | Created               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sql_mode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| Definer       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character_set_client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collation_connection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Database Collation |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--+--------------------+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before_insert_empsalary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INSERT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| BEGIN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NEW.sal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&lt; 30000 THEN SET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NEW.sal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30000;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IF;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| BEFORE | 2024-07-11 14:45:16.49 | ONLY_FULL_GROUP_BY,STRICT_TRANS_TABLES,NO_ZERO_IN_DATE,NO_ZERO_DATE,ERROR_FOR_DIVISION_BY_ZERO,NO_ENGINE_SUBSTITUTION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root@localhost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cp850                | cp850_general_ci     | utf8mb4_0900_ai_ci |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+-------------------------+--------+-------+--</a:t>
            </a:r>
          </a:p>
        </p:txBody>
      </p:sp>
    </p:spTree>
    <p:extLst>
      <p:ext uri="{BB962C8B-B14F-4D97-AF65-F5344CB8AC3E}">
        <p14:creationId xmlns:p14="http://schemas.microsoft.com/office/powerpoint/2010/main" val="289955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Delete a 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225" y="2000250"/>
            <a:ext cx="1104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Delete a Trigger	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 TRIGGER TRIGGER_NAME;</a:t>
            </a:r>
          </a:p>
          <a:p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DROP TRIGGER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before_insert_empsalary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92058" y="3177064"/>
            <a:ext cx="10098723" cy="1543526"/>
          </a:xfrm>
          <a:prstGeom prst="rect">
            <a:avLst/>
          </a:prstGeom>
        </p:spPr>
        <p:txBody>
          <a:bodyPr lIns="109033" tIns="54517" rIns="109033" bIns="54517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b="1" kern="0" dirty="0">
                <a:solidFill>
                  <a:srgbClr val="4BACC6">
                    <a:lumMod val="75000"/>
                  </a:srgbClr>
                </a:solidFill>
              </a:rPr>
              <a:t>Database Management Systems</a:t>
            </a:r>
          </a:p>
          <a:p>
            <a:pPr algn="ctr">
              <a:spcAft>
                <a:spcPts val="600"/>
              </a:spcAft>
            </a:pPr>
            <a:r>
              <a:rPr lang="en-US" sz="4300" b="1" kern="0" dirty="0">
                <a:solidFill>
                  <a:srgbClr val="4BACC6">
                    <a:lumMod val="75000"/>
                  </a:srgbClr>
                </a:solidFill>
              </a:rPr>
              <a:t>(</a:t>
            </a:r>
            <a:r>
              <a:rPr lang="en-IN" sz="4300" b="1" kern="0" dirty="0">
                <a:solidFill>
                  <a:srgbClr val="4BACC6">
                    <a:lumMod val="75000"/>
                  </a:srgbClr>
                </a:solidFill>
              </a:rPr>
              <a:t>21CS402PC</a:t>
            </a:r>
            <a:r>
              <a:rPr lang="en-US" sz="4300" b="1" kern="0" dirty="0">
                <a:solidFill>
                  <a:srgbClr val="4BACC6">
                    <a:lumMod val="75000"/>
                  </a:srgbClr>
                </a:solidFill>
              </a:rPr>
              <a:t>)</a:t>
            </a:r>
          </a:p>
          <a:p>
            <a:pPr algn="ctr">
              <a:spcAft>
                <a:spcPts val="600"/>
              </a:spcAft>
            </a:pPr>
            <a:r>
              <a:rPr lang="en-US" sz="3200" b="1" kern="0" dirty="0">
                <a:solidFill>
                  <a:srgbClr val="4BACC6">
                    <a:lumMod val="75000"/>
                  </a:srgbClr>
                </a:solidFill>
              </a:rPr>
              <a:t>Triggers</a:t>
            </a:r>
            <a:endParaRPr lang="en-IN" sz="3200" kern="0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76172" y="5840730"/>
            <a:ext cx="8316595" cy="920115"/>
          </a:xfrm>
          <a:prstGeom prst="rect">
            <a:avLst/>
          </a:prstGeom>
        </p:spPr>
        <p:txBody>
          <a:bodyPr lIns="109033" tIns="54517" rIns="109033" bIns="54517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100" b="1" kern="0" dirty="0"/>
              <a:t>BY</a:t>
            </a:r>
          </a:p>
          <a:p>
            <a:pPr algn="ctr"/>
            <a:r>
              <a:rPr lang="en-IN" sz="2100" b="1" kern="0" dirty="0" err="1"/>
              <a:t>Savitha</a:t>
            </a:r>
            <a:r>
              <a:rPr lang="en-IN" sz="2100" b="1" kern="0" dirty="0"/>
              <a:t> Ramesh</a:t>
            </a:r>
          </a:p>
          <a:p>
            <a:pPr algn="ctr"/>
            <a:r>
              <a:rPr lang="en-IN" sz="2100" b="1" kern="0" dirty="0"/>
              <a:t>Assistant Professor, Department of IT, KMIT.</a:t>
            </a:r>
          </a:p>
        </p:txBody>
      </p:sp>
    </p:spTree>
    <p:extLst>
      <p:ext uri="{BB962C8B-B14F-4D97-AF65-F5344CB8AC3E}">
        <p14:creationId xmlns:p14="http://schemas.microsoft.com/office/powerpoint/2010/main" val="192205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Introduction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371475" y="1519343"/>
            <a:ext cx="11201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trigger is a procedure which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automatically invoked by the DBMS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response to changes to the database, and is specified by the database administrator (DBA). 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database with a set of associated triggers is generally called an active database.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MySQL, a trigger is a stored database object that is automatically executed or fired on occurrence of a DML command ( also satisfying a specified condition.)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Triggers are used to enforce business rules, validate input data, and maintain an audit trail.</a:t>
            </a:r>
          </a:p>
        </p:txBody>
      </p:sp>
    </p:spTree>
    <p:extLst>
      <p:ext uri="{BB962C8B-B14F-4D97-AF65-F5344CB8AC3E}">
        <p14:creationId xmlns:p14="http://schemas.microsoft.com/office/powerpoint/2010/main" val="36287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Parts of  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530225" y="1238250"/>
            <a:ext cx="11201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Trigger description contains three parts: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Event-Condition-Action (ECA)</a:t>
            </a:r>
            <a:endParaRPr lang="en-US" sz="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is a change to the database which activates the trigger  - 	 </a:t>
            </a:r>
          </a:p>
          <a:p>
            <a:pPr marL="1433231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Trigger Event -  INSERT | UPDATE | DELETE</a:t>
            </a:r>
          </a:p>
          <a:p>
            <a:pPr marL="1433231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Trigger Activation Time – BEFORE | AFTER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Condition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query that is run when the trigger is activated -  SQL condition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procedure that is executed when a trigger is activated due to meeting the specified condition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All data actions performed by the trigger,  execute within the same transaction in which the trigger fires.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Cannot contain transaction control statements (COMMIT, SAVEPOINT, ROLLBACK)</a:t>
            </a:r>
          </a:p>
        </p:txBody>
      </p:sp>
    </p:spTree>
    <p:extLst>
      <p:ext uri="{BB962C8B-B14F-4D97-AF65-F5344CB8AC3E}">
        <p14:creationId xmlns:p14="http://schemas.microsoft.com/office/powerpoint/2010/main" val="17265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Uses of  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341523"/>
            <a:ext cx="11201400" cy="523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Enforcing Business Rules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ensure that certain business rules are automatically enforced within the database. For example, a trigger can ensure that an employee's salary cannot be decreased.  Passwords must be changed every month, insertion not allowed beyond working hours.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Validating Data: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validate data before it is inserted or updated in the database. For example, ensuring that an email address has a valid format.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Maintaining Audit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Trails: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keep an audit trail of changes made to important data. This is useful for tracking who changed what data and when.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Synchronizing Tables: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synchronize data between tables. For example, if you have a master table and several dependent tables, you can use triggers to update dependent tables whenever the master table is modified.</a:t>
            </a:r>
          </a:p>
        </p:txBody>
      </p:sp>
    </p:spTree>
    <p:extLst>
      <p:ext uri="{BB962C8B-B14F-4D97-AF65-F5344CB8AC3E}">
        <p14:creationId xmlns:p14="http://schemas.microsoft.com/office/powerpoint/2010/main" val="126249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Uses of  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844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Preventing Invalid Transactions: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prevent certain transactions that could lead to invalid or inconsistent data. For example, preventing deletion of records that are referenced by other records.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Automatic Calculations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perform automatic calculations and updates. For example, updating the total amount in an order whenever an order line item is added or updated.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Enforcing Referential Integrity: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enforce referential integrity rules, such as cascading updates or deletes, beyond what foreign keys alone can do.</a:t>
            </a:r>
          </a:p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Data Transformation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used to transform data before it is stored. For example, automatically converting all text to uppercase.</a:t>
            </a:r>
          </a:p>
        </p:txBody>
      </p:sp>
    </p:spTree>
    <p:extLst>
      <p:ext uri="{BB962C8B-B14F-4D97-AF65-F5344CB8AC3E}">
        <p14:creationId xmlns:p14="http://schemas.microsoft.com/office/powerpoint/2010/main" val="130799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Types of Trigger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824" y="1324660"/>
            <a:ext cx="10515601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MySQL, triggers are always defined at the row level, meaning they execute once for each row affected by the triggering event. 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define the maximum six types of actions or events in the form of triggers: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Before Insert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It is activated before the insertion of data into the table.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After Insert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It is activated after the insertion of data into the table.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Before Update: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activated before the update of data in the table.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After Update: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activated after the update of the data in the table.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Before Delete: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activated before the data is removed from the table.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After Delete: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activated after the deletion of data from the table.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Trigger Syntax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824" y="1363133"/>
            <a:ext cx="1051560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trigger_name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(AFTER | BEFORE) (INSERT | UPDATE | DELETE)  </a:t>
            </a: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 ON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FOR EACH ROW    </a:t>
            </a: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 BEGIN    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--variable declarations    </a:t>
            </a:r>
          </a:p>
          <a:p>
            <a:pPr lvl="2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--trigger code    </a:t>
            </a: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END; </a:t>
            </a: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a trigger code contains multiple statements, we can change the delimiter from the default ; to some other character.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C0111-7F60-4550-813E-FDCFFD072587}"/>
              </a:ext>
            </a:extLst>
          </p:cNvPr>
          <p:cNvSpPr txBox="1"/>
          <p:nvPr/>
        </p:nvSpPr>
        <p:spPr>
          <a:xfrm>
            <a:off x="1063625" y="9795"/>
            <a:ext cx="9504680" cy="771818"/>
          </a:xfrm>
          <a:prstGeom prst="rect">
            <a:avLst/>
          </a:prstGeom>
          <a:noFill/>
        </p:spPr>
        <p:txBody>
          <a:bodyPr wrap="square" lIns="109033" tIns="54517" rIns="109033" bIns="54517" rtlCol="0">
            <a:spAutoFit/>
          </a:bodyPr>
          <a:lstStyle/>
          <a:p>
            <a:pPr algn="ctr"/>
            <a:r>
              <a:rPr lang="en-US" sz="4300" b="1" dirty="0"/>
              <a:t>Trigger Example-1</a:t>
            </a:r>
            <a:endParaRPr lang="en-IN" sz="4300" b="1" dirty="0"/>
          </a:p>
        </p:txBody>
      </p:sp>
      <p:sp>
        <p:nvSpPr>
          <p:cNvPr id="3" name="Rectangle 2"/>
          <p:cNvSpPr/>
          <p:nvPr/>
        </p:nvSpPr>
        <p:spPr>
          <a:xfrm>
            <a:off x="454025" y="1422662"/>
            <a:ext cx="11201400" cy="44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6425" y="857250"/>
            <a:ext cx="1082040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Let us create a trigger that would make a log entry whenever a new record is inserted into the EMP table along with the timestamp.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 A TABLE EMP_LOG as below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TABLE EMP_LOG (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LOG_ID INT AUTO_INCREMENT PRIMARY KEY,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EMP_ID INT, MSG VARCHAR(50), 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CHANGE_TIME TIMESTAMP DEFAULT CURRENT_TIMESTAMP);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the trigger as below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emp_insert_log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after INSERT ON emp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EACH ROW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INSERT INTO EMP_LOG (EMP_ID, MSG) </a:t>
            </a:r>
          </a:p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VALUES (NEW.EMPNO, "ROW INSERTED AT");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TESTING: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record into emp table</a:t>
            </a:r>
          </a:p>
          <a:p>
            <a:pPr marL="1002365" lvl="1" indent="-457200" defTabSz="9144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 * from emp_log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19136</TotalTime>
  <Words>1445</Words>
  <Application>Microsoft Office PowerPoint</Application>
  <PresentationFormat>Custom</PresentationFormat>
  <Paragraphs>167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Office Theme</vt:lpstr>
      <vt:lpstr>1_Office Theme</vt:lpstr>
      <vt:lpstr>(21CS402PC)  DATA BASE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lakshmi prasanna Garnepally</cp:lastModifiedBy>
  <cp:revision>167</cp:revision>
  <dcterms:created xsi:type="dcterms:W3CDTF">2006-08-16T00:00:00Z</dcterms:created>
  <dcterms:modified xsi:type="dcterms:W3CDTF">2024-12-15T09:47:19Z</dcterms:modified>
</cp:coreProperties>
</file>