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350" r:id="rId5"/>
    <p:sldId id="361" r:id="rId6"/>
    <p:sldId id="365" r:id="rId7"/>
    <p:sldId id="366" r:id="rId8"/>
    <p:sldId id="367" r:id="rId9"/>
    <p:sldId id="368" r:id="rId10"/>
    <p:sldId id="354" r:id="rId11"/>
    <p:sldId id="369" r:id="rId12"/>
    <p:sldId id="370" r:id="rId13"/>
    <p:sldId id="371" r:id="rId14"/>
    <p:sldId id="34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226" autoAdjust="0"/>
  </p:normalViewPr>
  <p:slideViewPr>
    <p:cSldViewPr snapToGrid="0">
      <p:cViewPr varScale="1">
        <p:scale>
          <a:sx n="86" d="100"/>
          <a:sy n="86" d="100"/>
        </p:scale>
        <p:origin x="552" y="67"/>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June 5,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June 5,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June 5,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June 5,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June 5,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June 5,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June 5,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June 5,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June 5,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June 5,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4730262" y="2010674"/>
            <a:ext cx="7128363" cy="1514019"/>
          </a:xfrm>
        </p:spPr>
        <p:txBody>
          <a:bodyPr/>
          <a:lstStyle/>
          <a:p>
            <a:pPr algn="r"/>
            <a:r>
              <a:rPr lang="en-US" sz="7200" dirty="0"/>
              <a:t>Class to Code</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Vaishnavi Kashyap – 19BCE0613</a:t>
            </a:r>
          </a:p>
          <a:p>
            <a:r>
              <a:rPr lang="en-US" dirty="0" err="1">
                <a:latin typeface="+mj-lt"/>
              </a:rPr>
              <a:t>Akshita</a:t>
            </a:r>
            <a:r>
              <a:rPr lang="en-US" dirty="0">
                <a:latin typeface="+mj-lt"/>
              </a:rPr>
              <a:t> </a:t>
            </a:r>
            <a:r>
              <a:rPr lang="en-US" dirty="0" err="1">
                <a:latin typeface="+mj-lt"/>
              </a:rPr>
              <a:t>Kapur</a:t>
            </a:r>
            <a:r>
              <a:rPr lang="en-US" dirty="0">
                <a:latin typeface="+mj-lt"/>
              </a:rPr>
              <a:t> – 19BCE0925</a:t>
            </a:r>
          </a:p>
          <a:p>
            <a:r>
              <a:rPr lang="en-US" dirty="0">
                <a:latin typeface="+mj-lt"/>
              </a:rPr>
              <a:t>Mihir Gupta – 19BCE0981</a:t>
            </a:r>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04C15BD-68F8-46FA-8319-6F81777A9AD4}"/>
              </a:ext>
            </a:extLst>
          </p:cNvPr>
          <p:cNvSpPr>
            <a:spLocks noGrp="1"/>
          </p:cNvSpPr>
          <p:nvPr>
            <p:ph type="title"/>
          </p:nvPr>
        </p:nvSpPr>
        <p:spPr>
          <a:xfrm>
            <a:off x="1312863" y="2291862"/>
            <a:ext cx="7132320" cy="3289971"/>
          </a:xfrm>
        </p:spPr>
        <p:txBody>
          <a:bodyPr>
            <a:normAutofit/>
          </a:bodyPr>
          <a:lstStyle/>
          <a:p>
            <a:r>
              <a:rPr lang="en-US" sz="3600" b="1" i="0" u="none" strike="noStrike" baseline="0" dirty="0">
                <a:solidFill>
                  <a:srgbClr val="000000"/>
                </a:solidFill>
                <a:latin typeface="+mj-lt"/>
              </a:rPr>
              <a:t>We intend to turn this project into something useful. We have made a rudimentary frontend as we are new to the entire process and are still on a learning curve. </a:t>
            </a:r>
            <a:endParaRPr lang="en-IN" sz="3600" b="1" dirty="0">
              <a:latin typeface="+mj-lt"/>
            </a:endParaRPr>
          </a:p>
        </p:txBody>
      </p:sp>
      <p:sp>
        <p:nvSpPr>
          <p:cNvPr id="7" name="Slide Number Placeholder 6">
            <a:extLst>
              <a:ext uri="{FF2B5EF4-FFF2-40B4-BE49-F238E27FC236}">
                <a16:creationId xmlns:a16="http://schemas.microsoft.com/office/drawing/2014/main" id="{DA202BFA-7679-42A3-809E-C8DC6A1C48EE}"/>
              </a:ext>
            </a:extLst>
          </p:cNvPr>
          <p:cNvSpPr>
            <a:spLocks noGrp="1"/>
          </p:cNvSpPr>
          <p:nvPr>
            <p:ph type="sldNum" sz="quarter" idx="4294967295"/>
          </p:nvPr>
        </p:nvSpPr>
        <p:spPr>
          <a:xfrm>
            <a:off x="1050925" y="6314954"/>
            <a:ext cx="523875" cy="247650"/>
          </a:xfrm>
        </p:spPr>
        <p:txBody>
          <a:bodyPr/>
          <a:lstStyle/>
          <a:p>
            <a:fld id="{294A09A9-5501-47C1-A89A-A340965A2BE2}" type="slidenum">
              <a:rPr lang="en-US" smtClean="0"/>
              <a:pPr/>
              <a:t>10</a:t>
            </a:fld>
            <a:endParaRPr lang="en-US" dirty="0">
              <a:latin typeface="+mn-lt"/>
            </a:endParaRPr>
          </a:p>
        </p:txBody>
      </p:sp>
      <p:pic>
        <p:nvPicPr>
          <p:cNvPr id="10" name="Picture 9">
            <a:extLst>
              <a:ext uri="{FF2B5EF4-FFF2-40B4-BE49-F238E27FC236}">
                <a16:creationId xmlns:a16="http://schemas.microsoft.com/office/drawing/2014/main" id="{C64671E7-CB9B-46B8-8ECA-22286C07A8F7}"/>
              </a:ext>
            </a:extLst>
          </p:cNvPr>
          <p:cNvPicPr>
            <a:picLocks noChangeAspect="1"/>
          </p:cNvPicPr>
          <p:nvPr/>
        </p:nvPicPr>
        <p:blipFill>
          <a:blip r:embed="rId2"/>
          <a:stretch>
            <a:fillRect/>
          </a:stretch>
        </p:blipFill>
        <p:spPr>
          <a:xfrm rot="10800000">
            <a:off x="8359572" y="4824711"/>
            <a:ext cx="1152686" cy="971686"/>
          </a:xfrm>
          <a:prstGeom prst="rect">
            <a:avLst/>
          </a:prstGeom>
        </p:spPr>
      </p:pic>
    </p:spTree>
    <p:extLst>
      <p:ext uri="{BB962C8B-B14F-4D97-AF65-F5344CB8AC3E}">
        <p14:creationId xmlns:p14="http://schemas.microsoft.com/office/powerpoint/2010/main" val="2079184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5556" r="-1"/>
          <a:stretch/>
        </p:blipFill>
        <p:spPr>
          <a:xfrm>
            <a:off x="0" y="0"/>
            <a:ext cx="6477000" cy="6858000"/>
          </a:xfrm>
        </p:spPr>
      </p:pic>
      <p:pic>
        <p:nvPicPr>
          <p:cNvPr id="4" name="Picture 3">
            <a:extLst>
              <a:ext uri="{FF2B5EF4-FFF2-40B4-BE49-F238E27FC236}">
                <a16:creationId xmlns:a16="http://schemas.microsoft.com/office/drawing/2014/main" id="{BB2D028B-1C6C-4D09-AE7B-DE9BA4F8D821}"/>
              </a:ext>
            </a:extLst>
          </p:cNvPr>
          <p:cNvPicPr>
            <a:picLocks noChangeAspect="1"/>
          </p:cNvPicPr>
          <p:nvPr/>
        </p:nvPicPr>
        <p:blipFill>
          <a:blip r:embed="rId4"/>
          <a:stretch>
            <a:fillRect/>
          </a:stretch>
        </p:blipFill>
        <p:spPr>
          <a:xfrm>
            <a:off x="6896100" y="4603499"/>
            <a:ext cx="2276793" cy="95263"/>
          </a:xfrm>
          <a:prstGeom prst="rect">
            <a:avLst/>
          </a:prstGeom>
        </p:spPr>
      </p:pic>
      <p:pic>
        <p:nvPicPr>
          <p:cNvPr id="6" name="Picture 5">
            <a:extLst>
              <a:ext uri="{FF2B5EF4-FFF2-40B4-BE49-F238E27FC236}">
                <a16:creationId xmlns:a16="http://schemas.microsoft.com/office/drawing/2014/main" id="{8DD03D75-5C59-417F-A0A7-E46EB300C758}"/>
              </a:ext>
            </a:extLst>
          </p:cNvPr>
          <p:cNvPicPr>
            <a:picLocks noChangeAspect="1"/>
          </p:cNvPicPr>
          <p:nvPr/>
        </p:nvPicPr>
        <p:blipFill>
          <a:blip r:embed="rId5"/>
          <a:stretch>
            <a:fillRect/>
          </a:stretch>
        </p:blipFill>
        <p:spPr>
          <a:xfrm>
            <a:off x="6805583" y="2928160"/>
            <a:ext cx="2457825" cy="529378"/>
          </a:xfrm>
          <a:prstGeom prst="rect">
            <a:avLst/>
          </a:prstGeom>
        </p:spPr>
      </p:pic>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96100" y="2177983"/>
            <a:ext cx="4903377" cy="1852536"/>
          </a:xfrm>
        </p:spPr>
        <p:txBody>
          <a:bodyPr>
            <a:normAutofit/>
          </a:bodyPr>
          <a:lstStyle/>
          <a:p>
            <a:r>
              <a:rPr lang="en-US" sz="7200" dirty="0"/>
              <a:t>Thank you</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Objective</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sz="1800" b="0" i="0" u="none" strike="noStrike" baseline="0" dirty="0">
                <a:solidFill>
                  <a:srgbClr val="000000"/>
                </a:solidFill>
                <a:latin typeface="Times New Roman" panose="02020603050405020304" pitchFamily="18" charset="0"/>
              </a:rPr>
              <a:t>The tool looks to generate code directly from the Class Diagram. Tool mainly focuses on the source code generation making sure that the model and the code stay semantically consistent with each other. The idea of completely leaving the "code level" and starting to do "programming" directly from the Class diagram level (i.e., design level) is quite debated among developers. That is the vision for Model-driven architecture (MDA). </a:t>
            </a:r>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pic>
        <p:nvPicPr>
          <p:cNvPr id="14" name="Picture Placeholder 13">
            <a:extLst>
              <a:ext uri="{FF2B5EF4-FFF2-40B4-BE49-F238E27FC236}">
                <a16:creationId xmlns:a16="http://schemas.microsoft.com/office/drawing/2014/main" id="{298B887B-78E7-42DC-96FD-7B9E41FDA4D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60" r="195"/>
          <a:stretch/>
        </p:blipFill>
        <p:spPr>
          <a:xfrm>
            <a:off x="5688623" y="-22543"/>
            <a:ext cx="6503377" cy="6903086"/>
          </a:xfrm>
        </p:spPr>
      </p:pic>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5AB0676-C5EC-463D-9992-D06855876E7C}"/>
              </a:ext>
            </a:extLst>
          </p:cNvPr>
          <p:cNvSpPr>
            <a:spLocks noGrp="1"/>
          </p:cNvSpPr>
          <p:nvPr>
            <p:ph type="title"/>
          </p:nvPr>
        </p:nvSpPr>
        <p:spPr/>
        <p:txBody>
          <a:bodyPr/>
          <a:lstStyle/>
          <a:p>
            <a:r>
              <a:rPr lang="en-IN" dirty="0"/>
              <a:t>INTRODUCTION</a:t>
            </a:r>
          </a:p>
        </p:txBody>
      </p:sp>
      <p:sp>
        <p:nvSpPr>
          <p:cNvPr id="9" name="Text Placeholder 8">
            <a:extLst>
              <a:ext uri="{FF2B5EF4-FFF2-40B4-BE49-F238E27FC236}">
                <a16:creationId xmlns:a16="http://schemas.microsoft.com/office/drawing/2014/main" id="{6E13290A-1B96-49E8-A118-4BB3221F44E4}"/>
              </a:ext>
            </a:extLst>
          </p:cNvPr>
          <p:cNvSpPr>
            <a:spLocks noGrp="1"/>
          </p:cNvSpPr>
          <p:nvPr>
            <p:ph type="body" idx="1"/>
          </p:nvPr>
        </p:nvSpPr>
        <p:spPr/>
        <p:txBody>
          <a:bodyPr/>
          <a:lstStyle/>
          <a:p>
            <a:r>
              <a:rPr lang="en-IN" dirty="0"/>
              <a:t>Background</a:t>
            </a:r>
          </a:p>
        </p:txBody>
      </p:sp>
      <p:sp>
        <p:nvSpPr>
          <p:cNvPr id="11" name="Text Placeholder 10">
            <a:extLst>
              <a:ext uri="{FF2B5EF4-FFF2-40B4-BE49-F238E27FC236}">
                <a16:creationId xmlns:a16="http://schemas.microsoft.com/office/drawing/2014/main" id="{C422ECB6-0B1F-405E-9A30-C76A804522FD}"/>
              </a:ext>
            </a:extLst>
          </p:cNvPr>
          <p:cNvSpPr>
            <a:spLocks noGrp="1"/>
          </p:cNvSpPr>
          <p:nvPr>
            <p:ph type="body" idx="10"/>
          </p:nvPr>
        </p:nvSpPr>
        <p:spPr/>
        <p:txBody>
          <a:bodyPr/>
          <a:lstStyle/>
          <a:p>
            <a:r>
              <a:rPr lang="en-IN" dirty="0"/>
              <a:t>Motivation</a:t>
            </a:r>
          </a:p>
        </p:txBody>
      </p:sp>
      <p:sp>
        <p:nvSpPr>
          <p:cNvPr id="10" name="Content Placeholder 9">
            <a:extLst>
              <a:ext uri="{FF2B5EF4-FFF2-40B4-BE49-F238E27FC236}">
                <a16:creationId xmlns:a16="http://schemas.microsoft.com/office/drawing/2014/main" id="{72771AFC-D012-46BA-B5F8-5888D1618D5E}"/>
              </a:ext>
            </a:extLst>
          </p:cNvPr>
          <p:cNvSpPr>
            <a:spLocks noGrp="1"/>
          </p:cNvSpPr>
          <p:nvPr>
            <p:ph sz="half" idx="2"/>
          </p:nvPr>
        </p:nvSpPr>
        <p:spPr/>
        <p:txBody>
          <a:bodyPr>
            <a:normAutofit fontScale="92500" lnSpcReduction="10000"/>
          </a:bodyPr>
          <a:lstStyle/>
          <a:p>
            <a:pPr marL="0" indent="0">
              <a:buNone/>
            </a:pPr>
            <a:r>
              <a:rPr lang="en-US" sz="1800" b="0" i="0" u="none" strike="noStrike" baseline="0" dirty="0">
                <a:solidFill>
                  <a:srgbClr val="000000"/>
                </a:solidFill>
                <a:latin typeface="Times New Roman" panose="02020603050405020304" pitchFamily="18" charset="0"/>
              </a:rPr>
              <a:t>The Motivation for this project came from doing some research on various class diagrams and coming across the point that class diagram can be directly converted into source code and if we make one such tool this will be helpful to software engineers while working on a project educators as it will become easy to teach about class diagram and businessmen can use it to shorten the development cycle. </a:t>
            </a:r>
            <a:endParaRPr lang="en-IN" dirty="0"/>
          </a:p>
        </p:txBody>
      </p:sp>
      <p:sp>
        <p:nvSpPr>
          <p:cNvPr id="12" name="Content Placeholder 11">
            <a:extLst>
              <a:ext uri="{FF2B5EF4-FFF2-40B4-BE49-F238E27FC236}">
                <a16:creationId xmlns:a16="http://schemas.microsoft.com/office/drawing/2014/main" id="{6D792775-4614-42F7-A0C6-B3252C46B25E}"/>
              </a:ext>
            </a:extLst>
          </p:cNvPr>
          <p:cNvSpPr>
            <a:spLocks noGrp="1"/>
          </p:cNvSpPr>
          <p:nvPr>
            <p:ph sz="half" idx="13"/>
          </p:nvPr>
        </p:nvSpPr>
        <p:spPr/>
        <p:txBody>
          <a:bodyPr>
            <a:normAutofit/>
          </a:bodyPr>
          <a:lstStyle/>
          <a:p>
            <a:pPr marL="0" indent="0">
              <a:buNone/>
            </a:pPr>
            <a:r>
              <a:rPr lang="en-US" sz="1800" b="0" i="0" u="none" strike="noStrike" baseline="0" dirty="0">
                <a:solidFill>
                  <a:srgbClr val="000000"/>
                </a:solidFill>
                <a:latin typeface="Times New Roman" panose="02020603050405020304" pitchFamily="18" charset="0"/>
              </a:rPr>
              <a:t>We wanted to implement this specific project because there are various tools that support the making of all class diagrams but there are less free tools that convert your class diagram to source code. If this tool is available for free it can help various organizations as it make’s work more systematic further user can save time and money. </a:t>
            </a:r>
            <a:endParaRPr lang="en-IN" dirty="0"/>
          </a:p>
        </p:txBody>
      </p:sp>
      <p:sp>
        <p:nvSpPr>
          <p:cNvPr id="7" name="Slide Number Placeholder 6">
            <a:extLst>
              <a:ext uri="{FF2B5EF4-FFF2-40B4-BE49-F238E27FC236}">
                <a16:creationId xmlns:a16="http://schemas.microsoft.com/office/drawing/2014/main" id="{99D48C3B-5036-4846-ADA4-75D42D132108}"/>
              </a:ext>
            </a:extLst>
          </p:cNvPr>
          <p:cNvSpPr>
            <a:spLocks noGrp="1"/>
          </p:cNvSpPr>
          <p:nvPr>
            <p:ph type="sldNum" sz="quarter" idx="16"/>
          </p:nvPr>
        </p:nvSpPr>
        <p:spPr/>
        <p:txBody>
          <a:bodyPr/>
          <a:lstStyle/>
          <a:p>
            <a:fld id="{294A09A9-5501-47C1-A89A-A340965A2BE2}" type="slidenum">
              <a:rPr lang="en-US" smtClean="0"/>
              <a:pPr/>
              <a:t>3</a:t>
            </a:fld>
            <a:endParaRPr lang="en-US" dirty="0">
              <a:latin typeface="+mn-lt"/>
            </a:endParaRPr>
          </a:p>
        </p:txBody>
      </p:sp>
    </p:spTree>
    <p:extLst>
      <p:ext uri="{BB962C8B-B14F-4D97-AF65-F5344CB8AC3E}">
        <p14:creationId xmlns:p14="http://schemas.microsoft.com/office/powerpoint/2010/main" val="251016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6D5EE77-82D7-4828-BAF2-0CF72787BE2E}"/>
              </a:ext>
            </a:extLst>
          </p:cNvPr>
          <p:cNvSpPr>
            <a:spLocks noGrp="1"/>
          </p:cNvSpPr>
          <p:nvPr>
            <p:ph type="title"/>
          </p:nvPr>
        </p:nvSpPr>
        <p:spPr/>
        <p:txBody>
          <a:bodyPr/>
          <a:lstStyle/>
          <a:p>
            <a:r>
              <a:rPr lang="en-US" sz="1800" b="0" i="0" u="none" strike="noStrike" baseline="0" dirty="0">
                <a:solidFill>
                  <a:srgbClr val="000000"/>
                </a:solidFill>
                <a:latin typeface="Times New Roman" panose="02020603050405020304" pitchFamily="18" charset="0"/>
              </a:rPr>
              <a:t>Our project converts Class diagrams to source code . For that we click on the Class icon in our tool to add classes ,add attributes for those classes set parameters and save the made </a:t>
            </a:r>
            <a:r>
              <a:rPr lang="en-US" sz="1800" b="0" i="0" u="none" strike="noStrike" baseline="0" dirty="0" err="1">
                <a:solidFill>
                  <a:srgbClr val="000000"/>
                </a:solidFill>
                <a:latin typeface="Times New Roman" panose="02020603050405020304" pitchFamily="18" charset="0"/>
              </a:rPr>
              <a:t>uml</a:t>
            </a:r>
            <a:r>
              <a:rPr lang="en-US" sz="1800" b="0" i="0" u="none" strike="noStrike" baseline="0" dirty="0">
                <a:solidFill>
                  <a:srgbClr val="000000"/>
                </a:solidFill>
                <a:latin typeface="Times New Roman" panose="02020603050405020304" pitchFamily="18" charset="0"/>
              </a:rPr>
              <a:t> diagram, which also can be updated later if required. Then by clicking “Code-&gt; Generate” from the menu bar, code can be obtained for that same Class diagram. The whole idea of the project or say the goal of the project is to make it user friendly, therefore, we have a admin login where the admin can see all the complains from the user and the user can add as many complains he wants by clicking on the report button in our tool and as he clicks submit the complaint is recorded and the admin can now view them. </a:t>
            </a:r>
            <a:endParaRPr lang="en-IN" dirty="0"/>
          </a:p>
        </p:txBody>
      </p:sp>
      <p:sp>
        <p:nvSpPr>
          <p:cNvPr id="9" name="Slide Number Placeholder 8">
            <a:extLst>
              <a:ext uri="{FF2B5EF4-FFF2-40B4-BE49-F238E27FC236}">
                <a16:creationId xmlns:a16="http://schemas.microsoft.com/office/drawing/2014/main" id="{F5601DE2-90C4-4B13-92FB-B9C0BD9FAC54}"/>
              </a:ext>
            </a:extLst>
          </p:cNvPr>
          <p:cNvSpPr>
            <a:spLocks noGrp="1"/>
          </p:cNvSpPr>
          <p:nvPr>
            <p:ph type="sldNum" sz="quarter" idx="4294967295"/>
          </p:nvPr>
        </p:nvSpPr>
        <p:spPr>
          <a:xfrm>
            <a:off x="888023" y="6325822"/>
            <a:ext cx="523875" cy="247650"/>
          </a:xfrm>
        </p:spPr>
        <p:txBody>
          <a:bodyPr/>
          <a:lstStyle/>
          <a:p>
            <a:fld id="{294A09A9-5501-47C1-A89A-A340965A2BE2}" type="slidenum">
              <a:rPr lang="en-US" smtClean="0"/>
              <a:pPr/>
              <a:t>4</a:t>
            </a:fld>
            <a:endParaRPr lang="en-US" dirty="0">
              <a:latin typeface="+mn-lt"/>
            </a:endParaRPr>
          </a:p>
        </p:txBody>
      </p:sp>
      <p:sp>
        <p:nvSpPr>
          <p:cNvPr id="16" name="Title 7">
            <a:extLst>
              <a:ext uri="{FF2B5EF4-FFF2-40B4-BE49-F238E27FC236}">
                <a16:creationId xmlns:a16="http://schemas.microsoft.com/office/drawing/2014/main" id="{CEBCCB9E-CE91-4C63-91DD-D652E870F67C}"/>
              </a:ext>
            </a:extLst>
          </p:cNvPr>
          <p:cNvSpPr txBox="1">
            <a:spLocks/>
          </p:cNvSpPr>
          <p:nvPr/>
        </p:nvSpPr>
        <p:spPr>
          <a:xfrm>
            <a:off x="1927559" y="1299570"/>
            <a:ext cx="4941477" cy="610863"/>
          </a:xfrm>
          <a:prstGeom prst="rect">
            <a:avLst/>
          </a:prstGeom>
          <a:ln>
            <a:noFill/>
          </a:ln>
        </p:spPr>
        <p:txBody>
          <a:bodyPr vert="horz" lIns="0" tIns="0" rIns="0" bIns="0" rtlCol="0" anchor="t" anchorCtr="0">
            <a:noAutofit/>
          </a:bodyPr>
          <a:lstStyle>
            <a:lvl1pPr algn="l" defTabSz="914400" rtl="0" eaLnBrk="1" latinLnBrk="0" hangingPunct="1">
              <a:lnSpc>
                <a:spcPct val="100000"/>
              </a:lnSpc>
              <a:spcBef>
                <a:spcPct val="0"/>
              </a:spcBef>
              <a:buNone/>
              <a:defRPr sz="2800" b="0" i="0" kern="1200" spc="100" baseline="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b="1" dirty="0"/>
              <a:t>DESCRIPTION</a:t>
            </a:r>
          </a:p>
        </p:txBody>
      </p:sp>
    </p:spTree>
    <p:extLst>
      <p:ext uri="{BB962C8B-B14F-4D97-AF65-F5344CB8AC3E}">
        <p14:creationId xmlns:p14="http://schemas.microsoft.com/office/powerpoint/2010/main" val="108036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8B7EBC-30D4-460E-A932-BB6AE6D8B536}"/>
              </a:ext>
            </a:extLst>
          </p:cNvPr>
          <p:cNvSpPr>
            <a:spLocks noGrp="1"/>
          </p:cNvSpPr>
          <p:nvPr>
            <p:ph type="title"/>
          </p:nvPr>
        </p:nvSpPr>
        <p:spPr>
          <a:xfrm>
            <a:off x="964023" y="879063"/>
            <a:ext cx="7502969" cy="610863"/>
          </a:xfrm>
        </p:spPr>
        <p:txBody>
          <a:bodyPr>
            <a:normAutofit/>
          </a:bodyPr>
          <a:lstStyle/>
          <a:p>
            <a:r>
              <a:rPr lang="en-IN" dirty="0"/>
              <a:t>TECHNICAL SPECIFICATIONS</a:t>
            </a:r>
          </a:p>
        </p:txBody>
      </p:sp>
      <p:sp>
        <p:nvSpPr>
          <p:cNvPr id="4" name="Text Placeholder 3">
            <a:extLst>
              <a:ext uri="{FF2B5EF4-FFF2-40B4-BE49-F238E27FC236}">
                <a16:creationId xmlns:a16="http://schemas.microsoft.com/office/drawing/2014/main" id="{EB613507-4474-45D0-A2B0-8AB62B0AC1A4}"/>
              </a:ext>
            </a:extLst>
          </p:cNvPr>
          <p:cNvSpPr>
            <a:spLocks noGrp="1"/>
          </p:cNvSpPr>
          <p:nvPr>
            <p:ph type="body" idx="1"/>
          </p:nvPr>
        </p:nvSpPr>
        <p:spPr/>
        <p:txBody>
          <a:bodyPr/>
          <a:lstStyle/>
          <a:p>
            <a:r>
              <a:rPr lang="en-IN" dirty="0"/>
              <a:t>HARDWARE</a:t>
            </a:r>
          </a:p>
        </p:txBody>
      </p:sp>
      <p:sp>
        <p:nvSpPr>
          <p:cNvPr id="6" name="Text Placeholder 5">
            <a:extLst>
              <a:ext uri="{FF2B5EF4-FFF2-40B4-BE49-F238E27FC236}">
                <a16:creationId xmlns:a16="http://schemas.microsoft.com/office/drawing/2014/main" id="{16B26F7F-275C-46DA-A954-2E3158840F9B}"/>
              </a:ext>
            </a:extLst>
          </p:cNvPr>
          <p:cNvSpPr>
            <a:spLocks noGrp="1"/>
          </p:cNvSpPr>
          <p:nvPr>
            <p:ph type="body" idx="10"/>
          </p:nvPr>
        </p:nvSpPr>
        <p:spPr/>
        <p:txBody>
          <a:bodyPr/>
          <a:lstStyle/>
          <a:p>
            <a:r>
              <a:rPr lang="en-IN" dirty="0"/>
              <a:t>SOFTWARE</a:t>
            </a:r>
          </a:p>
        </p:txBody>
      </p:sp>
      <p:sp>
        <p:nvSpPr>
          <p:cNvPr id="5" name="Content Placeholder 4">
            <a:extLst>
              <a:ext uri="{FF2B5EF4-FFF2-40B4-BE49-F238E27FC236}">
                <a16:creationId xmlns:a16="http://schemas.microsoft.com/office/drawing/2014/main" id="{7543992B-C7DB-4DAA-93AB-7C178BBBD561}"/>
              </a:ext>
            </a:extLst>
          </p:cNvPr>
          <p:cNvSpPr>
            <a:spLocks noGrp="1"/>
          </p:cNvSpPr>
          <p:nvPr>
            <p:ph sz="half" idx="2"/>
          </p:nvPr>
        </p:nvSpPr>
        <p:spPr/>
        <p:txBody>
          <a:bodyPr>
            <a:normAutofit fontScale="92500"/>
          </a:bodyPr>
          <a:lstStyle/>
          <a:p>
            <a:pPr marL="0" indent="0">
              <a:buNone/>
            </a:pPr>
            <a:r>
              <a:rPr lang="en-US" sz="1800" b="0" i="0" u="none" strike="noStrike" baseline="0" dirty="0">
                <a:solidFill>
                  <a:srgbClr val="000000"/>
                </a:solidFill>
                <a:latin typeface="Times New Roman" panose="02020603050405020304" pitchFamily="18" charset="0"/>
              </a:rPr>
              <a:t>● A computer with Windows 7(min) </a:t>
            </a:r>
          </a:p>
          <a:p>
            <a:pPr marL="0" indent="0">
              <a:buNone/>
            </a:pPr>
            <a:r>
              <a:rPr lang="en-IN" sz="1800" b="0" i="0" u="none" strike="noStrike" baseline="0" dirty="0">
                <a:solidFill>
                  <a:srgbClr val="000000"/>
                </a:solidFill>
                <a:latin typeface="Times New Roman" panose="02020603050405020304" pitchFamily="18" charset="0"/>
              </a:rPr>
              <a:t>● Internet Connection </a:t>
            </a:r>
          </a:p>
          <a:p>
            <a:pPr marL="0" indent="0">
              <a:buNone/>
            </a:pPr>
            <a:r>
              <a:rPr lang="en-IN" sz="1800" b="0" i="0" u="none" strike="noStrike" baseline="0" dirty="0">
                <a:solidFill>
                  <a:srgbClr val="000000"/>
                </a:solidFill>
                <a:latin typeface="Times New Roman" panose="02020603050405020304" pitchFamily="18" charset="0"/>
              </a:rPr>
              <a:t>● RAM 2GB </a:t>
            </a:r>
          </a:p>
          <a:p>
            <a:pPr marL="0" indent="0">
              <a:buNone/>
            </a:pPr>
            <a:r>
              <a:rPr lang="pt-BR" sz="1800" b="0" i="0" u="none" strike="noStrike" baseline="0" dirty="0">
                <a:solidFill>
                  <a:srgbClr val="000000"/>
                </a:solidFill>
                <a:latin typeface="Times New Roman" panose="02020603050405020304" pitchFamily="18" charset="0"/>
              </a:rPr>
              <a:t>● Processor: Minimum Pentium 2 266 MHz processor </a:t>
            </a:r>
          </a:p>
          <a:p>
            <a:pPr marL="0" indent="0">
              <a:buNone/>
            </a:pPr>
            <a:r>
              <a:rPr lang="en-US" sz="1800" b="0" i="0" u="none" strike="noStrike" baseline="0" dirty="0">
                <a:solidFill>
                  <a:srgbClr val="000000"/>
                </a:solidFill>
                <a:latin typeface="Times New Roman" panose="02020603050405020304" pitchFamily="18" charset="0"/>
              </a:rPr>
              <a:t>● Mouse(in laptops for easier access) </a:t>
            </a:r>
          </a:p>
          <a:p>
            <a:endParaRPr lang="en-IN" dirty="0"/>
          </a:p>
        </p:txBody>
      </p:sp>
      <p:sp>
        <p:nvSpPr>
          <p:cNvPr id="7" name="Content Placeholder 6">
            <a:extLst>
              <a:ext uri="{FF2B5EF4-FFF2-40B4-BE49-F238E27FC236}">
                <a16:creationId xmlns:a16="http://schemas.microsoft.com/office/drawing/2014/main" id="{52768AB9-156B-417C-93E4-00663F19F8CF}"/>
              </a:ext>
            </a:extLst>
          </p:cNvPr>
          <p:cNvSpPr>
            <a:spLocks noGrp="1"/>
          </p:cNvSpPr>
          <p:nvPr>
            <p:ph sz="half" idx="13"/>
          </p:nvPr>
        </p:nvSpPr>
        <p:spPr/>
        <p:txBody>
          <a:bodyPr/>
          <a:lstStyle/>
          <a:p>
            <a:pPr marL="0" indent="0">
              <a:buNone/>
            </a:pPr>
            <a:r>
              <a:rPr lang="en-US" sz="1800" b="0" i="0" u="none" strike="noStrike" baseline="0" dirty="0">
                <a:solidFill>
                  <a:srgbClr val="000000"/>
                </a:solidFill>
                <a:latin typeface="Times New Roman" panose="02020603050405020304" pitchFamily="18" charset="0"/>
              </a:rPr>
              <a:t>● Text editor such as notepad </a:t>
            </a:r>
          </a:p>
          <a:p>
            <a:pPr marL="0" indent="0">
              <a:buNone/>
            </a:pPr>
            <a:r>
              <a:rPr lang="en-IN" sz="1800" b="0" i="0" u="none" strike="noStrike" baseline="0" dirty="0">
                <a:solidFill>
                  <a:srgbClr val="000000"/>
                </a:solidFill>
                <a:latin typeface="Times New Roman" panose="02020603050405020304" pitchFamily="18" charset="0"/>
              </a:rPr>
              <a:t>● Java IDE installed -</a:t>
            </a:r>
            <a:r>
              <a:rPr lang="en-IN" sz="1800" b="0" i="0" u="none" strike="noStrike" baseline="0" dirty="0" err="1">
                <a:solidFill>
                  <a:srgbClr val="000000"/>
                </a:solidFill>
                <a:latin typeface="Times New Roman" panose="02020603050405020304" pitchFamily="18" charset="0"/>
              </a:rPr>
              <a:t>Netbeans</a:t>
            </a:r>
            <a:r>
              <a:rPr lang="en-IN" sz="1800" b="0" i="0" u="none" strike="noStrike" baseline="0" dirty="0">
                <a:solidFill>
                  <a:srgbClr val="000000"/>
                </a:solidFill>
                <a:latin typeface="Times New Roman" panose="02020603050405020304" pitchFamily="18" charset="0"/>
              </a:rPr>
              <a:t>/ Eclipse/ </a:t>
            </a:r>
            <a:r>
              <a:rPr lang="en-IN" sz="1800" b="0" i="0" u="none" strike="noStrike" baseline="0" dirty="0" err="1">
                <a:solidFill>
                  <a:srgbClr val="000000"/>
                </a:solidFill>
                <a:latin typeface="Times New Roman" panose="02020603050405020304" pitchFamily="18" charset="0"/>
              </a:rPr>
              <a:t>BlueJ</a:t>
            </a:r>
            <a:r>
              <a:rPr lang="en-IN" sz="1800" b="0" i="0" u="none" strike="noStrike" baseline="0" dirty="0">
                <a:solidFill>
                  <a:srgbClr val="000000"/>
                </a:solidFill>
                <a:latin typeface="Times New Roman" panose="02020603050405020304" pitchFamily="18" charset="0"/>
              </a:rPr>
              <a:t> </a:t>
            </a:r>
          </a:p>
          <a:p>
            <a:pPr marL="0" indent="0">
              <a:buNone/>
            </a:pPr>
            <a:r>
              <a:rPr lang="en-IN" sz="1800" b="0" i="0" u="none" strike="noStrike" baseline="0" dirty="0">
                <a:solidFill>
                  <a:srgbClr val="000000"/>
                </a:solidFill>
                <a:latin typeface="Times New Roman" panose="02020603050405020304" pitchFamily="18" charset="0"/>
              </a:rPr>
              <a:t>● JAVA SWING supported </a:t>
            </a:r>
          </a:p>
          <a:p>
            <a:pPr marL="0" indent="0">
              <a:buNone/>
            </a:pPr>
            <a:endParaRPr lang="en-IN" sz="1800" b="0" i="0" u="none" strike="noStrike" baseline="0" dirty="0">
              <a:solidFill>
                <a:srgbClr val="000000"/>
              </a:solidFill>
              <a:latin typeface="Times New Roman" panose="02020603050405020304" pitchFamily="18" charset="0"/>
            </a:endParaRPr>
          </a:p>
          <a:p>
            <a:endParaRPr lang="en-IN" dirty="0"/>
          </a:p>
        </p:txBody>
      </p:sp>
      <p:sp>
        <p:nvSpPr>
          <p:cNvPr id="8" name="Slide Number Placeholder 8">
            <a:extLst>
              <a:ext uri="{FF2B5EF4-FFF2-40B4-BE49-F238E27FC236}">
                <a16:creationId xmlns:a16="http://schemas.microsoft.com/office/drawing/2014/main" id="{C206C36F-BA3B-4670-8BBF-3B7AA98F2C41}"/>
              </a:ext>
            </a:extLst>
          </p:cNvPr>
          <p:cNvSpPr txBox="1">
            <a:spLocks/>
          </p:cNvSpPr>
          <p:nvPr/>
        </p:nvSpPr>
        <p:spPr>
          <a:xfrm>
            <a:off x="888023" y="6325822"/>
            <a:ext cx="523875" cy="247650"/>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7410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7560545" cy="610863"/>
          </a:xfrm>
        </p:spPr>
        <p:txBody>
          <a:bodyPr>
            <a:normAutofit/>
          </a:bodyPr>
          <a:lstStyle/>
          <a:p>
            <a:r>
              <a:rPr lang="en-US" b="1" dirty="0"/>
              <a:t>CODES AND STANDARDS</a:t>
            </a:r>
          </a:p>
        </p:txBody>
      </p:sp>
      <p:graphicFrame>
        <p:nvGraphicFramePr>
          <p:cNvPr id="7" name="Table 4">
            <a:extLst>
              <a:ext uri="{FF2B5EF4-FFF2-40B4-BE49-F238E27FC236}">
                <a16:creationId xmlns:a16="http://schemas.microsoft.com/office/drawing/2014/main" id="{F3B5A5E4-3ABE-D143-902C-F2BCA6C75EDE}"/>
              </a:ext>
            </a:extLst>
          </p:cNvPr>
          <p:cNvGraphicFramePr>
            <a:graphicFrameLocks noGrp="1"/>
          </p:cNvGraphicFramePr>
          <p:nvPr>
            <p:ph type="tbl" sz="quarter" idx="10"/>
            <p:extLst>
              <p:ext uri="{D42A27DB-BD31-4B8C-83A1-F6EECF244321}">
                <p14:modId xmlns:p14="http://schemas.microsoft.com/office/powerpoint/2010/main" val="2533345829"/>
              </p:ext>
            </p:extLst>
          </p:nvPr>
        </p:nvGraphicFramePr>
        <p:xfrm>
          <a:off x="971550" y="2162908"/>
          <a:ext cx="10467242" cy="3165230"/>
        </p:xfrm>
        <a:graphic>
          <a:graphicData uri="http://schemas.openxmlformats.org/drawingml/2006/table">
            <a:tbl>
              <a:tblPr firstRow="1" bandRow="1">
                <a:tableStyleId>{2A488322-F2BA-4B5B-9748-0D474271808F}</a:tableStyleId>
              </a:tblPr>
              <a:tblGrid>
                <a:gridCol w="3493101">
                  <a:extLst>
                    <a:ext uri="{9D8B030D-6E8A-4147-A177-3AD203B41FA5}">
                      <a16:colId xmlns:a16="http://schemas.microsoft.com/office/drawing/2014/main" val="2660631934"/>
                    </a:ext>
                  </a:extLst>
                </a:gridCol>
                <a:gridCol w="6974141">
                  <a:extLst>
                    <a:ext uri="{9D8B030D-6E8A-4147-A177-3AD203B41FA5}">
                      <a16:colId xmlns:a16="http://schemas.microsoft.com/office/drawing/2014/main" val="3909717689"/>
                    </a:ext>
                  </a:extLst>
                </a:gridCol>
              </a:tblGrid>
              <a:tr h="1624263">
                <a:tc>
                  <a:txBody>
                    <a:bodyPr/>
                    <a:lstStyle/>
                    <a:p>
                      <a:pPr algn="ctr"/>
                      <a:r>
                        <a:rPr lang="en-US" sz="3600" dirty="0">
                          <a:solidFill>
                            <a:schemeClr val="bg1"/>
                          </a:solidFill>
                          <a:latin typeface="+mn-lt"/>
                        </a:rPr>
                        <a:t>JAVA</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b="0" i="0" u="none" strike="noStrike" kern="1200" baseline="0" dirty="0">
                        <a:solidFill>
                          <a:schemeClr val="dk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Java code conventions as mentioned in the ORACLE code convention document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b="0" i="0" u="none" strike="noStrike" kern="1200" baseline="0" dirty="0">
                        <a:solidFill>
                          <a:schemeClr val="dk1"/>
                        </a:solidFill>
                        <a:latin typeface="+mn-lt"/>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760208656"/>
                  </a:ext>
                </a:extLst>
              </a:tr>
              <a:tr h="1540967">
                <a:tc>
                  <a:txBody>
                    <a:bodyPr/>
                    <a:lstStyle/>
                    <a:p>
                      <a:pPr algn="ctr"/>
                      <a:r>
                        <a:rPr lang="en-US" sz="4000" dirty="0">
                          <a:solidFill>
                            <a:schemeClr val="bg1"/>
                          </a:solidFill>
                          <a:latin typeface="+mn-lt"/>
                        </a:rPr>
                        <a:t>GUI DESIGN</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b="0" i="0" u="none" strike="noStrike" kern="1200" baseline="0" dirty="0">
                        <a:solidFill>
                          <a:schemeClr val="dk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https://www.usability.gov/what-and-why/user-interface-design.html 	</a:t>
                      </a:r>
                    </a:p>
                    <a:p>
                      <a:pPr algn="ctr"/>
                      <a:endParaRPr lang="en-US" sz="1400" dirty="0">
                        <a:latin typeface="+mn-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634243071"/>
                  </a:ext>
                </a:extLst>
              </a:tr>
            </a:tbl>
          </a:graphicData>
        </a:graphic>
      </p:graphicFrame>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6</a:t>
            </a:fld>
            <a:endParaRPr lang="en-US" dirty="0"/>
          </a:p>
        </p:txBody>
      </p:sp>
      <p:pic>
        <p:nvPicPr>
          <p:cNvPr id="8" name="Picture 7">
            <a:extLst>
              <a:ext uri="{FF2B5EF4-FFF2-40B4-BE49-F238E27FC236}">
                <a16:creationId xmlns:a16="http://schemas.microsoft.com/office/drawing/2014/main" id="{3E4A8A52-A503-4EF2-A408-EAA2080C4EAE}"/>
              </a:ext>
            </a:extLst>
          </p:cNvPr>
          <p:cNvPicPr>
            <a:picLocks noChangeAspect="1"/>
          </p:cNvPicPr>
          <p:nvPr/>
        </p:nvPicPr>
        <p:blipFill>
          <a:blip r:embed="rId2"/>
          <a:stretch>
            <a:fillRect/>
          </a:stretch>
        </p:blipFill>
        <p:spPr>
          <a:xfrm>
            <a:off x="971550" y="1849072"/>
            <a:ext cx="2276793" cy="95263"/>
          </a:xfrm>
          <a:prstGeom prst="rect">
            <a:avLst/>
          </a:prstGeom>
        </p:spPr>
      </p:pic>
    </p:spTree>
    <p:extLst>
      <p:ext uri="{BB962C8B-B14F-4D97-AF65-F5344CB8AC3E}">
        <p14:creationId xmlns:p14="http://schemas.microsoft.com/office/powerpoint/2010/main" val="348533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7560545" cy="610863"/>
          </a:xfrm>
        </p:spPr>
        <p:txBody>
          <a:bodyPr>
            <a:normAutofit/>
          </a:bodyPr>
          <a:lstStyle/>
          <a:p>
            <a:r>
              <a:rPr lang="en-US" b="1" dirty="0"/>
              <a:t>CONSTRAINTS</a:t>
            </a:r>
          </a:p>
        </p:txBody>
      </p:sp>
      <p:graphicFrame>
        <p:nvGraphicFramePr>
          <p:cNvPr id="7" name="Table 4">
            <a:extLst>
              <a:ext uri="{FF2B5EF4-FFF2-40B4-BE49-F238E27FC236}">
                <a16:creationId xmlns:a16="http://schemas.microsoft.com/office/drawing/2014/main" id="{F3B5A5E4-3ABE-D143-902C-F2BCA6C75EDE}"/>
              </a:ext>
            </a:extLst>
          </p:cNvPr>
          <p:cNvGraphicFramePr>
            <a:graphicFrameLocks noGrp="1"/>
          </p:cNvGraphicFramePr>
          <p:nvPr>
            <p:ph type="tbl" sz="quarter" idx="10"/>
            <p:extLst>
              <p:ext uri="{D42A27DB-BD31-4B8C-83A1-F6EECF244321}">
                <p14:modId xmlns:p14="http://schemas.microsoft.com/office/powerpoint/2010/main" val="4118356062"/>
              </p:ext>
            </p:extLst>
          </p:nvPr>
        </p:nvGraphicFramePr>
        <p:xfrm>
          <a:off x="1115157" y="1618371"/>
          <a:ext cx="9961686" cy="3621258"/>
        </p:xfrm>
        <a:graphic>
          <a:graphicData uri="http://schemas.openxmlformats.org/drawingml/2006/table">
            <a:tbl>
              <a:tblPr firstRow="1" bandRow="1">
                <a:tableStyleId>{2A488322-F2BA-4B5B-9748-0D474271808F}</a:tableStyleId>
              </a:tblPr>
              <a:tblGrid>
                <a:gridCol w="1969477">
                  <a:extLst>
                    <a:ext uri="{9D8B030D-6E8A-4147-A177-3AD203B41FA5}">
                      <a16:colId xmlns:a16="http://schemas.microsoft.com/office/drawing/2014/main" val="1689330750"/>
                    </a:ext>
                  </a:extLst>
                </a:gridCol>
                <a:gridCol w="3525715">
                  <a:extLst>
                    <a:ext uri="{9D8B030D-6E8A-4147-A177-3AD203B41FA5}">
                      <a16:colId xmlns:a16="http://schemas.microsoft.com/office/drawing/2014/main" val="2660631934"/>
                    </a:ext>
                  </a:extLst>
                </a:gridCol>
                <a:gridCol w="4466494">
                  <a:extLst>
                    <a:ext uri="{9D8B030D-6E8A-4147-A177-3AD203B41FA5}">
                      <a16:colId xmlns:a16="http://schemas.microsoft.com/office/drawing/2014/main" val="3909717689"/>
                    </a:ext>
                  </a:extLst>
                </a:gridCol>
              </a:tblGrid>
              <a:tr h="807686">
                <a:tc>
                  <a:txBody>
                    <a:bodyPr/>
                    <a:lstStyle/>
                    <a:p>
                      <a:pPr algn="ctr"/>
                      <a:endParaRPr lang="en-US" b="1" i="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bg1"/>
                          </a:solidFill>
                          <a:latin typeface="+mn-lt"/>
                          <a:ea typeface="+mn-ea"/>
                          <a:cs typeface="+mn-cs"/>
                        </a:rPr>
                        <a:t>Design Constraint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bg1"/>
                          </a:solidFill>
                          <a:latin typeface="+mn-lt"/>
                          <a:ea typeface="+mn-ea"/>
                          <a:cs typeface="+mn-cs"/>
                        </a:rPr>
                        <a:t>Description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28716"/>
                  </a:ext>
                </a:extLst>
              </a:tr>
              <a:tr h="1590280">
                <a:tc>
                  <a:txBody>
                    <a:bodyPr/>
                    <a:lstStyle/>
                    <a:p>
                      <a:pPr algn="ctr"/>
                      <a:r>
                        <a:rPr lang="en-US" sz="1400" b="0" i="0" dirty="0">
                          <a:solidFill>
                            <a:schemeClr val="bg1"/>
                          </a:solidFill>
                          <a:latin typeface="+mn-lt"/>
                        </a:rPr>
                        <a:t>1</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Object Oriented Paradigm </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The code generated will comply with the paradigm which is based upon objects that aims to incorporate the advantages of modularity and reusability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760208656"/>
                  </a:ext>
                </a:extLst>
              </a:tr>
              <a:tr h="1223292">
                <a:tc>
                  <a:txBody>
                    <a:bodyPr/>
                    <a:lstStyle/>
                    <a:p>
                      <a:pPr algn="ctr"/>
                      <a:r>
                        <a:rPr lang="en-US" sz="1400" b="0" i="0" dirty="0">
                          <a:solidFill>
                            <a:schemeClr val="bg1"/>
                          </a:solidFill>
                          <a:latin typeface="+mn-lt"/>
                        </a:rPr>
                        <a:t>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Java </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The source code will be generated in Java and hence will have to keep in line with the protocols of the languages.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634243071"/>
                  </a:ext>
                </a:extLst>
              </a:tr>
            </a:tbl>
          </a:graphicData>
        </a:graphic>
      </p:graphicFrame>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7</a:t>
            </a:fld>
            <a:endParaRPr lang="en-US" dirty="0"/>
          </a:p>
        </p:txBody>
      </p:sp>
      <p:pic>
        <p:nvPicPr>
          <p:cNvPr id="9" name="Picture 8">
            <a:extLst>
              <a:ext uri="{FF2B5EF4-FFF2-40B4-BE49-F238E27FC236}">
                <a16:creationId xmlns:a16="http://schemas.microsoft.com/office/drawing/2014/main" id="{F2F0EFE7-2D49-42A4-B0D3-511B36718330}"/>
              </a:ext>
            </a:extLst>
          </p:cNvPr>
          <p:cNvPicPr>
            <a:picLocks noChangeAspect="1"/>
          </p:cNvPicPr>
          <p:nvPr/>
        </p:nvPicPr>
        <p:blipFill>
          <a:blip r:embed="rId2"/>
          <a:stretch>
            <a:fillRect/>
          </a:stretch>
        </p:blipFill>
        <p:spPr>
          <a:xfrm>
            <a:off x="971550" y="1853392"/>
            <a:ext cx="2276793" cy="95263"/>
          </a:xfrm>
          <a:prstGeom prst="rect">
            <a:avLst/>
          </a:prstGeom>
        </p:spPr>
      </p:pic>
    </p:spTree>
    <p:extLst>
      <p:ext uri="{BB962C8B-B14F-4D97-AF65-F5344CB8AC3E}">
        <p14:creationId xmlns:p14="http://schemas.microsoft.com/office/powerpoint/2010/main" val="1556310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9727-70FF-497E-9706-6AE9175D39BC}"/>
              </a:ext>
            </a:extLst>
          </p:cNvPr>
          <p:cNvSpPr>
            <a:spLocks noGrp="1"/>
          </p:cNvSpPr>
          <p:nvPr>
            <p:ph type="title"/>
          </p:nvPr>
        </p:nvSpPr>
        <p:spPr/>
        <p:txBody>
          <a:bodyPr/>
          <a:lstStyle/>
          <a:p>
            <a:r>
              <a:rPr lang="en-IN" dirty="0"/>
              <a:t>RESULTS</a:t>
            </a:r>
          </a:p>
        </p:txBody>
      </p:sp>
      <p:sp>
        <p:nvSpPr>
          <p:cNvPr id="6" name="Slide Number Placeholder 5">
            <a:extLst>
              <a:ext uri="{FF2B5EF4-FFF2-40B4-BE49-F238E27FC236}">
                <a16:creationId xmlns:a16="http://schemas.microsoft.com/office/drawing/2014/main" id="{773F06F5-610B-460F-B2B9-AFD9BF25C796}"/>
              </a:ext>
            </a:extLst>
          </p:cNvPr>
          <p:cNvSpPr>
            <a:spLocks noGrp="1"/>
          </p:cNvSpPr>
          <p:nvPr>
            <p:ph type="sldNum" sz="quarter" idx="13"/>
          </p:nvPr>
        </p:nvSpPr>
        <p:spPr/>
        <p:txBody>
          <a:bodyPr/>
          <a:lstStyle/>
          <a:p>
            <a:fld id="{294A09A9-5501-47C1-A89A-A340965A2BE2}" type="slidenum">
              <a:rPr lang="en-US" smtClean="0"/>
              <a:pPr/>
              <a:t>8</a:t>
            </a:fld>
            <a:endParaRPr lang="en-US" dirty="0">
              <a:latin typeface="+mn-lt"/>
            </a:endParaRPr>
          </a:p>
        </p:txBody>
      </p:sp>
      <p:pic>
        <p:nvPicPr>
          <p:cNvPr id="7" name="Picture 6">
            <a:extLst>
              <a:ext uri="{FF2B5EF4-FFF2-40B4-BE49-F238E27FC236}">
                <a16:creationId xmlns:a16="http://schemas.microsoft.com/office/drawing/2014/main" id="{218995B8-614A-4174-9B45-35ADF9EAC1CE}"/>
              </a:ext>
            </a:extLst>
          </p:cNvPr>
          <p:cNvPicPr>
            <a:picLocks noChangeAspect="1"/>
          </p:cNvPicPr>
          <p:nvPr/>
        </p:nvPicPr>
        <p:blipFill>
          <a:blip r:embed="rId2"/>
          <a:stretch>
            <a:fillRect/>
          </a:stretch>
        </p:blipFill>
        <p:spPr>
          <a:xfrm>
            <a:off x="971550" y="1849072"/>
            <a:ext cx="2276793" cy="95263"/>
          </a:xfrm>
          <a:prstGeom prst="rect">
            <a:avLst/>
          </a:prstGeom>
        </p:spPr>
      </p:pic>
      <p:sp>
        <p:nvSpPr>
          <p:cNvPr id="8" name="Title 13">
            <a:extLst>
              <a:ext uri="{FF2B5EF4-FFF2-40B4-BE49-F238E27FC236}">
                <a16:creationId xmlns:a16="http://schemas.microsoft.com/office/drawing/2014/main" id="{336AE140-4ACA-43AD-BFEB-9FF2827EE85B}"/>
              </a:ext>
            </a:extLst>
          </p:cNvPr>
          <p:cNvSpPr txBox="1">
            <a:spLocks/>
          </p:cNvSpPr>
          <p:nvPr/>
        </p:nvSpPr>
        <p:spPr>
          <a:xfrm>
            <a:off x="964022" y="2476500"/>
            <a:ext cx="7132320" cy="3289971"/>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
        <p:nvSpPr>
          <p:cNvPr id="9" name="Title 13">
            <a:extLst>
              <a:ext uri="{FF2B5EF4-FFF2-40B4-BE49-F238E27FC236}">
                <a16:creationId xmlns:a16="http://schemas.microsoft.com/office/drawing/2014/main" id="{9301C040-496E-4A42-87D9-CB1213D751DE}"/>
              </a:ext>
            </a:extLst>
          </p:cNvPr>
          <p:cNvSpPr txBox="1">
            <a:spLocks/>
          </p:cNvSpPr>
          <p:nvPr/>
        </p:nvSpPr>
        <p:spPr>
          <a:xfrm>
            <a:off x="971550" y="2203988"/>
            <a:ext cx="10985988" cy="1523950"/>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0" i="0" u="none" strike="noStrike" baseline="0" dirty="0">
                <a:solidFill>
                  <a:srgbClr val="000000"/>
                </a:solidFill>
                <a:latin typeface="Times New Roman" panose="02020603050405020304" pitchFamily="18" charset="0"/>
              </a:rPr>
              <a:t>The past 3 months have been fulfilling and all our hard work resulted into what we call the Class Diagram to source code Tool. The outcome of the project – Class Diagram to source code Tool, is a tool that will be useful to a spectrum of users, Software engineers, students, teachers and businessmen many more that can use our tool to directly generate source code from the made class Diagram , students and teachers can use it easily as it user friendly and businessmen can use it for free and ask for changes by writing a complaint Thus our tool helps cut down cost and time in the following ways – </a:t>
            </a:r>
            <a:endParaRPr lang="en-IN" dirty="0"/>
          </a:p>
        </p:txBody>
      </p:sp>
      <p:sp>
        <p:nvSpPr>
          <p:cNvPr id="10" name="Content Placeholder 4">
            <a:extLst>
              <a:ext uri="{FF2B5EF4-FFF2-40B4-BE49-F238E27FC236}">
                <a16:creationId xmlns:a16="http://schemas.microsoft.com/office/drawing/2014/main" id="{F551BD84-8FD2-4975-B5CD-65D96E630733}"/>
              </a:ext>
            </a:extLst>
          </p:cNvPr>
          <p:cNvSpPr txBox="1">
            <a:spLocks/>
          </p:cNvSpPr>
          <p:nvPr/>
        </p:nvSpPr>
        <p:spPr>
          <a:xfrm>
            <a:off x="971551" y="4000450"/>
            <a:ext cx="4388350" cy="17188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Helps save time as the user can generate a source code directly from a class diagram so no need to think of the template of the code </a:t>
            </a:r>
          </a:p>
          <a:p>
            <a:pPr marL="0" indent="0">
              <a:buNone/>
            </a:pPr>
            <a:endParaRPr lang="en-US" sz="1800" b="0" i="0" u="none" strike="noStrike" baseline="0" dirty="0">
              <a:solidFill>
                <a:srgbClr val="000000"/>
              </a:solidFill>
              <a:latin typeface="Times New Roman" panose="02020603050405020304" pitchFamily="18" charset="0"/>
            </a:endParaRPr>
          </a:p>
          <a:p>
            <a:endParaRPr lang="en-IN" dirty="0"/>
          </a:p>
        </p:txBody>
      </p:sp>
      <p:sp>
        <p:nvSpPr>
          <p:cNvPr id="11" name="Content Placeholder 4">
            <a:extLst>
              <a:ext uri="{FF2B5EF4-FFF2-40B4-BE49-F238E27FC236}">
                <a16:creationId xmlns:a16="http://schemas.microsoft.com/office/drawing/2014/main" id="{8EF70268-A71E-4244-99BA-F98644A9A427}"/>
              </a:ext>
            </a:extLst>
          </p:cNvPr>
          <p:cNvSpPr txBox="1">
            <a:spLocks/>
          </p:cNvSpPr>
          <p:nvPr/>
        </p:nvSpPr>
        <p:spPr>
          <a:xfrm>
            <a:off x="6832099" y="4000451"/>
            <a:ext cx="4388350" cy="17188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It helps saves money because the user such as businessmen can have source code directly so they will have to pay less to the software engineers they hire </a:t>
            </a:r>
          </a:p>
          <a:p>
            <a:endParaRPr lang="en-IN" dirty="0"/>
          </a:p>
        </p:txBody>
      </p:sp>
    </p:spTree>
    <p:extLst>
      <p:ext uri="{BB962C8B-B14F-4D97-AF65-F5344CB8AC3E}">
        <p14:creationId xmlns:p14="http://schemas.microsoft.com/office/powerpoint/2010/main" val="97770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291A6F-C283-496A-A9B2-C63B0465E661}"/>
              </a:ext>
            </a:extLst>
          </p:cNvPr>
          <p:cNvSpPr>
            <a:spLocks noGrp="1"/>
          </p:cNvSpPr>
          <p:nvPr>
            <p:ph type="title"/>
          </p:nvPr>
        </p:nvSpPr>
        <p:spPr>
          <a:xfrm>
            <a:off x="952499" y="538563"/>
            <a:ext cx="5219700" cy="1006349"/>
          </a:xfrm>
        </p:spPr>
        <p:txBody>
          <a:bodyPr>
            <a:normAutofit/>
          </a:bodyPr>
          <a:lstStyle/>
          <a:p>
            <a:r>
              <a:rPr lang="en-US" sz="1800" b="0" i="0" u="none" strike="noStrike" baseline="0" dirty="0">
                <a:solidFill>
                  <a:srgbClr val="000000"/>
                </a:solidFill>
                <a:latin typeface="Times New Roman" panose="02020603050405020304" pitchFamily="18" charset="0"/>
              </a:rPr>
              <a:t>We have successfully been able to implement the code of Class Diagram to source code to a satisfactory extent. Using the tool you can perform the following functions – </a:t>
            </a:r>
            <a:endParaRPr lang="en-IN" dirty="0"/>
          </a:p>
        </p:txBody>
      </p:sp>
      <p:sp>
        <p:nvSpPr>
          <p:cNvPr id="8" name="Text Placeholder 7">
            <a:extLst>
              <a:ext uri="{FF2B5EF4-FFF2-40B4-BE49-F238E27FC236}">
                <a16:creationId xmlns:a16="http://schemas.microsoft.com/office/drawing/2014/main" id="{292B91E1-3CB9-4D52-BAFA-6FF1F775E1F1}"/>
              </a:ext>
            </a:extLst>
          </p:cNvPr>
          <p:cNvSpPr>
            <a:spLocks noGrp="1"/>
          </p:cNvSpPr>
          <p:nvPr>
            <p:ph type="body" sz="quarter" idx="11"/>
          </p:nvPr>
        </p:nvSpPr>
        <p:spPr>
          <a:xfrm>
            <a:off x="1286607" y="2254193"/>
            <a:ext cx="4234962" cy="2836552"/>
          </a:xfrm>
        </p:spPr>
        <p:txBody>
          <a:bodyPr/>
          <a:lstStyle/>
          <a:p>
            <a:r>
              <a:rPr lang="en-IN" sz="1400" b="0" i="0" u="none" strike="noStrike" baseline="0" dirty="0">
                <a:solidFill>
                  <a:srgbClr val="000000"/>
                </a:solidFill>
                <a:latin typeface="Times New Roman" panose="02020603050405020304" pitchFamily="18" charset="0"/>
              </a:rPr>
              <a:t>● Make Classes </a:t>
            </a:r>
          </a:p>
          <a:p>
            <a:r>
              <a:rPr lang="en-US" sz="1400" b="0" i="0" u="none" strike="noStrike" baseline="0" dirty="0">
                <a:solidFill>
                  <a:srgbClr val="000000"/>
                </a:solidFill>
                <a:latin typeface="Times New Roman" panose="02020603050405020304" pitchFamily="18" charset="0"/>
              </a:rPr>
              <a:t>● Place classes on the canvas wherever the user wants </a:t>
            </a:r>
          </a:p>
          <a:p>
            <a:r>
              <a:rPr lang="en-IN" sz="1400" b="0" i="0" u="none" strike="noStrike" baseline="0" dirty="0">
                <a:solidFill>
                  <a:srgbClr val="000000"/>
                </a:solidFill>
                <a:latin typeface="Times New Roman" panose="02020603050405020304" pitchFamily="18" charset="0"/>
              </a:rPr>
              <a:t>● join various classes </a:t>
            </a:r>
          </a:p>
          <a:p>
            <a:r>
              <a:rPr lang="en-IN" sz="1400" b="0" i="0" u="none" strike="noStrike" baseline="0" dirty="0">
                <a:solidFill>
                  <a:srgbClr val="000000"/>
                </a:solidFill>
                <a:latin typeface="Times New Roman" panose="02020603050405020304" pitchFamily="18" charset="0"/>
              </a:rPr>
              <a:t>● Admin login </a:t>
            </a:r>
          </a:p>
          <a:p>
            <a:r>
              <a:rPr lang="en-IN" sz="1400" b="0" i="0" u="none" strike="noStrike" baseline="0" dirty="0">
                <a:solidFill>
                  <a:srgbClr val="000000"/>
                </a:solidFill>
                <a:latin typeface="Times New Roman" panose="02020603050405020304" pitchFamily="18" charset="0"/>
              </a:rPr>
              <a:t>● Add Code generate button </a:t>
            </a:r>
          </a:p>
          <a:p>
            <a:r>
              <a:rPr lang="en-IN" sz="1400" b="0" i="0" u="none" strike="noStrike" baseline="0" dirty="0">
                <a:solidFill>
                  <a:srgbClr val="000000"/>
                </a:solidFill>
                <a:latin typeface="Times New Roman" panose="02020603050405020304" pitchFamily="18" charset="0"/>
              </a:rPr>
              <a:t>● Add report button </a:t>
            </a:r>
          </a:p>
          <a:p>
            <a:r>
              <a:rPr lang="en-IN" sz="1400" b="0" i="0" u="none" strike="noStrike" baseline="0" dirty="0">
                <a:solidFill>
                  <a:srgbClr val="000000"/>
                </a:solidFill>
                <a:latin typeface="Times New Roman" panose="02020603050405020304" pitchFamily="18" charset="0"/>
              </a:rPr>
              <a:t>● Save the Class Diagram </a:t>
            </a:r>
          </a:p>
          <a:p>
            <a:r>
              <a:rPr lang="en-US" sz="1400" b="0" i="0" u="none" strike="noStrike" baseline="0" dirty="0">
                <a:solidFill>
                  <a:srgbClr val="000000"/>
                </a:solidFill>
                <a:latin typeface="Times New Roman" panose="02020603050405020304" pitchFamily="18" charset="0"/>
              </a:rPr>
              <a:t>● Admin can view all the complains </a:t>
            </a:r>
          </a:p>
          <a:p>
            <a:endParaRPr lang="en-IN" dirty="0"/>
          </a:p>
        </p:txBody>
      </p:sp>
      <p:sp>
        <p:nvSpPr>
          <p:cNvPr id="6" name="Slide Number Placeholder 5">
            <a:extLst>
              <a:ext uri="{FF2B5EF4-FFF2-40B4-BE49-F238E27FC236}">
                <a16:creationId xmlns:a16="http://schemas.microsoft.com/office/drawing/2014/main" id="{A1B41433-4E34-43C8-86CF-EAEB1B5C9162}"/>
              </a:ext>
            </a:extLst>
          </p:cNvPr>
          <p:cNvSpPr>
            <a:spLocks noGrp="1"/>
          </p:cNvSpPr>
          <p:nvPr>
            <p:ph type="sldNum" sz="quarter" idx="16"/>
          </p:nvPr>
        </p:nvSpPr>
        <p:spPr/>
        <p:txBody>
          <a:bodyPr/>
          <a:lstStyle/>
          <a:p>
            <a:fld id="{294A09A9-5501-47C1-A89A-A340965A2BE2}" type="slidenum">
              <a:rPr lang="en-US" smtClean="0"/>
              <a:pPr/>
              <a:t>9</a:t>
            </a:fld>
            <a:endParaRPr lang="en-US" dirty="0">
              <a:latin typeface="+mn-lt"/>
            </a:endParaRPr>
          </a:p>
        </p:txBody>
      </p:sp>
      <p:pic>
        <p:nvPicPr>
          <p:cNvPr id="10" name="Picture 9">
            <a:extLst>
              <a:ext uri="{FF2B5EF4-FFF2-40B4-BE49-F238E27FC236}">
                <a16:creationId xmlns:a16="http://schemas.microsoft.com/office/drawing/2014/main" id="{96794E9A-6EB3-4A95-9446-D4FB947402A5}"/>
              </a:ext>
            </a:extLst>
          </p:cNvPr>
          <p:cNvPicPr>
            <a:picLocks noChangeAspect="1"/>
          </p:cNvPicPr>
          <p:nvPr/>
        </p:nvPicPr>
        <p:blipFill>
          <a:blip r:embed="rId2"/>
          <a:stretch>
            <a:fillRect/>
          </a:stretch>
        </p:blipFill>
        <p:spPr>
          <a:xfrm>
            <a:off x="6589834" y="1893034"/>
            <a:ext cx="2276793" cy="95263"/>
          </a:xfrm>
          <a:prstGeom prst="rect">
            <a:avLst/>
          </a:prstGeom>
        </p:spPr>
      </p:pic>
      <p:sp>
        <p:nvSpPr>
          <p:cNvPr id="11" name="Title 6">
            <a:extLst>
              <a:ext uri="{FF2B5EF4-FFF2-40B4-BE49-F238E27FC236}">
                <a16:creationId xmlns:a16="http://schemas.microsoft.com/office/drawing/2014/main" id="{E12F8A3C-B668-4960-9FCB-ADB4B10E78BE}"/>
              </a:ext>
            </a:extLst>
          </p:cNvPr>
          <p:cNvSpPr txBox="1">
            <a:spLocks/>
          </p:cNvSpPr>
          <p:nvPr/>
        </p:nvSpPr>
        <p:spPr>
          <a:xfrm>
            <a:off x="6589834" y="532752"/>
            <a:ext cx="5219700" cy="1094386"/>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0" i="0" u="none" strike="noStrike" baseline="0" dirty="0">
                <a:solidFill>
                  <a:srgbClr val="000000"/>
                </a:solidFill>
                <a:latin typeface="Times New Roman" panose="02020603050405020304" pitchFamily="18" charset="0"/>
              </a:rPr>
              <a:t>We look forward to adding the following features as we proceed further – </a:t>
            </a:r>
            <a:endParaRPr lang="en-IN" dirty="0"/>
          </a:p>
        </p:txBody>
      </p:sp>
      <p:sp>
        <p:nvSpPr>
          <p:cNvPr id="14" name="Text Placeholder 7">
            <a:extLst>
              <a:ext uri="{FF2B5EF4-FFF2-40B4-BE49-F238E27FC236}">
                <a16:creationId xmlns:a16="http://schemas.microsoft.com/office/drawing/2014/main" id="{D8D52C6E-0B01-4889-A352-07E7215A5F30}"/>
              </a:ext>
            </a:extLst>
          </p:cNvPr>
          <p:cNvSpPr txBox="1">
            <a:spLocks/>
          </p:cNvSpPr>
          <p:nvPr/>
        </p:nvSpPr>
        <p:spPr>
          <a:xfrm>
            <a:off x="6589834" y="2254193"/>
            <a:ext cx="4234962" cy="283655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Delete classes </a:t>
            </a:r>
          </a:p>
          <a:p>
            <a:r>
              <a:rPr lang="en-US" sz="1800" b="0" i="0" u="none" strike="noStrike" baseline="0" dirty="0">
                <a:solidFill>
                  <a:srgbClr val="000000"/>
                </a:solidFill>
                <a:latin typeface="Times New Roman" panose="02020603050405020304" pitchFamily="18" charset="0"/>
              </a:rPr>
              <a:t>● Choose the language for source code </a:t>
            </a:r>
          </a:p>
          <a:p>
            <a:endParaRPr lang="en-IN" dirty="0"/>
          </a:p>
        </p:txBody>
      </p:sp>
    </p:spTree>
    <p:extLst>
      <p:ext uri="{BB962C8B-B14F-4D97-AF65-F5344CB8AC3E}">
        <p14:creationId xmlns:p14="http://schemas.microsoft.com/office/powerpoint/2010/main" val="319169894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132</TotalTime>
  <Words>832</Words>
  <Application>Microsoft Office PowerPoint</Application>
  <PresentationFormat>Widescreen</PresentationFormat>
  <Paragraphs>71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Franklin Gothic Demi</vt:lpstr>
      <vt:lpstr>Times New Roman</vt:lpstr>
      <vt:lpstr>Wingdings</vt:lpstr>
      <vt:lpstr>Theme1</vt:lpstr>
      <vt:lpstr>Class to Code</vt:lpstr>
      <vt:lpstr>Objective</vt:lpstr>
      <vt:lpstr>INTRODUCTION</vt:lpstr>
      <vt:lpstr>Our project converts Class diagrams to source code . For that we click on the Class icon in our tool to add classes ,add attributes for those classes set parameters and save the made uml diagram, which also can be updated later if required. Then by clicking “Code-&gt; Generate” from the menu bar, code can be obtained for that same Class diagram. The whole idea of the project or say the goal of the project is to make it user friendly, therefore, we have a admin login where the admin can see all the complains from the user and the user can add as many complains he wants by clicking on the report button in our tool and as he clicks submit the complaint is recorded and the admin can now view them. </vt:lpstr>
      <vt:lpstr>TECHNICAL SPECIFICATIONS</vt:lpstr>
      <vt:lpstr>CODES AND STANDARDS</vt:lpstr>
      <vt:lpstr>CONSTRAINTS</vt:lpstr>
      <vt:lpstr>RESULTS</vt:lpstr>
      <vt:lpstr>We have successfully been able to implement the code of Class Diagram to source code to a satisfactory extent. Using the tool you can perform the following functions – </vt:lpstr>
      <vt:lpstr>We intend to turn this project into something useful. We have made a rudimentary frontend as we are new to the entire process and are still on a learning curve.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to Code</dc:title>
  <dc:creator>Mihir Gupta</dc:creator>
  <cp:lastModifiedBy>VAISHNAVI KASHYAP</cp:lastModifiedBy>
  <cp:revision>11</cp:revision>
  <dcterms:created xsi:type="dcterms:W3CDTF">2021-06-04T12:53:58Z</dcterms:created>
  <dcterms:modified xsi:type="dcterms:W3CDTF">2021-06-05T10:36:43Z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