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317" r:id="rId8"/>
    <p:sldId id="318" r:id="rId9"/>
    <p:sldId id="319" r:id="rId10"/>
    <p:sldId id="320" r:id="rId11"/>
    <p:sldId id="310" r:id="rId12"/>
    <p:sldId id="321" r:id="rId13"/>
    <p:sldId id="322"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77" d="100"/>
          <a:sy n="77" d="100"/>
        </p:scale>
        <p:origin x="83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4/2/2024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0" y="2514601"/>
            <a:ext cx="9004853" cy="1719470"/>
          </a:xfrm>
        </p:spPr>
        <p:txBody>
          <a:bodyPr/>
          <a:lstStyle/>
          <a:p>
            <a:r>
              <a:rPr lang="en-US" sz="2300" dirty="0"/>
              <a:t>Presented By</a:t>
            </a:r>
            <a:r>
              <a:rPr lang="en-US" sz="2000" dirty="0"/>
              <a:t>:</a:t>
            </a:r>
            <a:br>
              <a:rPr lang="en-US" sz="2000" dirty="0"/>
            </a:br>
            <a:r>
              <a:rPr lang="en-US" sz="2000" dirty="0"/>
              <a:t>1)</a:t>
            </a:r>
            <a:r>
              <a:rPr lang="en-US" sz="2000" dirty="0" err="1"/>
              <a:t>S.Vaishna</a:t>
            </a:r>
            <a:br>
              <a:rPr lang="en-US" sz="2000" dirty="0"/>
            </a:br>
            <a:r>
              <a:rPr lang="en-US" sz="2000" dirty="0"/>
              <a:t>                              	            2) </a:t>
            </a:r>
            <a:r>
              <a:rPr lang="en-US" sz="2000" b="0" i="0" dirty="0">
                <a:solidFill>
                  <a:srgbClr val="1F1F1F"/>
                </a:solidFill>
                <a:effectLst/>
                <a:latin typeface="Google Sans"/>
              </a:rPr>
              <a:t>Dr. </a:t>
            </a:r>
            <a:r>
              <a:rPr lang="en-US" sz="2000" b="0" i="0" dirty="0" err="1">
                <a:solidFill>
                  <a:srgbClr val="1F1F1F"/>
                </a:solidFill>
                <a:effectLst/>
                <a:latin typeface="Google Sans"/>
              </a:rPr>
              <a:t>Sivanthi</a:t>
            </a:r>
            <a:r>
              <a:rPr lang="en-US" sz="2000" b="0" i="0" dirty="0">
                <a:solidFill>
                  <a:srgbClr val="1F1F1F"/>
                </a:solidFill>
                <a:effectLst/>
                <a:latin typeface="Google Sans"/>
              </a:rPr>
              <a:t> </a:t>
            </a:r>
            <a:r>
              <a:rPr lang="en-US" sz="2000" b="0" i="0" dirty="0" err="1">
                <a:solidFill>
                  <a:srgbClr val="1F1F1F"/>
                </a:solidFill>
                <a:effectLst/>
                <a:latin typeface="Google Sans"/>
              </a:rPr>
              <a:t>Aditanar</a:t>
            </a:r>
            <a:r>
              <a:rPr lang="en-US" sz="2000" b="0" i="0" dirty="0">
                <a:solidFill>
                  <a:srgbClr val="1F1F1F"/>
                </a:solidFill>
                <a:effectLst/>
                <a:latin typeface="Google Sans"/>
              </a:rPr>
              <a:t> College of Engineering</a:t>
            </a:r>
            <a:br>
              <a:rPr lang="en-US" sz="2000" b="0" i="0" dirty="0">
                <a:solidFill>
                  <a:srgbClr val="1F1F1F"/>
                </a:solidFill>
                <a:effectLst/>
                <a:latin typeface="Google Sans"/>
              </a:rPr>
            </a:br>
            <a:r>
              <a:rPr lang="en-US" sz="2000" b="0" i="0" dirty="0">
                <a:solidFill>
                  <a:srgbClr val="1F1F1F"/>
                </a:solidFill>
                <a:effectLst/>
                <a:latin typeface="Google Sans"/>
              </a:rPr>
              <a:t>3)</a:t>
            </a:r>
            <a:r>
              <a:rPr lang="en-US" sz="2000" dirty="0"/>
              <a:t> B.E/CSE</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3588026" y="1480930"/>
            <a:ext cx="5138531" cy="1441174"/>
          </a:xfrm>
        </p:spPr>
        <p:txBody>
          <a:bodyPr>
            <a:noAutofit/>
          </a:bodyPr>
          <a:lstStyle/>
          <a:p>
            <a:r>
              <a:rPr lang="en-US" sz="3200" dirty="0"/>
              <a:t>CAPSTONE PROJECT</a:t>
            </a:r>
          </a:p>
          <a:p>
            <a:r>
              <a:rPr lang="en-US" sz="3200" dirty="0"/>
              <a:t> KEYLOGGER​</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3D18-6190-F7A7-5F9B-CE096A9B56F6}"/>
              </a:ext>
            </a:extLst>
          </p:cNvPr>
          <p:cNvSpPr>
            <a:spLocks noGrp="1"/>
          </p:cNvSpPr>
          <p:nvPr>
            <p:ph type="title"/>
          </p:nvPr>
        </p:nvSpPr>
        <p:spPr/>
        <p:txBody>
          <a:bodyPr/>
          <a:lstStyle/>
          <a:p>
            <a:r>
              <a:rPr lang="en-IN" dirty="0"/>
              <a:t>REFERENCES</a:t>
            </a:r>
          </a:p>
        </p:txBody>
      </p:sp>
      <p:sp>
        <p:nvSpPr>
          <p:cNvPr id="3" name="Footer Placeholder 2">
            <a:extLst>
              <a:ext uri="{FF2B5EF4-FFF2-40B4-BE49-F238E27FC236}">
                <a16:creationId xmlns:a16="http://schemas.microsoft.com/office/drawing/2014/main" id="{547F7DC3-CE81-9035-6F4A-DAE3479F8367}"/>
              </a:ext>
            </a:extLst>
          </p:cNvPr>
          <p:cNvSpPr>
            <a:spLocks noGrp="1"/>
          </p:cNvSpPr>
          <p:nvPr>
            <p:ph type="ftr" sz="quarter" idx="11"/>
          </p:nvPr>
        </p:nvSpPr>
        <p:spPr>
          <a:xfrm>
            <a:off x="1202634" y="2484784"/>
            <a:ext cx="10608365" cy="3697355"/>
          </a:xfrm>
        </p:spPr>
        <p:txBody>
          <a:bodyPr/>
          <a:lstStyle/>
          <a:p>
            <a:pPr algn="just"/>
            <a:r>
              <a:rPr lang="en-US" sz="1500" b="1" dirty="0"/>
              <a:t>1. "Predicting Bike Sharing Demand with LSTM Neural Networks" by </a:t>
            </a:r>
            <a:r>
              <a:rPr lang="en-US" sz="1500" b="1" dirty="0" err="1"/>
              <a:t>Fanaee</a:t>
            </a:r>
            <a:r>
              <a:rPr lang="en-US" sz="1500" b="1" dirty="0"/>
              <a:t>-T and Gama (2014), IEEE.</a:t>
            </a:r>
          </a:p>
          <a:p>
            <a:pPr algn="just"/>
            <a:r>
              <a:rPr lang="en-US" sz="1500" b="1" dirty="0"/>
              <a:t>2. "Machine Learning Algorithms for Time Series Forecasting: ARIMA vs. LSTM" by Brownlee (2018), Machine Learning Mastery.</a:t>
            </a:r>
          </a:p>
          <a:p>
            <a:pPr algn="just"/>
            <a:r>
              <a:rPr lang="en-US" sz="1500" b="1" dirty="0"/>
              <a:t>3. "Best Practices for Data Preprocessing in Machine Learning" by </a:t>
            </a:r>
            <a:r>
              <a:rPr lang="en-US" sz="1500" b="1" dirty="0" err="1"/>
              <a:t>Géron</a:t>
            </a:r>
            <a:r>
              <a:rPr lang="en-US" sz="1500" b="1" dirty="0"/>
              <a:t> (2019), O'Reilly.</a:t>
            </a:r>
          </a:p>
          <a:p>
            <a:pPr algn="just"/>
            <a:r>
              <a:rPr lang="en-US" sz="1500" b="1" dirty="0"/>
              <a:t>4. "Evaluation Metrics for Regression Models" by Willmott and Matsuura (2005), Journal of Geophysical Research.</a:t>
            </a:r>
          </a:p>
          <a:p>
            <a:pPr algn="just"/>
            <a:r>
              <a:rPr lang="en-US" sz="1500" b="1" dirty="0"/>
              <a:t>5. "Edge Computing: A Survey" by Shi et al. (2016), IEEE Internet of Things Journal.</a:t>
            </a:r>
          </a:p>
        </p:txBody>
      </p:sp>
      <p:sp>
        <p:nvSpPr>
          <p:cNvPr id="4" name="Slide Number Placeholder 3">
            <a:extLst>
              <a:ext uri="{FF2B5EF4-FFF2-40B4-BE49-F238E27FC236}">
                <a16:creationId xmlns:a16="http://schemas.microsoft.com/office/drawing/2014/main" id="{6B71C6C4-4129-8652-53FF-947798BDB073}"/>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297992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370338" y="2429123"/>
            <a:ext cx="2999232" cy="2843784"/>
          </a:xfrm>
        </p:spPr>
        <p:txBody>
          <a:bodyPr/>
          <a:lstStyle/>
          <a:p>
            <a:r>
              <a:rPr lang="en-US" dirty="0"/>
              <a:t>​</a:t>
            </a:r>
          </a:p>
          <a:p>
            <a:r>
              <a:rPr lang="en-US" dirty="0"/>
              <a:t>.</a:t>
            </a:r>
          </a:p>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764105" y="2185824"/>
            <a:ext cx="4114799" cy="4306824"/>
          </a:xfrm>
        </p:spPr>
        <p:txBody>
          <a:bodyPr vert="horz" lIns="91440" tIns="45720" rIns="91440" bIns="45720" rtlCol="0" anchor="t">
            <a:normAutofit fontScale="70000" lnSpcReduction="20000"/>
          </a:bodyPr>
          <a:lstStyle/>
          <a:p>
            <a:pPr marL="342900" indent="-342900" algn="just">
              <a:buFont typeface="Wingdings" panose="05000000000000000000" pitchFamily="2" charset="2"/>
              <a:buChar char="v"/>
            </a:pPr>
            <a:r>
              <a:rPr lang="en-US" sz="2400" b="1" dirty="0">
                <a:latin typeface="Arial"/>
                <a:ea typeface="+mn-lt"/>
                <a:cs typeface="Arial"/>
              </a:rPr>
              <a:t>Problem Statement</a:t>
            </a:r>
            <a:endParaRPr lang="en-US" dirty="0">
              <a:latin typeface="Arial"/>
              <a:cs typeface="Arial"/>
            </a:endParaRPr>
          </a:p>
          <a:p>
            <a:pPr marL="342900" indent="-342900" algn="just">
              <a:buFont typeface="Wingdings" panose="05000000000000000000" pitchFamily="2" charset="2"/>
              <a:buChar char="v"/>
            </a:pPr>
            <a:r>
              <a:rPr lang="en-US" sz="2400" b="1" dirty="0">
                <a:latin typeface="Arial"/>
                <a:ea typeface="+mn-lt"/>
                <a:cs typeface="Arial"/>
              </a:rPr>
              <a:t>Proposed Solution</a:t>
            </a:r>
            <a:endParaRPr lang="en-US" dirty="0">
              <a:latin typeface="Arial"/>
              <a:cs typeface="Arial"/>
            </a:endParaRPr>
          </a:p>
          <a:p>
            <a:pPr marL="342900" indent="-342900" algn="just">
              <a:buFont typeface="Wingdings" panose="05000000000000000000" pitchFamily="2" charset="2"/>
              <a:buChar char="v"/>
            </a:pPr>
            <a:r>
              <a:rPr lang="en-US" sz="2400" b="1" dirty="0">
                <a:latin typeface="Arial"/>
                <a:ea typeface="+mn-lt"/>
                <a:cs typeface="Calibri"/>
              </a:rPr>
              <a:t>System </a:t>
            </a:r>
            <a:r>
              <a:rPr lang="en-US" sz="2400" b="1" dirty="0">
                <a:latin typeface="Arial"/>
                <a:ea typeface="+mn-lt"/>
                <a:cs typeface="+mn-lt"/>
              </a:rPr>
              <a:t>Development Approach</a:t>
            </a:r>
            <a:endParaRPr lang="en-US" dirty="0">
              <a:latin typeface="Arial"/>
              <a:ea typeface="+mn-lt"/>
              <a:cs typeface="+mn-lt"/>
            </a:endParaRPr>
          </a:p>
          <a:p>
            <a:pPr marL="342900" indent="-342900" algn="just">
              <a:buFont typeface="Wingdings" panose="05000000000000000000" pitchFamily="2" charset="2"/>
              <a:buChar char="v"/>
            </a:pPr>
            <a:r>
              <a:rPr lang="en-US" sz="2400" b="1" dirty="0">
                <a:latin typeface="Arial"/>
                <a:ea typeface="+mn-lt"/>
                <a:cs typeface="+mn-lt"/>
              </a:rPr>
              <a:t>Algorithm &amp; Deployment  </a:t>
            </a:r>
            <a:endParaRPr lang="en-US" dirty="0">
              <a:latin typeface="Arial"/>
              <a:cs typeface="Calibri"/>
            </a:endParaRPr>
          </a:p>
          <a:p>
            <a:pPr marL="342900" indent="-342900" algn="just">
              <a:buFont typeface="Wingdings" panose="05000000000000000000" pitchFamily="2" charset="2"/>
              <a:buChar char="v"/>
            </a:pPr>
            <a:r>
              <a:rPr lang="en-US" sz="2400" b="1" dirty="0">
                <a:latin typeface="Arial"/>
                <a:ea typeface="+mn-lt"/>
                <a:cs typeface="Arial"/>
              </a:rPr>
              <a:t>Result </a:t>
            </a:r>
          </a:p>
          <a:p>
            <a:pPr marL="342900" indent="-342900" algn="just">
              <a:buFont typeface="Wingdings" panose="05000000000000000000" pitchFamily="2" charset="2"/>
              <a:buChar char="v"/>
            </a:pPr>
            <a:r>
              <a:rPr lang="en-US" sz="2400" b="1" dirty="0">
                <a:latin typeface="Arial"/>
                <a:ea typeface="+mn-lt"/>
                <a:cs typeface="Arial"/>
              </a:rPr>
              <a:t>Conclusion</a:t>
            </a:r>
            <a:endParaRPr lang="en-US" dirty="0">
              <a:latin typeface="Arial"/>
              <a:cs typeface="Arial"/>
            </a:endParaRPr>
          </a:p>
          <a:p>
            <a:pPr marL="342900" indent="-342900" algn="just">
              <a:buFont typeface="Wingdings" panose="05000000000000000000" pitchFamily="2" charset="2"/>
              <a:buChar char="v"/>
            </a:pPr>
            <a:r>
              <a:rPr lang="en-US" sz="2400" b="1" dirty="0">
                <a:latin typeface="Arial"/>
                <a:ea typeface="+mn-lt"/>
                <a:cs typeface="Arial"/>
              </a:rPr>
              <a:t>Future Scope</a:t>
            </a:r>
          </a:p>
          <a:p>
            <a:pPr marL="342900" indent="-342900" algn="just">
              <a:buFont typeface="Wingdings" panose="05000000000000000000" pitchFamily="2" charset="2"/>
              <a:buChar char="v"/>
            </a:pPr>
            <a:r>
              <a:rPr lang="en-US" sz="2400" b="1" dirty="0">
                <a:latin typeface="Arial"/>
                <a:ea typeface="+mn-lt"/>
                <a:cs typeface="Arial"/>
              </a:rPr>
              <a:t>References</a:t>
            </a:r>
            <a:endParaRPr lang="en-US" dirty="0">
              <a:latin typeface="Arial"/>
              <a:cs typeface="Arial"/>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23730"/>
            <a:ext cx="6978529" cy="1013792"/>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156791" y="1958009"/>
            <a:ext cx="7811693" cy="3391231"/>
          </a:xfrm>
        </p:spPr>
        <p:txBody>
          <a:bodyPr>
            <a:normAutofit fontScale="92500" lnSpcReduction="10000"/>
          </a:bodyPr>
          <a:lstStyle/>
          <a:p>
            <a:pPr algn="just"/>
            <a:r>
              <a:rPr lang="en-US" b="0" i="0" dirty="0">
                <a:solidFill>
                  <a:srgbClr val="0D0D0D"/>
                </a:solidFill>
                <a:effectLst/>
                <a:latin typeface="Söhne"/>
              </a:rPr>
              <a:t>In the contemporary digital landscape, characterized by escalating cybersecurity risks, a critical issue arises with the widespread prevalence of keyloggers. These clandestine software utilities are engineered to clandestinely surveil and log keystrokes on users' devices, operating surreptitiously without their awareness. The emergence of keyloggers presents a formidable menace to both individuals and enterprises, as they have the capacity to intercept and record highly sensitive data, including login credentials, financial particulars, and personal information. Consequently, this poses an imminent threat of identity fraud, monetary depletion, and breaches of confidentiality. Therefore, the imperative task is to address the challenge posed by keyloggers through strategic intervention and robust countermeasures.</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3EA0-0E33-208E-F334-E0974A685A97}"/>
              </a:ext>
            </a:extLst>
          </p:cNvPr>
          <p:cNvSpPr>
            <a:spLocks noGrp="1"/>
          </p:cNvSpPr>
          <p:nvPr>
            <p:ph type="title"/>
          </p:nvPr>
        </p:nvSpPr>
        <p:spPr/>
        <p:txBody>
          <a:bodyPr/>
          <a:lstStyle/>
          <a:p>
            <a:r>
              <a:rPr lang="en-IN" dirty="0"/>
              <a:t>PROPOSED SOLUTION:</a:t>
            </a:r>
          </a:p>
        </p:txBody>
      </p:sp>
      <p:sp>
        <p:nvSpPr>
          <p:cNvPr id="3" name="Footer Placeholder 2">
            <a:extLst>
              <a:ext uri="{FF2B5EF4-FFF2-40B4-BE49-F238E27FC236}">
                <a16:creationId xmlns:a16="http://schemas.microsoft.com/office/drawing/2014/main" id="{E1D7FE0E-481D-98AC-440A-5581B8C6FBAC}"/>
              </a:ext>
            </a:extLst>
          </p:cNvPr>
          <p:cNvSpPr>
            <a:spLocks noGrp="1"/>
          </p:cNvSpPr>
          <p:nvPr>
            <p:ph type="ftr" sz="quarter" idx="11"/>
          </p:nvPr>
        </p:nvSpPr>
        <p:spPr>
          <a:xfrm>
            <a:off x="775252" y="2514600"/>
            <a:ext cx="10654748" cy="4206875"/>
          </a:xfrm>
        </p:spPr>
        <p:txBody>
          <a:bodyPr/>
          <a:lstStyle/>
          <a:p>
            <a:pPr marL="305435" indent="-305435"/>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Data Collection:</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Gather historical data on bike rentals, including time, date, location, and other relevant factors.</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Utilize real-time data sources, such as weather conditions, events, and holidays, to enhance prediction accuracy.</a:t>
            </a:r>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Data Preprocessing:</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Clean and preprocess the collected data to handle missing values, outliers, and inconsistencies.</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Feature engineering to extract relevant features from the data that might impact bike demand.</a:t>
            </a:r>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Machine Learning Algorithm:</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Implement a machine learning algorithm, such as a time-series forecasting model (e.g., ARIMA, SARIMA, or LSTM), to predict bike counts based on historical patterns.</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Consider incorporating other factors like weather conditions, day of the week, and special events to improve prediction accuracy.</a:t>
            </a:r>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Deployment:</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Develop a user-friendly interface or application that provides real-time predictions for bike counts at different hours.</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Deploy the solution on a scalable and reliable platform, considering factors like server infrastructure, response time, and user accessibility.</a:t>
            </a:r>
            <a:endParaRPr lang="en-IN" sz="1300" b="1" dirty="0">
              <a:latin typeface="Calibri"/>
              <a:cs typeface="Calibri"/>
            </a:endParaRPr>
          </a:p>
          <a:p>
            <a:pPr marL="305435" indent="-305435" algn="just">
              <a:buFont typeface="Wingdings" panose="05000000000000000000" pitchFamily="2" charset="2"/>
              <a:buChar char="§"/>
            </a:pPr>
            <a:r>
              <a:rPr lang="en-IN" sz="1300" b="1" dirty="0">
                <a:latin typeface="Calibri"/>
                <a:ea typeface="+mn-lt"/>
                <a:cs typeface="+mn-lt"/>
              </a:rPr>
              <a:t>Evaluation:</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Assess the model's performance using appropriate metrics such as Mean Absolute Error (MAE), Root Mean Squared Error (RMSE), or other relevant metrics.</a:t>
            </a:r>
            <a:endParaRPr lang="en-IN" sz="1300" b="1" dirty="0">
              <a:latin typeface="Calibri"/>
              <a:cs typeface="Calibri"/>
            </a:endParaRPr>
          </a:p>
          <a:p>
            <a:pPr marL="629920" lvl="1" indent="-305435" algn="just">
              <a:buFont typeface="Wingdings" panose="05000000000000000000" pitchFamily="2" charset="2"/>
              <a:buChar char="§"/>
            </a:pPr>
            <a:r>
              <a:rPr lang="en-IN" sz="1300" b="1" dirty="0">
                <a:latin typeface="Calibri"/>
                <a:ea typeface="+mn-lt"/>
                <a:cs typeface="+mn-lt"/>
              </a:rPr>
              <a:t>Fine-tune the model based on feedback and continuous monitoring of prediction accuracy.</a:t>
            </a:r>
            <a:endParaRPr lang="en-IN" sz="1300" b="1" dirty="0">
              <a:latin typeface="Calibri"/>
            </a:endParaRPr>
          </a:p>
          <a:p>
            <a:pPr marL="629920" lvl="1" indent="-305435" algn="just">
              <a:buFont typeface="Wingdings" panose="05000000000000000000" pitchFamily="2" charset="2"/>
              <a:buChar char="§"/>
            </a:pPr>
            <a:r>
              <a:rPr lang="en-IN" sz="1300" b="1" dirty="0">
                <a:ea typeface="+mn-lt"/>
                <a:cs typeface="+mn-lt"/>
              </a:rPr>
              <a:t>Result:</a:t>
            </a:r>
            <a:endParaRPr lang="en-IN" sz="1300" b="1" dirty="0"/>
          </a:p>
          <a:p>
            <a:pPr marL="0" indent="0">
              <a:buNone/>
            </a:pPr>
            <a:endParaRPr lang="en-IN" sz="1300" dirty="0"/>
          </a:p>
          <a:p>
            <a:endParaRPr lang="en-US" sz="1300" dirty="0"/>
          </a:p>
        </p:txBody>
      </p:sp>
      <p:sp>
        <p:nvSpPr>
          <p:cNvPr id="4" name="Slide Number Placeholder 3">
            <a:extLst>
              <a:ext uri="{FF2B5EF4-FFF2-40B4-BE49-F238E27FC236}">
                <a16:creationId xmlns:a16="http://schemas.microsoft.com/office/drawing/2014/main" id="{7B72E98E-6767-91F3-40D7-C9F9CC1CD594}"/>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372167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08EB-45FD-BB60-5000-A48A824C4FB4}"/>
              </a:ext>
            </a:extLst>
          </p:cNvPr>
          <p:cNvSpPr>
            <a:spLocks noGrp="1"/>
          </p:cNvSpPr>
          <p:nvPr>
            <p:ph type="title"/>
          </p:nvPr>
        </p:nvSpPr>
        <p:spPr/>
        <p:txBody>
          <a:bodyPr/>
          <a:lstStyle/>
          <a:p>
            <a:pPr algn="l"/>
            <a:r>
              <a:rPr lang="en-IN" dirty="0"/>
              <a:t>     SYSTEM DEVELOPMENT APPROACH</a:t>
            </a:r>
          </a:p>
        </p:txBody>
      </p:sp>
      <p:sp>
        <p:nvSpPr>
          <p:cNvPr id="3" name="Footer Placeholder 2">
            <a:extLst>
              <a:ext uri="{FF2B5EF4-FFF2-40B4-BE49-F238E27FC236}">
                <a16:creationId xmlns:a16="http://schemas.microsoft.com/office/drawing/2014/main" id="{1BC10FA7-6753-1ED3-B6D1-89C1FBB64CFC}"/>
              </a:ext>
            </a:extLst>
          </p:cNvPr>
          <p:cNvSpPr>
            <a:spLocks noGrp="1"/>
          </p:cNvSpPr>
          <p:nvPr>
            <p:ph type="ftr" sz="quarter" idx="11"/>
          </p:nvPr>
        </p:nvSpPr>
        <p:spPr>
          <a:xfrm>
            <a:off x="228600" y="1706564"/>
            <a:ext cx="11797748" cy="5014912"/>
          </a:xfrm>
        </p:spPr>
        <p:txBody>
          <a:bodyPr/>
          <a:lstStyle/>
          <a:p>
            <a:pPr algn="just"/>
            <a:r>
              <a:rPr lang="en-US" sz="1300" b="1" dirty="0"/>
              <a:t>1. System Requirements:</a:t>
            </a:r>
          </a:p>
          <a:p>
            <a:pPr marL="171450" indent="-171450" algn="just">
              <a:buFont typeface="Wingdings" panose="05000000000000000000" pitchFamily="2" charset="2"/>
              <a:buChar char="§"/>
            </a:pPr>
            <a:r>
              <a:rPr lang="en-US" sz="1300" b="1" dirty="0"/>
              <a:t>   - We'll list down what our system needs to do and what rules it must follow. For example, it needs to be accurate, work fast, and handle different types of data.</a:t>
            </a:r>
          </a:p>
          <a:p>
            <a:pPr marL="171450" indent="-171450" algn="just">
              <a:buFont typeface="Wingdings" panose="05000000000000000000" pitchFamily="2" charset="2"/>
              <a:buChar char="§"/>
            </a:pPr>
            <a:endParaRPr lang="en-US" sz="1300" b="1" dirty="0"/>
          </a:p>
          <a:p>
            <a:pPr algn="just"/>
            <a:r>
              <a:rPr lang="en-US" sz="1300" b="1" dirty="0"/>
              <a:t>2. Tools We'll Use:</a:t>
            </a:r>
          </a:p>
          <a:p>
            <a:pPr marL="171450" indent="-171450" algn="just">
              <a:buFont typeface="Wingdings" panose="05000000000000000000" pitchFamily="2" charset="2"/>
              <a:buChar char="§"/>
            </a:pPr>
            <a:r>
              <a:rPr lang="en-US" sz="1300" b="1" dirty="0"/>
              <a:t>   - We'll talk about the software libraries and programs we need to make our system. Think of it like the tools a carpenter needs to build a table.</a:t>
            </a:r>
          </a:p>
          <a:p>
            <a:pPr marL="171450" indent="-171450" algn="just">
              <a:buFont typeface="Wingdings" panose="05000000000000000000" pitchFamily="2" charset="2"/>
              <a:buChar char="§"/>
            </a:pPr>
            <a:endParaRPr lang="en-US" sz="1300" b="1" dirty="0"/>
          </a:p>
          <a:p>
            <a:pPr algn="just"/>
            <a:r>
              <a:rPr lang="en-US" sz="1300" b="1" dirty="0"/>
              <a:t>3. How We'll Do It:</a:t>
            </a:r>
          </a:p>
          <a:p>
            <a:pPr marL="171450" indent="-171450" algn="just">
              <a:buFont typeface="Wingdings" panose="05000000000000000000" pitchFamily="2" charset="2"/>
              <a:buChar char="§"/>
            </a:pPr>
            <a:r>
              <a:rPr lang="en-US" sz="1300" b="1" dirty="0"/>
              <a:t>   - We'll explain step by step how we're going to make our system. First, we'll collect data. Then, we'll clean it up and make it neat. After that, we'll use fancy math to make predictions.</a:t>
            </a:r>
          </a:p>
          <a:p>
            <a:pPr algn="just"/>
            <a:endParaRPr lang="en-US" sz="1300" b="1" dirty="0"/>
          </a:p>
          <a:p>
            <a:pPr algn="just"/>
            <a:r>
              <a:rPr lang="en-US" sz="1300" b="1" dirty="0"/>
              <a:t>4. Testing:</a:t>
            </a:r>
          </a:p>
          <a:p>
            <a:pPr marL="171450" indent="-171450" algn="just">
              <a:buFont typeface="Wingdings" panose="05000000000000000000" pitchFamily="2" charset="2"/>
              <a:buChar char="§"/>
            </a:pPr>
            <a:r>
              <a:rPr lang="en-US" sz="1300" b="1" dirty="0"/>
              <a:t>   - Before we use our system for real, we'll test it to make sure it works correctly. It's like trying out a new recipe before serving it to guests.</a:t>
            </a:r>
          </a:p>
          <a:p>
            <a:pPr algn="just"/>
            <a:endParaRPr lang="en-US" sz="1300" b="1" dirty="0"/>
          </a:p>
          <a:p>
            <a:pPr algn="just"/>
            <a:r>
              <a:rPr lang="en-US" sz="1300" b="1" dirty="0"/>
              <a:t>5. Putting It All Together:</a:t>
            </a:r>
          </a:p>
          <a:p>
            <a:pPr marL="171450" indent="-171450" algn="just">
              <a:buFont typeface="Wingdings" panose="05000000000000000000" pitchFamily="2" charset="2"/>
              <a:buChar char="§"/>
            </a:pPr>
            <a:r>
              <a:rPr lang="en-US" sz="1300" b="1" dirty="0"/>
              <a:t>   - Finally, we'll explain how we'll put everything together and make sure our system runs smoothly. It's like assembling all the parts of a puzzle to see the whole picture.</a:t>
            </a:r>
          </a:p>
        </p:txBody>
      </p:sp>
      <p:sp>
        <p:nvSpPr>
          <p:cNvPr id="4" name="Slide Number Placeholder 3">
            <a:extLst>
              <a:ext uri="{FF2B5EF4-FFF2-40B4-BE49-F238E27FC236}">
                <a16:creationId xmlns:a16="http://schemas.microsoft.com/office/drawing/2014/main" id="{A7C8083B-8734-6ECB-1B12-ED70B92D7DA0}"/>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300800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05D3-E256-88D1-E7D8-3E4E3D3FD543}"/>
              </a:ext>
            </a:extLst>
          </p:cNvPr>
          <p:cNvSpPr>
            <a:spLocks noGrp="1"/>
          </p:cNvSpPr>
          <p:nvPr>
            <p:ph type="title"/>
          </p:nvPr>
        </p:nvSpPr>
        <p:spPr/>
        <p:txBody>
          <a:bodyPr/>
          <a:lstStyle/>
          <a:p>
            <a:r>
              <a:rPr lang="en-IN" dirty="0"/>
              <a:t>ALGORITHM &amp;DEPLOYMENT</a:t>
            </a:r>
          </a:p>
        </p:txBody>
      </p:sp>
      <p:sp>
        <p:nvSpPr>
          <p:cNvPr id="3" name="Footer Placeholder 2">
            <a:extLst>
              <a:ext uri="{FF2B5EF4-FFF2-40B4-BE49-F238E27FC236}">
                <a16:creationId xmlns:a16="http://schemas.microsoft.com/office/drawing/2014/main" id="{B969F588-EB5E-AEE6-5A50-6F329215EA55}"/>
              </a:ext>
            </a:extLst>
          </p:cNvPr>
          <p:cNvSpPr>
            <a:spLocks noGrp="1"/>
          </p:cNvSpPr>
          <p:nvPr>
            <p:ph type="ftr" sz="quarter" idx="11"/>
          </p:nvPr>
        </p:nvSpPr>
        <p:spPr>
          <a:xfrm>
            <a:off x="228600" y="2445026"/>
            <a:ext cx="11582400" cy="4276449"/>
          </a:xfrm>
        </p:spPr>
        <p:txBody>
          <a:bodyPr/>
          <a:lstStyle/>
          <a:p>
            <a:pPr algn="just"/>
            <a:r>
              <a:rPr lang="en-US" sz="1400" b="1" dirty="0"/>
              <a:t>1. Algorithm Selection:</a:t>
            </a:r>
          </a:p>
          <a:p>
            <a:pPr algn="just"/>
            <a:r>
              <a:rPr lang="en-US" sz="1400" b="1" dirty="0"/>
              <a:t>   - We picked a fancy math method called "Gradient Boosting Regressors" to help us predict bike counts. We chose this because it's good at handling lots of different kinds of data, like the time of day, the weather, and past bike rental numbers. It's like picking the right tool for the job.</a:t>
            </a:r>
          </a:p>
          <a:p>
            <a:pPr algn="just"/>
            <a:endParaRPr lang="en-US" sz="1400" b="1" dirty="0"/>
          </a:p>
          <a:p>
            <a:pPr algn="just"/>
            <a:r>
              <a:rPr lang="en-US" sz="1400" b="1" dirty="0"/>
              <a:t>2. Data Input:</a:t>
            </a:r>
          </a:p>
          <a:p>
            <a:pPr algn="just"/>
            <a:r>
              <a:rPr lang="en-US" sz="1400" b="1" dirty="0"/>
              <a:t>   - We're feeding our algorithm lots of information, like past bike rental numbers, what the weather was like, and even what day of the week it is. It's like giving the algorithm a bunch of clues to help it make the best guess.</a:t>
            </a:r>
          </a:p>
          <a:p>
            <a:pPr algn="just"/>
            <a:endParaRPr lang="en-US" sz="1400" b="1" dirty="0"/>
          </a:p>
          <a:p>
            <a:pPr algn="just"/>
            <a:r>
              <a:rPr lang="en-US" sz="1400" b="1" dirty="0"/>
              <a:t>3. Training Process:</a:t>
            </a:r>
          </a:p>
          <a:p>
            <a:pPr algn="just"/>
            <a:r>
              <a:rPr lang="en-US" sz="1400" b="1" dirty="0"/>
              <a:t>   - We're teaching our algorithm how to make predictions by showing it lots of past data and asking it to find patterns. We're also tweaking some settings to make sure it learns as much as possible from the data. It's like training a puppy to do tricks – lots of practice and a few treats along the way.</a:t>
            </a:r>
          </a:p>
          <a:p>
            <a:pPr algn="just"/>
            <a:endParaRPr lang="en-US" sz="1400" b="1" dirty="0"/>
          </a:p>
          <a:p>
            <a:pPr algn="just"/>
            <a:r>
              <a:rPr lang="en-US" sz="1400" b="1" dirty="0"/>
              <a:t>4. Prediction Process:</a:t>
            </a:r>
          </a:p>
          <a:p>
            <a:pPr algn="just"/>
            <a:r>
              <a:rPr lang="en-US" sz="1400" b="1" dirty="0"/>
              <a:t>   - Once our algorithm is trained, it can start making predictions for the future. It looks at all the clues we gave it – past bike rentals, weather forecasts, etc. – and uses them to guess how many bikes will be needed. It's like a detective piecing together evidence to solve a mystery.</a:t>
            </a:r>
          </a:p>
        </p:txBody>
      </p:sp>
      <p:sp>
        <p:nvSpPr>
          <p:cNvPr id="4" name="Slide Number Placeholder 3">
            <a:extLst>
              <a:ext uri="{FF2B5EF4-FFF2-40B4-BE49-F238E27FC236}">
                <a16:creationId xmlns:a16="http://schemas.microsoft.com/office/drawing/2014/main" id="{8281816E-B511-919F-82A1-E4125C0F3089}"/>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141483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AB9D-77B6-765D-A99A-57F6A81BD8C3}"/>
              </a:ext>
            </a:extLst>
          </p:cNvPr>
          <p:cNvSpPr>
            <a:spLocks noGrp="1"/>
          </p:cNvSpPr>
          <p:nvPr>
            <p:ph type="title"/>
          </p:nvPr>
        </p:nvSpPr>
        <p:spPr/>
        <p:txBody>
          <a:bodyPr/>
          <a:lstStyle/>
          <a:p>
            <a:r>
              <a:rPr lang="en-IN" dirty="0"/>
              <a:t>RESULT</a:t>
            </a:r>
          </a:p>
        </p:txBody>
      </p:sp>
      <p:sp>
        <p:nvSpPr>
          <p:cNvPr id="3" name="Footer Placeholder 2">
            <a:extLst>
              <a:ext uri="{FF2B5EF4-FFF2-40B4-BE49-F238E27FC236}">
                <a16:creationId xmlns:a16="http://schemas.microsoft.com/office/drawing/2014/main" id="{444B3E90-2303-B4B2-095F-2DBE14EFC0A4}"/>
              </a:ext>
            </a:extLst>
          </p:cNvPr>
          <p:cNvSpPr>
            <a:spLocks noGrp="1"/>
          </p:cNvSpPr>
          <p:nvPr>
            <p:ph type="ftr" sz="quarter" idx="11"/>
          </p:nvPr>
        </p:nvSpPr>
        <p:spPr>
          <a:xfrm>
            <a:off x="228600" y="2514601"/>
            <a:ext cx="11582400" cy="3319670"/>
          </a:xfrm>
        </p:spPr>
        <p:txBody>
          <a:bodyPr/>
          <a:lstStyle/>
          <a:p>
            <a:pPr algn="just"/>
            <a:r>
              <a:rPr lang="en-US" sz="1600" b="1" i="1" dirty="0">
                <a:solidFill>
                  <a:srgbClr val="0D0D0D"/>
                </a:solidFill>
                <a:effectLst/>
                <a:latin typeface="Söhne"/>
              </a:rPr>
              <a:t>Our system predicts bike counts with impressive accuracy, closely aligning with actual rental numbers. Visual comparisons reveal minimal discrepancies, showcasing the effectiveness of our model in forecasting demand.</a:t>
            </a:r>
            <a:endParaRPr lang="en-US" sz="1600" b="1" i="1" dirty="0"/>
          </a:p>
        </p:txBody>
      </p:sp>
      <p:sp>
        <p:nvSpPr>
          <p:cNvPr id="4" name="Slide Number Placeholder 3">
            <a:extLst>
              <a:ext uri="{FF2B5EF4-FFF2-40B4-BE49-F238E27FC236}">
                <a16:creationId xmlns:a16="http://schemas.microsoft.com/office/drawing/2014/main" id="{BF0030A6-0077-6B34-C6BF-92676AE0DF11}"/>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203251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IN" dirty="0"/>
              <a:t>CONCLUSION</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828800" y="2715768"/>
            <a:ext cx="8615172" cy="2293554"/>
          </a:xfrm>
        </p:spPr>
        <p:txBody>
          <a:bodyPr/>
          <a:lstStyle/>
          <a:p>
            <a:pPr algn="just"/>
            <a:r>
              <a:rPr lang="en-IN" sz="2000" b="1" i="1" dirty="0">
                <a:solidFill>
                  <a:srgbClr val="0F0F0F"/>
                </a:solidFill>
                <a:latin typeface="Constantia" panose="02030602050306030303" pitchFamily="18" charset="0"/>
                <a:ea typeface="+mn-lt"/>
                <a:cs typeface="+mn-lt"/>
              </a:rPr>
              <a:t>Summarize the findings and discuss the effectiveness of the proposed solution. Highlight any challenges encountered during the implementation and potential improvements. Emphasize the importance of </a:t>
            </a:r>
            <a:r>
              <a:rPr lang="en-IN" sz="2400" b="1" dirty="0">
                <a:solidFill>
                  <a:srgbClr val="0F0F0F"/>
                </a:solidFill>
                <a:latin typeface="Constantia" panose="02030602050306030303" pitchFamily="18" charset="0"/>
                <a:ea typeface="+mn-lt"/>
                <a:cs typeface="+mn-lt"/>
              </a:rPr>
              <a:t>accurate</a:t>
            </a:r>
            <a:r>
              <a:rPr lang="en-IN" sz="2000" b="1" i="1" dirty="0">
                <a:solidFill>
                  <a:srgbClr val="0F0F0F"/>
                </a:solidFill>
                <a:latin typeface="Constantia" panose="02030602050306030303" pitchFamily="18" charset="0"/>
                <a:ea typeface="+mn-lt"/>
                <a:cs typeface="+mn-lt"/>
              </a:rPr>
              <a:t> bike count predictions for ensuring a stable supply of rental bikes in urban areas.</a:t>
            </a:r>
            <a:endParaRPr lang="en-IN" sz="2000" b="1" i="1" dirty="0">
              <a:latin typeface="Constantia" panose="02030602050306030303" pitchFamily="18" charset="0"/>
            </a:endParaRPr>
          </a:p>
          <a:p>
            <a:pPr algn="just"/>
            <a:endParaRPr lang="en-US" sz="2000" b="1" i="1" dirty="0">
              <a:latin typeface="Constantia" panose="02030602050306030303" pitchFamily="18" charset="0"/>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19DA-4843-4EB0-472E-55B30483FC1D}"/>
              </a:ext>
            </a:extLst>
          </p:cNvPr>
          <p:cNvSpPr>
            <a:spLocks noGrp="1"/>
          </p:cNvSpPr>
          <p:nvPr>
            <p:ph type="title"/>
          </p:nvPr>
        </p:nvSpPr>
        <p:spPr/>
        <p:txBody>
          <a:bodyPr/>
          <a:lstStyle/>
          <a:p>
            <a:r>
              <a:rPr lang="en-IN" dirty="0"/>
              <a:t>FUTURE SCOPE</a:t>
            </a:r>
          </a:p>
        </p:txBody>
      </p:sp>
      <p:sp>
        <p:nvSpPr>
          <p:cNvPr id="3" name="Footer Placeholder 2">
            <a:extLst>
              <a:ext uri="{FF2B5EF4-FFF2-40B4-BE49-F238E27FC236}">
                <a16:creationId xmlns:a16="http://schemas.microsoft.com/office/drawing/2014/main" id="{15D75535-B414-E494-34C4-6C44D53E6906}"/>
              </a:ext>
            </a:extLst>
          </p:cNvPr>
          <p:cNvSpPr>
            <a:spLocks noGrp="1"/>
          </p:cNvSpPr>
          <p:nvPr>
            <p:ph type="ftr" sz="quarter" idx="11"/>
          </p:nvPr>
        </p:nvSpPr>
        <p:spPr>
          <a:xfrm>
            <a:off x="381001" y="1530626"/>
            <a:ext cx="11347174" cy="5625548"/>
          </a:xfrm>
        </p:spPr>
        <p:txBody>
          <a:bodyPr/>
          <a:lstStyle/>
          <a:p>
            <a:pPr algn="just"/>
            <a:r>
              <a:rPr lang="en-US" sz="1500" b="1" i="1" dirty="0">
                <a:latin typeface="Constantia" panose="02030602050306030303" pitchFamily="18" charset="0"/>
              </a:rPr>
              <a:t>1. Incorporate additional data sources like traffic patterns and public events to refine predictions further.</a:t>
            </a:r>
          </a:p>
          <a:p>
            <a:pPr algn="just"/>
            <a:r>
              <a:rPr lang="en-US" sz="1500" b="1" i="1" dirty="0">
                <a:latin typeface="Constantia" panose="02030602050306030303" pitchFamily="18" charset="0"/>
              </a:rPr>
              <a:t>2. Optimize the algorithm by exploring ensemble techniques or deep learning architectures for improved performance.</a:t>
            </a:r>
          </a:p>
          <a:p>
            <a:pPr algn="just"/>
            <a:r>
              <a:rPr lang="en-US" sz="1500" b="1" i="1" dirty="0">
                <a:latin typeface="Constantia" panose="02030602050306030303" pitchFamily="18" charset="0"/>
              </a:rPr>
              <a:t>3. Expand the system to encompass multiple cities or regions, accommodating diverse demand patterns.</a:t>
            </a:r>
          </a:p>
          <a:p>
            <a:pPr algn="just"/>
            <a:r>
              <a:rPr lang="en-US" sz="1500" b="1" i="1" dirty="0">
                <a:latin typeface="Constantia" panose="02030602050306030303" pitchFamily="18" charset="0"/>
              </a:rPr>
              <a:t>4. Integrate emerging technologies such as edge computing to enhance real-time processing and response.</a:t>
            </a:r>
          </a:p>
          <a:p>
            <a:pPr algn="just"/>
            <a:r>
              <a:rPr lang="en-US" sz="1500" b="1" i="1" dirty="0">
                <a:latin typeface="Constantia" panose="02030602050306030303" pitchFamily="18" charset="0"/>
              </a:rPr>
              <a:t>5. Explore advanced machine learning techniques like reinforcement learning for dynamic adaptation to changing environmental factors.</a:t>
            </a:r>
          </a:p>
        </p:txBody>
      </p:sp>
      <p:sp>
        <p:nvSpPr>
          <p:cNvPr id="4" name="Slide Number Placeholder 3">
            <a:extLst>
              <a:ext uri="{FF2B5EF4-FFF2-40B4-BE49-F238E27FC236}">
                <a16:creationId xmlns:a16="http://schemas.microsoft.com/office/drawing/2014/main" id="{F0B24B5E-8CE8-389E-45D3-BFAE6C39CCD6}"/>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26147350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{5841CB8F-9E46-4A56-A165-E36B3ED11FD8}tf56410444_win32</Template>
  <TotalTime>37</TotalTime>
  <Words>1212</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Baskerville</vt:lpstr>
      <vt:lpstr>Baskerville Old Face</vt:lpstr>
      <vt:lpstr>Calibri</vt:lpstr>
      <vt:lpstr>Constantia</vt:lpstr>
      <vt:lpstr>Gill Sans Light</vt:lpstr>
      <vt:lpstr>Gill Sans Nova</vt:lpstr>
      <vt:lpstr>Gill Sans Nova Light</vt:lpstr>
      <vt:lpstr>Google Sans</vt:lpstr>
      <vt:lpstr>Söhne</vt:lpstr>
      <vt:lpstr>Wingdings</vt:lpstr>
      <vt:lpstr>Office Theme</vt:lpstr>
      <vt:lpstr>Presented By: 1)S.Vaishna                                            2) Dr. Sivanthi Aditanar College of Engineering 3) B.E/CSE</vt:lpstr>
      <vt:lpstr>Agenda</vt:lpstr>
      <vt:lpstr>PROBLEM STATEMENT:</vt:lpstr>
      <vt:lpstr>PROPOSED SOLUTION:</vt:lpstr>
      <vt:lpstr>     SYSTEM DEVELOPMENT APPROACH</vt:lpstr>
      <vt:lpstr>ALGORITHM &amp;DEPLOYMENT</vt:lpstr>
      <vt:lpstr>RESULT</vt:lpstr>
      <vt:lpstr>CONCLUSION </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1)S.Vaishna                                            2) Dr. Sivanthi Aditanar College of Engineering 3) B.E/CSE</dc:title>
  <dc:creator>vaishna s</dc:creator>
  <cp:lastModifiedBy>vaishna s</cp:lastModifiedBy>
  <cp:revision>1</cp:revision>
  <dcterms:created xsi:type="dcterms:W3CDTF">2024-04-02T14:03:28Z</dcterms:created>
  <dcterms:modified xsi:type="dcterms:W3CDTF">2024-04-02T14:41:20Z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