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60" r:id="rId4"/>
    <p:sldId id="259" r:id="rId5"/>
    <p:sldId id="266" r:id="rId6"/>
    <p:sldId id="262" r:id="rId7"/>
    <p:sldId id="263" r:id="rId8"/>
    <p:sldId id="264" r:id="rId9"/>
    <p:sldId id="265" r:id="rId10"/>
    <p:sldId id="269" r:id="rId11"/>
    <p:sldId id="267" r:id="rId12"/>
    <p:sldId id="268" r:id="rId13"/>
    <p:sldId id="270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134C"/>
    <a:srgbClr val="96E8EA"/>
    <a:srgbClr val="BCF1F2"/>
    <a:srgbClr val="D1D1D1"/>
    <a:srgbClr val="23AAAD"/>
    <a:srgbClr val="F6B0EF"/>
    <a:srgbClr val="EA7E68"/>
    <a:srgbClr val="FFFFFF"/>
    <a:srgbClr val="F39E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8AF83-95C2-7008-E60D-FB797A157E03}" v="3" dt="2025-09-04T16:20:41.386"/>
    <p1510:client id="{1718AE29-C20F-28CF-1003-06C74243F3DE}" v="4" dt="2025-09-04T04:19:53.188"/>
    <p1510:client id="{29DEB39E-5DD4-5B67-F2B5-8E25777FB406}" v="1" dt="2025-09-04T10:16:01.085"/>
    <p1510:client id="{96699D59-66C2-9884-89DC-A280C938B63A}" v="978" dt="2025-09-04T09:11:44.448"/>
    <p1510:client id="{C621CCEA-563B-3CB9-C65C-AB05F85C0ED5}" v="193" dt="2025-09-04T09:08:57.185"/>
    <p1510:client id="{E950D2E4-D72E-D7DA-CCB1-0801CB6241DE}" v="8" dt="2025-09-04T09:21:40.1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60" d="100"/>
          <a:sy n="60" d="100"/>
        </p:scale>
        <p:origin x="88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DE5F0-F600-46C3-AE4D-5148C69FFBAD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EF6FF-9132-45E0-97B0-6601D5F65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07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F6FF-9132-45E0-97B0-6601D5F658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86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F6FF-9132-45E0-97B0-6601D5F658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90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E9D4-CBBD-39CF-AB04-BF492945B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9F787-A6F0-B4AA-E084-B6E6A2965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97AC2-B99D-4E92-643D-E755FB13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3E8F1-0B97-8411-9791-E2816322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FF63-8290-6775-8277-205603A4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8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DE25-DCBC-D358-9606-1AFAC0C1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9CA90-1A03-8F33-D4D4-698AE6B2B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36D4-D9FF-3984-32C8-E310533C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007F2-5888-0388-EEC2-737DB1C4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E26C5-0E2E-A976-A6BA-B4D7B67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5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24D53-CB44-64E5-F537-B0AC6B350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69E02-5B4E-B2E2-BF0E-FFAB403EC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F28F0-7539-0FB2-62D6-933FEFE2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0D598-96DB-8BDF-7A86-05A1D81C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C07A8-426C-583A-2AB9-069E9B29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3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706E-CA7F-38DC-3ABC-4F852DF7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2F1B5-7512-79D3-6D27-ACE3DE8EB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BC36-52A8-E007-5F87-D62CEE28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3E764-0E8F-32F3-959D-0F804A37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B5893-D3ED-A111-1DE0-119AD82E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3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4975-5492-925A-B15F-E8CC6C30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5FB7A-94FF-7667-A5AE-CDBA3EED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378E6-0E53-3566-5185-3282A7AC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94B46-3170-CA59-EB06-0A7AC393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B8DCD-0235-FAC9-2827-6C5C8B10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336E-6F64-9716-79F6-09C1859B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8254C-3BFA-9701-AC0A-69FFD312B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3CF7D-60F3-4DD1-50E0-47BBB8577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5E01B-DD97-C969-E069-6D6722358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5A4BF-086F-98BB-F707-75DF6DF4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3B833-D94C-1AC9-CFFD-831D8DA1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3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9E33-AED8-B87B-9CC4-4BAB91FC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38AB0-C97E-6DAB-D4F9-4E6E880A7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FB543-54DF-5442-98C7-915747DAA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64A0E-6894-69A9-F1E4-675924EDF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9B4D7-7FE4-E06D-00C8-F9CB7BAB3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C1D51-1765-5933-46E9-9583E41C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0BF8D-CC19-4D88-8268-D162B9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7C37E9-D6FF-6D2E-CCCD-69876A09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6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B4E4-AD40-0BBB-5B83-B34C8716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383E0-E3BA-487A-F1CE-35C3E703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2B5EC-367A-A661-0FF1-BABCDF90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373EB-8547-A75B-B63A-8D83DF86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0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5240F-9D6E-5E5B-5739-A764AAD3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5E38A-2B47-3BE4-FDBB-F1DA85C4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3BECA-2872-CB7C-70B9-C193C728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9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55EF-3FB5-CEEA-B5B9-DF825D06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3C253-96E3-ADD3-298D-DC078E1CF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79389-2AC9-39C4-5C51-4372015E3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7FBA9-D34A-DF22-4030-7CC81ACC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2565A-DCE6-BEB8-C0B4-AB737C21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8F334-691D-4D47-5697-B841F7F0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0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B2BD-9587-900E-7B78-C09E1220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4C592-D295-8F91-555F-5104C216D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0948D-CF7C-759D-183B-4A97A197F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657F6-AD68-A51D-F55B-E1258283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BE1E4-7D6D-F6F3-7A20-AD503FA2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550FD-9475-C54F-A97D-75D44613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4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FA0F04-FAD4-97D9-A6C1-4A942534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4B0C2-37FD-4F81-D9FA-1A82879BF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B38CD-676D-868D-91EF-E89C850F7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BE4D0-E68C-4FB2-8B3A-AA41DAF039F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71AA0-E6E0-8ED1-29A0-12D5FC02F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9B170-770F-E884-8E03-34B29117A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8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3A5304-1DD4-1448-EB8F-F50DA11AEA9F}"/>
              </a:ext>
            </a:extLst>
          </p:cNvPr>
          <p:cNvSpPr/>
          <p:nvPr/>
        </p:nvSpPr>
        <p:spPr>
          <a:xfrm>
            <a:off x="0" y="0"/>
            <a:ext cx="4216400" cy="6858000"/>
          </a:xfrm>
          <a:prstGeom prst="rect">
            <a:avLst/>
          </a:prstGeom>
          <a:solidFill>
            <a:srgbClr val="1B13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494D9B-A64C-5821-35E0-80140852AFAD}"/>
              </a:ext>
            </a:extLst>
          </p:cNvPr>
          <p:cNvSpPr/>
          <p:nvPr/>
        </p:nvSpPr>
        <p:spPr>
          <a:xfrm>
            <a:off x="762794" y="-1"/>
            <a:ext cx="7010400" cy="685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1895CA-783E-4D67-0B80-4F581E510DFC}"/>
              </a:ext>
            </a:extLst>
          </p:cNvPr>
          <p:cNvSpPr txBox="1"/>
          <p:nvPr/>
        </p:nvSpPr>
        <p:spPr>
          <a:xfrm>
            <a:off x="3930059" y="3009924"/>
            <a:ext cx="4698797" cy="14506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spc="-300" dirty="0">
                <a:solidFill>
                  <a:srgbClr val="898989"/>
                </a:solidFill>
                <a:latin typeface="Calibri"/>
                <a:ea typeface="Calibri"/>
                <a:cs typeface="Calibri"/>
              </a:rPr>
              <a:t>FastAPI + MongoDB Based Wellness and habit tracking system</a:t>
            </a:r>
            <a:endParaRPr lang="en-US" dirty="0"/>
          </a:p>
          <a:p>
            <a:pPr>
              <a:lnSpc>
                <a:spcPct val="70000"/>
              </a:lnSpc>
            </a:pPr>
            <a:endParaRPr lang="en-US" sz="3200" spc="-300" dirty="0">
              <a:solidFill>
                <a:srgbClr val="23AAAD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4C91A7A9-76C6-5C2E-478B-78958A205DC7}"/>
              </a:ext>
            </a:extLst>
          </p:cNvPr>
          <p:cNvSpPr/>
          <p:nvPr/>
        </p:nvSpPr>
        <p:spPr>
          <a:xfrm>
            <a:off x="8628856" y="746366"/>
            <a:ext cx="431800" cy="431800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6C79B913-9121-C0E3-775A-7CF709668169}"/>
              </a:ext>
            </a:extLst>
          </p:cNvPr>
          <p:cNvSpPr/>
          <p:nvPr/>
        </p:nvSpPr>
        <p:spPr>
          <a:xfrm>
            <a:off x="6892178" y="5509860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7D55A065-5D8F-699B-CAD5-956600A06FD1}"/>
              </a:ext>
            </a:extLst>
          </p:cNvPr>
          <p:cNvSpPr/>
          <p:nvPr/>
        </p:nvSpPr>
        <p:spPr>
          <a:xfrm>
            <a:off x="10997406" y="5740400"/>
            <a:ext cx="431800" cy="431800"/>
          </a:xfrm>
          <a:prstGeom prst="flowChartConnector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F52F024-178F-4960-6EC5-A5B6B07D9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94" y="209112"/>
            <a:ext cx="961988" cy="9619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C8532F-19FE-96B2-A5ED-44DE3DD130BD}"/>
              </a:ext>
            </a:extLst>
          </p:cNvPr>
          <p:cNvSpPr txBox="1"/>
          <p:nvPr/>
        </p:nvSpPr>
        <p:spPr>
          <a:xfrm>
            <a:off x="2519917" y="1891678"/>
            <a:ext cx="78787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chemeClr val="accent1">
                    <a:lumMod val="50000"/>
                  </a:schemeClr>
                </a:solidFill>
              </a:rPr>
              <a:t>Wellness and Habit Tracker</a:t>
            </a:r>
          </a:p>
        </p:txBody>
      </p:sp>
    </p:spTree>
    <p:extLst>
      <p:ext uri="{BB962C8B-B14F-4D97-AF65-F5344CB8AC3E}">
        <p14:creationId xmlns:p14="http://schemas.microsoft.com/office/powerpoint/2010/main" val="225670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57E003-7F94-6064-B6D1-DD0533232B25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757FA-A5F4-DCCA-CD61-275E6876B05D}"/>
              </a:ext>
            </a:extLst>
          </p:cNvPr>
          <p:cNvSpPr/>
          <p:nvPr/>
        </p:nvSpPr>
        <p:spPr>
          <a:xfrm>
            <a:off x="11610752" y="4914900"/>
            <a:ext cx="581247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EC4730-AB94-32F3-CE57-DF93F6C01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231432"/>
              </p:ext>
            </p:extLst>
          </p:nvPr>
        </p:nvGraphicFramePr>
        <p:xfrm>
          <a:off x="1286539" y="1647826"/>
          <a:ext cx="9441711" cy="411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7237">
                  <a:extLst>
                    <a:ext uri="{9D8B030D-6E8A-4147-A177-3AD203B41FA5}">
                      <a16:colId xmlns:a16="http://schemas.microsoft.com/office/drawing/2014/main" val="2957631624"/>
                    </a:ext>
                  </a:extLst>
                </a:gridCol>
                <a:gridCol w="3147237">
                  <a:extLst>
                    <a:ext uri="{9D8B030D-6E8A-4147-A177-3AD203B41FA5}">
                      <a16:colId xmlns:a16="http://schemas.microsoft.com/office/drawing/2014/main" val="2810421749"/>
                    </a:ext>
                  </a:extLst>
                </a:gridCol>
                <a:gridCol w="3147237">
                  <a:extLst>
                    <a:ext uri="{9D8B030D-6E8A-4147-A177-3AD203B41FA5}">
                      <a16:colId xmlns:a16="http://schemas.microsoft.com/office/drawing/2014/main" val="1122984036"/>
                    </a:ext>
                  </a:extLst>
                </a:gridCol>
              </a:tblGrid>
              <a:tr h="5787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Module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 Endpoints</a:t>
                      </a:r>
                      <a:endParaRPr lang="en-IN" dirty="0"/>
                    </a:p>
                  </a:txBody>
                  <a:tcPr anchor="ctr">
                    <a:solidFill>
                      <a:srgbClr val="23AA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Purpose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85011"/>
                  </a:ext>
                </a:extLst>
              </a:tr>
              <a:tr h="5787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</a:t>
                      </a:r>
                      <a:endParaRPr lang="en-IN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Register, Login, Logout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6E8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Authentication</a:t>
                      </a:r>
                      <a:endParaRPr lang="en-IN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741337"/>
                  </a:ext>
                </a:extLst>
              </a:tr>
              <a:tr h="5787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Users</a:t>
                      </a:r>
                      <a:endParaRPr lang="en-IN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Profile, Update, Change password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6E8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Manage User Info</a:t>
                      </a:r>
                      <a:endParaRPr lang="en-IN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443637"/>
                  </a:ext>
                </a:extLst>
              </a:tr>
              <a:tr h="5787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Habits</a:t>
                      </a:r>
                      <a:endParaRPr lang="en-IN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CRUD + Logging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6E8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Track Habits</a:t>
                      </a:r>
                      <a:endParaRPr lang="en-IN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335042"/>
                  </a:ext>
                </a:extLst>
              </a:tr>
              <a:tr h="5787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Wellness</a:t>
                      </a:r>
                      <a:endParaRPr lang="en-IN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CRUD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6E8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 Wellness Metrics</a:t>
                      </a:r>
                      <a:endParaRPr lang="en-IN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15170"/>
                  </a:ext>
                </a:extLst>
              </a:tr>
              <a:tr h="5787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Reminders</a:t>
                      </a:r>
                      <a:endParaRPr lang="en-IN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CRUD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6E8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Schedule Reminders</a:t>
                      </a:r>
                      <a:endParaRPr lang="en-IN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698483"/>
                  </a:ext>
                </a:extLst>
              </a:tr>
              <a:tr h="5787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Analytics</a:t>
                      </a:r>
                      <a:endParaRPr lang="en-IN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Insights/ Report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6E8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Show Progress and Trends</a:t>
                      </a:r>
                      <a:endParaRPr lang="en-IN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578691"/>
                  </a:ext>
                </a:extLst>
              </a:tr>
            </a:tbl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60AD50BE-C1BA-0582-7F1A-A720EDE1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39" y="365126"/>
            <a:ext cx="10515600" cy="1134066"/>
          </a:xfrm>
        </p:spPr>
        <p:txBody>
          <a:bodyPr/>
          <a:lstStyle/>
          <a:p>
            <a:r>
              <a:rPr lang="en-US" b="1" dirty="0">
                <a:solidFill>
                  <a:srgbClr val="1B134C"/>
                </a:solidFill>
              </a:rPr>
              <a:t>API Modules</a:t>
            </a:r>
            <a:endParaRPr lang="en-IN" b="1" dirty="0">
              <a:solidFill>
                <a:srgbClr val="1B13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74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9B1D-8484-5ABE-E5AA-FA98DC3D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1B134C"/>
                </a:solidFill>
              </a:rPr>
              <a:t>Example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D595-82C8-F240-E494-A7C5941D3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8563" cy="4351338"/>
          </a:xfrm>
        </p:spPr>
        <p:txBody>
          <a:bodyPr/>
          <a:lstStyle/>
          <a:p>
            <a:r>
              <a:rPr lang="en-US" dirty="0"/>
              <a:t>User sets habits: Drink 2L water, Walk 5,000 steps, Read 20 minutes.</a:t>
            </a:r>
          </a:p>
          <a:p>
            <a:r>
              <a:rPr lang="en-US" dirty="0"/>
              <a:t>- Logs completion daily</a:t>
            </a:r>
          </a:p>
          <a:p>
            <a:r>
              <a:rPr lang="en-US" dirty="0"/>
              <a:t>- Receives reminders if missed</a:t>
            </a:r>
          </a:p>
          <a:p>
            <a:r>
              <a:rPr lang="en-US" dirty="0"/>
              <a:t>- Analytics shows 85% walking consistency, 70% reading consistency, and correlation between exercise and sleep quality.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95AD54-91AD-5CA9-D4A1-B13ECFAC37DF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AEB23A-1C78-B21A-0549-9E40CA1DB779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Wellness and Habit Tracker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EC49E581-BD80-0C7B-19AA-4B931E735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C19593-A45A-2600-D781-C3BC688B2E28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5FB2BC1-57E2-E60D-4F66-E07BC55CF969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376BD2-6F94-655D-4507-4F591540C0C5}"/>
              </a:ext>
            </a:extLst>
          </p:cNvPr>
          <p:cNvSpPr/>
          <p:nvPr/>
        </p:nvSpPr>
        <p:spPr>
          <a:xfrm>
            <a:off x="10877550" y="4914900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C0C73F-F4CD-CCC2-9140-32DFA364C5B2}"/>
              </a:ext>
            </a:extLst>
          </p:cNvPr>
          <p:cNvSpPr/>
          <p:nvPr/>
        </p:nvSpPr>
        <p:spPr>
          <a:xfrm>
            <a:off x="8551772" y="4706443"/>
            <a:ext cx="1593140" cy="13646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CB0DFB-4C61-F27F-51D4-294B40CCC7BF}"/>
              </a:ext>
            </a:extLst>
          </p:cNvPr>
          <p:cNvSpPr/>
          <p:nvPr/>
        </p:nvSpPr>
        <p:spPr>
          <a:xfrm>
            <a:off x="6203068" y="684531"/>
            <a:ext cx="2663887" cy="23011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1E800C-3006-FB96-5CF8-7A5CCD04E402}"/>
              </a:ext>
            </a:extLst>
          </p:cNvPr>
          <p:cNvSpPr txBox="1"/>
          <p:nvPr/>
        </p:nvSpPr>
        <p:spPr>
          <a:xfrm>
            <a:off x="6729492" y="1573845"/>
            <a:ext cx="3072486" cy="3938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ACDC14-0604-FB1A-695B-BFED46E29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638" y="2323629"/>
            <a:ext cx="2438741" cy="2438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183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C4D6-07AD-4A28-5DD1-B8E9A1CA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1B134C"/>
                </a:solidFill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41C4C-85C9-D710-5DEA-F0721C6DC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3233" cy="4351338"/>
          </a:xfrm>
        </p:spPr>
        <p:txBody>
          <a:bodyPr/>
          <a:lstStyle/>
          <a:p>
            <a:r>
              <a:rPr lang="en-US" dirty="0"/>
              <a:t>Integration with fitness APIs (Fitbit, Google Fit)</a:t>
            </a:r>
          </a:p>
          <a:p>
            <a:r>
              <a:rPr lang="en-US" dirty="0"/>
              <a:t>AI-powered personalized insights</a:t>
            </a:r>
          </a:p>
          <a:p>
            <a:r>
              <a:rPr lang="en-US" dirty="0"/>
              <a:t>Advanced gamification (leaderboards, group challenges)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B62B3E-5BCE-6360-0F04-D5B2871DEA90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629B40B-2E4B-0758-A587-7F2A8EEF72F9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Wellness and Habit Tracker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47B67B6-4540-5F7E-6560-FDD625C3D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1747F4A-2754-E627-3E8A-4D0ECECF90E2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88CC197-AB5D-480D-D384-800E2D78ED9F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05D92C-3602-88FF-DEA4-F06FA9F7552E}"/>
              </a:ext>
            </a:extLst>
          </p:cNvPr>
          <p:cNvSpPr/>
          <p:nvPr/>
        </p:nvSpPr>
        <p:spPr>
          <a:xfrm>
            <a:off x="10877550" y="4914900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8389C-BC51-0BF3-CBF5-D76D3C2B9E51}"/>
              </a:ext>
            </a:extLst>
          </p:cNvPr>
          <p:cNvSpPr/>
          <p:nvPr/>
        </p:nvSpPr>
        <p:spPr>
          <a:xfrm>
            <a:off x="9022273" y="4610249"/>
            <a:ext cx="1593140" cy="13646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26468C-1A04-44C4-11DB-819DC9ADD418}"/>
              </a:ext>
            </a:extLst>
          </p:cNvPr>
          <p:cNvSpPr/>
          <p:nvPr/>
        </p:nvSpPr>
        <p:spPr>
          <a:xfrm>
            <a:off x="6673569" y="920300"/>
            <a:ext cx="2663887" cy="1969156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C2DF7-B4F7-1553-9F41-B76BFE569FA7}"/>
              </a:ext>
            </a:extLst>
          </p:cNvPr>
          <p:cNvSpPr txBox="1"/>
          <p:nvPr/>
        </p:nvSpPr>
        <p:spPr>
          <a:xfrm>
            <a:off x="7227876" y="1595354"/>
            <a:ext cx="2971416" cy="3938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CC0487C-2EE6-62CE-BC73-630829951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203" y="2346268"/>
            <a:ext cx="2600762" cy="2600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6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A398-2819-CF58-DB51-843367F3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B134C"/>
                </a:solidFill>
              </a:rPr>
              <a:t>Conclusion</a:t>
            </a:r>
            <a:endParaRPr lang="en-IN" b="1" dirty="0">
              <a:solidFill>
                <a:srgbClr val="1B134C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ED7968-B653-62DE-0E0E-15ED850B7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586" y="1647826"/>
            <a:ext cx="632814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Developed a </a:t>
            </a:r>
            <a:r>
              <a:rPr lang="en-US" dirty="0" err="1"/>
              <a:t>FastAPI</a:t>
            </a:r>
            <a:r>
              <a:rPr lang="en-US" dirty="0"/>
              <a:t> + MongoDB Wellness and Habit Tracker</a:t>
            </a:r>
          </a:p>
          <a:p>
            <a:r>
              <a:rPr lang="en-US" dirty="0"/>
              <a:t>Helps users build healthy habits, log wellness metrics and stay consistent</a:t>
            </a:r>
          </a:p>
          <a:p>
            <a:r>
              <a:rPr lang="en-US" dirty="0"/>
              <a:t>Provides reminders, analytics and personalized insights for self-improvement</a:t>
            </a:r>
          </a:p>
          <a:p>
            <a:r>
              <a:rPr lang="en-US" dirty="0"/>
              <a:t>Ensures scalability and flexibility with containerized development (Docker + Cloud)</a:t>
            </a:r>
          </a:p>
          <a:p>
            <a:r>
              <a:rPr lang="en-US" dirty="0"/>
              <a:t>Sets Foundation for future enhancements-&gt; AI-powered recommendations, fitness API integration and gamification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725575-33CD-9E8F-FFC7-BF93AEBB850F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6AE01C-F12E-C40A-F8FF-61D17BACEFCF}"/>
              </a:ext>
            </a:extLst>
          </p:cNvPr>
          <p:cNvSpPr/>
          <p:nvPr/>
        </p:nvSpPr>
        <p:spPr>
          <a:xfrm>
            <a:off x="11493794" y="4914900"/>
            <a:ext cx="698205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A615A5-4E7C-285F-AFBB-503A3D34E142}"/>
              </a:ext>
            </a:extLst>
          </p:cNvPr>
          <p:cNvSpPr/>
          <p:nvPr/>
        </p:nvSpPr>
        <p:spPr>
          <a:xfrm>
            <a:off x="9733800" y="4104900"/>
            <a:ext cx="1620000" cy="1620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A686AD-0F82-31A4-E638-8990D9226C52}"/>
              </a:ext>
            </a:extLst>
          </p:cNvPr>
          <p:cNvSpPr/>
          <p:nvPr/>
        </p:nvSpPr>
        <p:spPr>
          <a:xfrm>
            <a:off x="6831262" y="1316976"/>
            <a:ext cx="1620000" cy="1620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E1D0FA-9BDA-E71C-D62D-7690E0BC0095}"/>
              </a:ext>
            </a:extLst>
          </p:cNvPr>
          <p:cNvSpPr txBox="1"/>
          <p:nvPr/>
        </p:nvSpPr>
        <p:spPr>
          <a:xfrm>
            <a:off x="7631918" y="2126976"/>
            <a:ext cx="2971416" cy="297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741918-5674-29BB-139E-07C165E78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567" y="2537917"/>
            <a:ext cx="2148118" cy="214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201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688259-6D80-C4E7-7800-399FF0886C91}"/>
              </a:ext>
            </a:extLst>
          </p:cNvPr>
          <p:cNvSpPr txBox="1"/>
          <p:nvPr/>
        </p:nvSpPr>
        <p:spPr>
          <a:xfrm>
            <a:off x="2604691" y="2997728"/>
            <a:ext cx="6982617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9600" b="1" spc="-30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Thank You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E088B2-7839-7182-1F4C-0A026525B9D2}"/>
              </a:ext>
            </a:extLst>
          </p:cNvPr>
          <p:cNvSpPr/>
          <p:nvPr/>
        </p:nvSpPr>
        <p:spPr>
          <a:xfrm>
            <a:off x="10877550" y="4914900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B4B88-3803-7AB5-CEFC-EE256A8F840C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8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055C5D4-DBDF-33EC-4587-DDFBCF32D089}"/>
              </a:ext>
            </a:extLst>
          </p:cNvPr>
          <p:cNvSpPr/>
          <p:nvPr/>
        </p:nvSpPr>
        <p:spPr>
          <a:xfrm>
            <a:off x="9250819" y="4352545"/>
            <a:ext cx="205740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95D5C1-CD53-1E56-E137-1E3DA2F697E6}"/>
              </a:ext>
            </a:extLst>
          </p:cNvPr>
          <p:cNvSpPr/>
          <p:nvPr/>
        </p:nvSpPr>
        <p:spPr>
          <a:xfrm>
            <a:off x="7202944" y="713369"/>
            <a:ext cx="3705225" cy="51244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7C530F-4ED7-72C4-DFBA-E6FD67E21A17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25DA37-D2EF-5A47-E272-8EB9966562F5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Wellness and Habit Tracker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E79119C-F5D0-516F-2119-6EC753D6B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CA5A2F2-FE45-7F32-05D2-A11066819A95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FDB223A-9D6B-E2E0-6732-47430A2EF29D}"/>
              </a:ext>
            </a:extLst>
          </p:cNvPr>
          <p:cNvSpPr txBox="1"/>
          <p:nvPr/>
        </p:nvSpPr>
        <p:spPr>
          <a:xfrm>
            <a:off x="828194" y="2523219"/>
            <a:ext cx="5133037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Many individuals struggle with consistency in maintaining healthy habits and monitoring wellness. There is a need for a system to help track, remind, and analyze daily habits and wellness metrics.</a:t>
            </a:r>
          </a:p>
          <a:p>
            <a:endParaRPr lang="en-US" dirty="0">
              <a:solidFill>
                <a:srgbClr val="1B134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D6280C-B1AC-E4E9-D7B9-00506334F729}"/>
              </a:ext>
            </a:extLst>
          </p:cNvPr>
          <p:cNvSpPr txBox="1"/>
          <p:nvPr/>
        </p:nvSpPr>
        <p:spPr>
          <a:xfrm>
            <a:off x="881652" y="1996891"/>
            <a:ext cx="4381499" cy="5967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70000"/>
              </a:lnSpc>
            </a:pPr>
            <a:r>
              <a:rPr lang="en-US" sz="4400" b="1" spc="-300" dirty="0">
                <a:solidFill>
                  <a:srgbClr val="1B134C"/>
                </a:solidFill>
                <a:latin typeface="+mj-lt"/>
                <a:ea typeface="Calibri"/>
                <a:cs typeface="Arial" panose="020B0604020202020204" pitchFamily="34" charset="0"/>
              </a:rPr>
              <a:t>Project Overview</a:t>
            </a:r>
            <a:endParaRPr lang="en-US" b="1" dirty="0">
              <a:solidFill>
                <a:srgbClr val="1B134C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EFBDE8-B5E7-821B-23CA-6944C624FA10}"/>
              </a:ext>
            </a:extLst>
          </p:cNvPr>
          <p:cNvSpPr/>
          <p:nvPr/>
        </p:nvSpPr>
        <p:spPr>
          <a:xfrm>
            <a:off x="6928851" y="423672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468512-F9C5-6E7D-2CB3-A8F2E2D6702F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646BE6-0CBF-0110-471E-8EE1CD1A3C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313" y="1305711"/>
            <a:ext cx="3705225" cy="3939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74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088F8-073A-5FCF-7308-2EC60CDF3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DA5EEB-CE11-BB00-B36B-FA135219FC20}"/>
              </a:ext>
            </a:extLst>
          </p:cNvPr>
          <p:cNvSpPr/>
          <p:nvPr/>
        </p:nvSpPr>
        <p:spPr>
          <a:xfrm>
            <a:off x="9464654" y="4399540"/>
            <a:ext cx="2258446" cy="199405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4C0A1B-AD10-EA61-F694-B86EA26ACD13}"/>
              </a:ext>
            </a:extLst>
          </p:cNvPr>
          <p:cNvSpPr/>
          <p:nvPr/>
        </p:nvSpPr>
        <p:spPr>
          <a:xfrm>
            <a:off x="6687203" y="464407"/>
            <a:ext cx="3776344" cy="3427557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CEC3B-C0D3-843C-32F3-72780EA21026}"/>
              </a:ext>
            </a:extLst>
          </p:cNvPr>
          <p:cNvSpPr txBox="1"/>
          <p:nvPr/>
        </p:nvSpPr>
        <p:spPr>
          <a:xfrm>
            <a:off x="1073812" y="140271"/>
            <a:ext cx="4381499" cy="5967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70000"/>
              </a:lnSpc>
            </a:pPr>
            <a:r>
              <a:rPr lang="en-US" sz="4400" b="1" spc="-300" dirty="0">
                <a:solidFill>
                  <a:srgbClr val="1B134C"/>
                </a:solidFill>
                <a:latin typeface="Calibri"/>
                <a:ea typeface="Calibri"/>
                <a:cs typeface="Calibri"/>
              </a:rPr>
              <a:t>Architecture</a:t>
            </a:r>
            <a:endParaRPr lang="en-US" b="1" dirty="0">
              <a:solidFill>
                <a:srgbClr val="1B134C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17FC05-0E05-8D59-0BF9-EC5F91E3D62F}"/>
              </a:ext>
            </a:extLst>
          </p:cNvPr>
          <p:cNvSpPr txBox="1"/>
          <p:nvPr/>
        </p:nvSpPr>
        <p:spPr>
          <a:xfrm>
            <a:off x="7430099" y="1209161"/>
            <a:ext cx="3797882" cy="46135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DD74DE-3015-E369-E590-F89D24C26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099" y="1666766"/>
            <a:ext cx="3777994" cy="37779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283D58-1E2A-3563-27FE-6C4DD9860B24}"/>
              </a:ext>
            </a:extLst>
          </p:cNvPr>
          <p:cNvSpPr txBox="1"/>
          <p:nvPr/>
        </p:nvSpPr>
        <p:spPr>
          <a:xfrm>
            <a:off x="1051748" y="623546"/>
            <a:ext cx="5206665" cy="59862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 err="1"/>
              <a:t>wellness_habit_tracker</a:t>
            </a:r>
            <a:r>
              <a:rPr lang="en-US" sz="1200" dirty="0"/>
              <a:t>/</a:t>
            </a:r>
          </a:p>
          <a:p>
            <a:r>
              <a:rPr lang="en-US" sz="1200" dirty="0"/>
              <a:t>│── app/</a:t>
            </a:r>
          </a:p>
          <a:p>
            <a:r>
              <a:rPr lang="en-US" sz="1200" dirty="0"/>
              <a:t>│   │── main.py                 # </a:t>
            </a:r>
            <a:r>
              <a:rPr lang="en-US" sz="1200" dirty="0" err="1"/>
              <a:t>FastAPI</a:t>
            </a:r>
            <a:r>
              <a:rPr lang="en-US" sz="1200" dirty="0"/>
              <a:t> entry point</a:t>
            </a:r>
          </a:p>
          <a:p>
            <a:r>
              <a:rPr lang="en-US" sz="1200" dirty="0"/>
              <a:t>│   │── database.py             # MongoDB connection (Motor client)</a:t>
            </a:r>
          </a:p>
          <a:p>
            <a:r>
              <a:rPr lang="en-US" sz="1200" dirty="0"/>
              <a:t>│   │── celery_worker.py        # Celery app (for reminders/notifications)</a:t>
            </a:r>
          </a:p>
          <a:p>
            <a:r>
              <a:rPr lang="en-US" sz="1200" dirty="0"/>
              <a:t>│   │</a:t>
            </a:r>
          </a:p>
          <a:p>
            <a:r>
              <a:rPr lang="en-US" sz="1200" dirty="0"/>
              <a:t>│   ├── models/                 # </a:t>
            </a:r>
            <a:r>
              <a:rPr lang="en-US" sz="1200" dirty="0" err="1"/>
              <a:t>Pydantic</a:t>
            </a:r>
            <a:r>
              <a:rPr lang="en-US" sz="1200" dirty="0"/>
              <a:t> models (schemas)</a:t>
            </a:r>
          </a:p>
          <a:p>
            <a:r>
              <a:rPr lang="en-US" sz="1200" dirty="0"/>
              <a:t>│   │   │── user.py             # User schemas</a:t>
            </a:r>
          </a:p>
          <a:p>
            <a:r>
              <a:rPr lang="en-US" sz="1200" dirty="0"/>
              <a:t>│   │   │── habit.py            # Habit schemas</a:t>
            </a:r>
          </a:p>
          <a:p>
            <a:r>
              <a:rPr lang="en-US" sz="1200" dirty="0"/>
              <a:t>│   │   │── wellness.py         # Wellness log schemas</a:t>
            </a:r>
          </a:p>
          <a:p>
            <a:r>
              <a:rPr lang="en-US" sz="1200" dirty="0"/>
              <a:t>│   │   │── reminder.py         # Reminder schemas</a:t>
            </a:r>
          </a:p>
          <a:p>
            <a:r>
              <a:rPr lang="en-US" sz="1200" dirty="0"/>
              <a:t>│   │</a:t>
            </a:r>
          </a:p>
          <a:p>
            <a:r>
              <a:rPr lang="en-US" sz="1200" dirty="0"/>
              <a:t>│   ├── routes/                 # API endpoints</a:t>
            </a:r>
          </a:p>
          <a:p>
            <a:r>
              <a:rPr lang="en-US" sz="1200" dirty="0"/>
              <a:t>│   │   │── auth.py             # Register, login, logout</a:t>
            </a:r>
          </a:p>
          <a:p>
            <a:r>
              <a:rPr lang="en-US" sz="1200" dirty="0"/>
              <a:t>│   │   │── users.py            # User profile, update profile, change password</a:t>
            </a:r>
          </a:p>
          <a:p>
            <a:r>
              <a:rPr lang="en-US" sz="1200" dirty="0"/>
              <a:t>│   │   │── habits.py           # Habit CRUD + logging</a:t>
            </a:r>
          </a:p>
          <a:p>
            <a:r>
              <a:rPr lang="en-US" sz="1200" dirty="0"/>
              <a:t>│   │   │── wellness.py         # Wellness logging CRUD</a:t>
            </a:r>
          </a:p>
          <a:p>
            <a:r>
              <a:rPr lang="en-US" sz="1200" dirty="0"/>
              <a:t>│   │   │── reminders.py        # Reminder CRUD</a:t>
            </a:r>
          </a:p>
          <a:p>
            <a:r>
              <a:rPr lang="en-US" sz="1200" dirty="0"/>
              <a:t>│   │   │── analytics.py        # Analytics/insights endpoints</a:t>
            </a:r>
          </a:p>
          <a:p>
            <a:r>
              <a:rPr lang="en-US" sz="1200" dirty="0"/>
              <a:t>│   │</a:t>
            </a:r>
          </a:p>
          <a:p>
            <a:r>
              <a:rPr lang="en-US" sz="1200" dirty="0"/>
              <a:t>│   ├── utils/                  # Helper utilities</a:t>
            </a:r>
          </a:p>
          <a:p>
            <a:r>
              <a:rPr lang="en-US" sz="1200" dirty="0"/>
              <a:t>│   │   │── security.py         # JWT utils, password hashing utils</a:t>
            </a:r>
          </a:p>
          <a:p>
            <a:r>
              <a:rPr lang="en-US" sz="1200" dirty="0"/>
              <a:t>│   │   │── scheduler.py        # Celery tasks, background jobs</a:t>
            </a:r>
          </a:p>
          <a:p>
            <a:r>
              <a:rPr lang="en-US" sz="1200" dirty="0"/>
              <a:t>│   │   │── mongo_helper.py           # Logging config</a:t>
            </a:r>
          </a:p>
          <a:p>
            <a:r>
              <a:rPr lang="en-US" sz="1200" dirty="0"/>
              <a:t>│   │</a:t>
            </a:r>
          </a:p>
          <a:p>
            <a:r>
              <a:rPr lang="en-US" sz="1200" dirty="0"/>
              <a:t>│</a:t>
            </a:r>
          </a:p>
          <a:p>
            <a:r>
              <a:rPr lang="en-US" sz="1200" dirty="0"/>
              <a:t>│── requirements.txt            # All dependencies</a:t>
            </a:r>
          </a:p>
          <a:p>
            <a:r>
              <a:rPr lang="en-US" sz="1200" dirty="0"/>
              <a:t>│── .env                        # Environment variables (DB URI, JWT secret, etc.)</a:t>
            </a:r>
          </a:p>
          <a:p>
            <a:r>
              <a:rPr lang="en-US" sz="1200" dirty="0"/>
              <a:t>│── </a:t>
            </a:r>
            <a:r>
              <a:rPr lang="en-US" sz="1200" dirty="0" err="1"/>
              <a:t>Dockerfile</a:t>
            </a:r>
            <a:r>
              <a:rPr lang="en-US" sz="1200" dirty="0"/>
              <a:t>                  # For containerization</a:t>
            </a:r>
          </a:p>
          <a:p>
            <a:r>
              <a:rPr lang="en-US" sz="1200" dirty="0"/>
              <a:t>│── docker-</a:t>
            </a:r>
            <a:r>
              <a:rPr lang="en-US" sz="1200" dirty="0" err="1"/>
              <a:t>compose.yml</a:t>
            </a:r>
            <a:r>
              <a:rPr lang="en-US" sz="1200" dirty="0"/>
              <a:t>          # (optional) MongoDB + Redis + App setup</a:t>
            </a:r>
          </a:p>
          <a:p>
            <a:r>
              <a:rPr lang="en-US" sz="1200" dirty="0"/>
              <a:t>│── README.md                   # Project documentation</a:t>
            </a:r>
          </a:p>
          <a:p>
            <a:endParaRPr lang="en-US" sz="11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A0819-0D3C-02E0-6DBB-4E9689E40008}"/>
              </a:ext>
            </a:extLst>
          </p:cNvPr>
          <p:cNvGrpSpPr/>
          <p:nvPr/>
        </p:nvGrpSpPr>
        <p:grpSpPr>
          <a:xfrm>
            <a:off x="126706" y="6393593"/>
            <a:ext cx="4886323" cy="388987"/>
            <a:chOff x="618333" y="6026099"/>
            <a:chExt cx="4886323" cy="38898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7F195B-8CF8-2175-9BC5-9CE49FA48C1C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Wellness and Habit Tracker</a:t>
              </a: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FE5C1F2-A290-1FBE-0BC2-EC5F0E887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33F2914-AE79-DECF-8393-B159B3697381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301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C5D6E-75BE-3BF8-DDFF-AEFFFAB72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7251C9-50E1-D6E7-1A31-0100DAF93BD5}"/>
              </a:ext>
            </a:extLst>
          </p:cNvPr>
          <p:cNvSpPr/>
          <p:nvPr/>
        </p:nvSpPr>
        <p:spPr>
          <a:xfrm>
            <a:off x="0" y="5871188"/>
            <a:ext cx="3428206" cy="697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37761C-828E-FF7C-E1DA-E59A8E2AF68F}"/>
              </a:ext>
            </a:extLst>
          </p:cNvPr>
          <p:cNvGrpSpPr/>
          <p:nvPr/>
        </p:nvGrpSpPr>
        <p:grpSpPr>
          <a:xfrm>
            <a:off x="732633" y="6026099"/>
            <a:ext cx="4886323" cy="388987"/>
            <a:chOff x="618333" y="6026099"/>
            <a:chExt cx="4886323" cy="388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643686-7E6A-4CFC-EB4B-F0BC1CE50BFB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Wellness and Habit Tracker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B8019E4-3052-E355-AC05-A6B236742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EA24FC2-CF6A-5B4D-1C5F-4C0CC5ABE0AB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1F6D6A-E197-29F3-1EA1-0BF94C092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1B134C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B76FB-61AB-C85D-8CD7-6F7AAE5EB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6755" cy="4351338"/>
          </a:xfrm>
        </p:spPr>
        <p:txBody>
          <a:bodyPr/>
          <a:lstStyle/>
          <a:p>
            <a:r>
              <a:rPr lang="en-US" dirty="0"/>
              <a:t>- Help users build and track healthy habits</a:t>
            </a:r>
          </a:p>
          <a:p>
            <a:r>
              <a:rPr lang="en-US" dirty="0"/>
              <a:t>- Log wellness metrics (sleep, water intake, steps, mood)</a:t>
            </a:r>
          </a:p>
          <a:p>
            <a:r>
              <a:rPr lang="en-US" dirty="0"/>
              <a:t>- Provide reminders and motivational nudges</a:t>
            </a:r>
          </a:p>
          <a:p>
            <a:r>
              <a:rPr lang="en-US" dirty="0"/>
              <a:t>- Offer insights and analytics for self-improvement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94D0F1-EED2-7992-653B-F98AE914BBA5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06AAF6-A9B3-60C8-52B6-87A6FC0EF3ED}"/>
              </a:ext>
            </a:extLst>
          </p:cNvPr>
          <p:cNvSpPr/>
          <p:nvPr/>
        </p:nvSpPr>
        <p:spPr>
          <a:xfrm>
            <a:off x="10877550" y="4914900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9065A2-3C51-AD22-7ACE-B8FDBF549A6F}"/>
              </a:ext>
            </a:extLst>
          </p:cNvPr>
          <p:cNvSpPr/>
          <p:nvPr/>
        </p:nvSpPr>
        <p:spPr>
          <a:xfrm>
            <a:off x="9009029" y="4812267"/>
            <a:ext cx="1593140" cy="13646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11A2C5-C6F3-683E-8CD4-85A866E6CF3B}"/>
              </a:ext>
            </a:extLst>
          </p:cNvPr>
          <p:cNvSpPr/>
          <p:nvPr/>
        </p:nvSpPr>
        <p:spPr>
          <a:xfrm>
            <a:off x="6660325" y="790355"/>
            <a:ext cx="2663887" cy="23011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7D2288-F56E-B8A8-95B4-C1FD640823CC}"/>
              </a:ext>
            </a:extLst>
          </p:cNvPr>
          <p:cNvSpPr txBox="1"/>
          <p:nvPr/>
        </p:nvSpPr>
        <p:spPr>
          <a:xfrm>
            <a:off x="7396072" y="2200996"/>
            <a:ext cx="2679080" cy="31574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FCE269C-D468-E36E-7837-F33A02A39B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146" y="2534647"/>
            <a:ext cx="2374883" cy="237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565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049F-1EF3-06D1-544F-469B6080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7537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1B134C"/>
                </a:solidFill>
              </a:rPr>
              <a:t>Technology</a:t>
            </a:r>
            <a:r>
              <a:rPr lang="en-IN" b="1" dirty="0"/>
              <a:t>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2B19D-A752-8135-2BAB-9DC3DB95E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9396"/>
            <a:ext cx="6009167" cy="4351338"/>
          </a:xfrm>
        </p:spPr>
        <p:txBody>
          <a:bodyPr/>
          <a:lstStyle/>
          <a:p>
            <a:r>
              <a:rPr lang="en-IN" dirty="0"/>
              <a:t>- Backend: Python (</a:t>
            </a:r>
            <a:r>
              <a:rPr lang="en-IN" dirty="0" err="1"/>
              <a:t>FastAPI</a:t>
            </a:r>
            <a:r>
              <a:rPr lang="en-IN" dirty="0"/>
              <a:t>)</a:t>
            </a:r>
          </a:p>
          <a:p>
            <a:r>
              <a:rPr lang="en-IN" dirty="0"/>
              <a:t>- Database: MongoDB</a:t>
            </a:r>
          </a:p>
          <a:p>
            <a:r>
              <a:rPr lang="en-IN" dirty="0"/>
              <a:t>- Authentication: JWT</a:t>
            </a:r>
          </a:p>
          <a:p>
            <a:r>
              <a:rPr lang="en-IN" dirty="0"/>
              <a:t>- Scheduling: Used(</a:t>
            </a:r>
            <a:r>
              <a:rPr lang="en-IN" dirty="0" err="1"/>
              <a:t>BackgroundTask</a:t>
            </a:r>
            <a:r>
              <a:rPr lang="en-IN" dirty="0"/>
              <a:t>)/Celery + Redis</a:t>
            </a:r>
          </a:p>
          <a:p>
            <a:r>
              <a:rPr lang="en-IN" dirty="0"/>
              <a:t>- Deployment: Docker + Cloud (AWS/GCP/Azure)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EAF05E-FB56-3F5F-3520-E3EFFD9A9001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A4E8DA-A973-357A-2775-B104B602D8AB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Wellness and Habit Tracker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B0CCA0D-98EB-9D6E-781B-FF6085E4C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4BEB1B-DAD5-D431-F205-2B895AE62287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AC51C48-2197-8DB7-82AC-D1A4F6C249AE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7CC6B7-B72E-C252-F309-552691067F4F}"/>
              </a:ext>
            </a:extLst>
          </p:cNvPr>
          <p:cNvSpPr/>
          <p:nvPr/>
        </p:nvSpPr>
        <p:spPr>
          <a:xfrm>
            <a:off x="10877550" y="4914900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A2AAEF-7AA6-7CEF-0ACA-9D58C9520243}"/>
              </a:ext>
            </a:extLst>
          </p:cNvPr>
          <p:cNvSpPr/>
          <p:nvPr/>
        </p:nvSpPr>
        <p:spPr>
          <a:xfrm>
            <a:off x="8960378" y="4757608"/>
            <a:ext cx="1593140" cy="13646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C889B2-3255-AEEF-0FD7-66FA17478152}"/>
              </a:ext>
            </a:extLst>
          </p:cNvPr>
          <p:cNvSpPr/>
          <p:nvPr/>
        </p:nvSpPr>
        <p:spPr>
          <a:xfrm>
            <a:off x="6611674" y="735696"/>
            <a:ext cx="2663887" cy="23011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539FD1-1433-921B-75F9-C609708ED97A}"/>
              </a:ext>
            </a:extLst>
          </p:cNvPr>
          <p:cNvSpPr txBox="1"/>
          <p:nvPr/>
        </p:nvSpPr>
        <p:spPr>
          <a:xfrm>
            <a:off x="7138098" y="1625010"/>
            <a:ext cx="3072486" cy="3938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AB3499-7649-0C81-8D1E-D7EEB2C78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286" y="2401110"/>
            <a:ext cx="2386109" cy="2386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88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1DAE-ADB8-72EF-0453-EC6FBC21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3312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1B134C"/>
                </a:solidFill>
              </a:rPr>
              <a:t>Core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0D8F7-62FF-6D0E-33EC-89CBF1D62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3366"/>
            <a:ext cx="10515600" cy="4351338"/>
          </a:xfrm>
        </p:spPr>
        <p:txBody>
          <a:bodyPr/>
          <a:lstStyle/>
          <a:p>
            <a:r>
              <a:rPr lang="en-US" dirty="0"/>
              <a:t>- User &amp; Role Management</a:t>
            </a:r>
          </a:p>
          <a:p>
            <a:r>
              <a:rPr lang="en-US" dirty="0"/>
              <a:t>- Habit Tracking Module</a:t>
            </a:r>
          </a:p>
          <a:p>
            <a:r>
              <a:rPr lang="en-US" dirty="0"/>
              <a:t>- Wellness Tracking Module</a:t>
            </a:r>
          </a:p>
          <a:p>
            <a:r>
              <a:rPr lang="en-US" dirty="0"/>
              <a:t>- Reminders &amp; Notifications</a:t>
            </a:r>
          </a:p>
          <a:p>
            <a:r>
              <a:rPr lang="en-US" dirty="0"/>
              <a:t>- Analytics &amp; Insights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EB3C31-3F04-6940-577D-CA6F868B2FB3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5EA11B-B599-5DB0-94AC-8F7597E34906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Wellness and Habit Tracker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02E19C44-1831-F386-7C20-5DEC9B326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1DA70C6-94F6-DA7F-004B-718C39386742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121E444-1BAD-E8F5-44A0-3EEFB42064B9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B1EC36-1B55-0E43-CB90-78B573363ADE}"/>
              </a:ext>
            </a:extLst>
          </p:cNvPr>
          <p:cNvSpPr/>
          <p:nvPr/>
        </p:nvSpPr>
        <p:spPr>
          <a:xfrm>
            <a:off x="10877550" y="4914900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EED477-AE2D-2C12-73A1-53A0CCB2D746}"/>
              </a:ext>
            </a:extLst>
          </p:cNvPr>
          <p:cNvSpPr/>
          <p:nvPr/>
        </p:nvSpPr>
        <p:spPr>
          <a:xfrm>
            <a:off x="8551772" y="4706443"/>
            <a:ext cx="1593140" cy="13646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DC4D48-E8F0-8F1F-2419-CF4E53D3C37C}"/>
              </a:ext>
            </a:extLst>
          </p:cNvPr>
          <p:cNvSpPr/>
          <p:nvPr/>
        </p:nvSpPr>
        <p:spPr>
          <a:xfrm>
            <a:off x="6203068" y="684531"/>
            <a:ext cx="2663887" cy="230111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F3082F-3836-4B47-ADB4-4C5431CBFD36}"/>
              </a:ext>
            </a:extLst>
          </p:cNvPr>
          <p:cNvSpPr txBox="1"/>
          <p:nvPr/>
        </p:nvSpPr>
        <p:spPr>
          <a:xfrm>
            <a:off x="6729492" y="1573845"/>
            <a:ext cx="3072486" cy="3938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F3BD08F-F515-6D3C-A46A-2B2243C5C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077" y="2318342"/>
            <a:ext cx="2449315" cy="244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068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26A2-7098-1EDB-BFA5-595DC26F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048" y="2766218"/>
            <a:ext cx="5406322" cy="1325563"/>
          </a:xfrm>
        </p:spPr>
        <p:txBody>
          <a:bodyPr>
            <a:noAutofit/>
          </a:bodyPr>
          <a:lstStyle/>
          <a:p>
            <a:r>
              <a:rPr lang="en-IN" sz="5400" b="1" dirty="0">
                <a:solidFill>
                  <a:srgbClr val="1B134C"/>
                </a:solidFill>
              </a:rPr>
              <a:t>System Architecture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7DC72D5-B95B-BECD-8493-B27DE3CEE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977" y="694908"/>
            <a:ext cx="5802286" cy="5468182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FC91F81-F4F5-A8C6-F78B-E8C3E8FD267A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3AE2ED-CD05-0160-C112-9CEA4CEA2508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Wellness and Habit Tracker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169510D-F96C-AED6-A04E-6410E26FB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7F4106F-7963-34A4-7059-C32B59B5D3E8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D936F66-4911-4A74-3F7E-BCC13ECBF2CF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FFFB4C-9412-B9B8-F54A-28D8748160B3}"/>
              </a:ext>
            </a:extLst>
          </p:cNvPr>
          <p:cNvSpPr/>
          <p:nvPr/>
        </p:nvSpPr>
        <p:spPr>
          <a:xfrm>
            <a:off x="10877550" y="4914900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5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DC39-B05E-277C-14E7-BC8EF0AD1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642" y="2766218"/>
            <a:ext cx="3003569" cy="1325563"/>
          </a:xfrm>
        </p:spPr>
        <p:txBody>
          <a:bodyPr>
            <a:noAutofit/>
          </a:bodyPr>
          <a:lstStyle/>
          <a:p>
            <a:r>
              <a:rPr lang="en-IN" sz="5400" b="1" dirty="0">
                <a:solidFill>
                  <a:srgbClr val="1B134C"/>
                </a:solidFill>
              </a:rPr>
              <a:t>Database Design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05880A8-07BE-53AB-661D-317782735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4796" y="290465"/>
            <a:ext cx="5650405" cy="6277068"/>
          </a:xfr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D191F6F-F941-2C53-7381-52EE9EB4A763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932208-BEC8-F16D-DFEA-46A0EC625A2C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Wellness and Habit Tracker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A90D5358-BAA3-0668-D43F-E1FE19C5D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1C48B9D-BCFD-33CE-DC4D-86AE0F7D6360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328F330-6D9E-4073-D284-25E270E11E7B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9BCA9D-943F-4A05-DDA2-B2C3885495AA}"/>
              </a:ext>
            </a:extLst>
          </p:cNvPr>
          <p:cNvSpPr/>
          <p:nvPr/>
        </p:nvSpPr>
        <p:spPr>
          <a:xfrm>
            <a:off x="10877550" y="4914900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7C43-0984-26B1-889D-C3537FDD8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047" y="2649260"/>
            <a:ext cx="2936358" cy="1325563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1B134C"/>
                </a:solidFill>
              </a:rPr>
              <a:t>Workflow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AEA6BED-E4F4-0F8B-0172-636A32C50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5536" y="106325"/>
            <a:ext cx="3242918" cy="6645349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2E52CD3-4ED0-D5A0-1750-02978EB394A4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F1CB6A-F2D2-048B-930A-CB298CCCDD7E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Wellness and Habit Tracker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0E2A0CE-EF90-2FF6-74A0-7C12F6D4A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3D62F7-1AFA-35E8-1FBD-6D306D7826B5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E82BB11-9906-C358-C764-21201EE81F0F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5BCB7-E3C9-3D9F-072D-A75F51A46CDC}"/>
              </a:ext>
            </a:extLst>
          </p:cNvPr>
          <p:cNvSpPr/>
          <p:nvPr/>
        </p:nvSpPr>
        <p:spPr>
          <a:xfrm>
            <a:off x="10877550" y="4914900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11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642</Words>
  <Application>Microsoft Office PowerPoint</Application>
  <PresentationFormat>Widescreen</PresentationFormat>
  <Paragraphs>106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  <vt:lpstr>Objectives</vt:lpstr>
      <vt:lpstr>Technology Stack</vt:lpstr>
      <vt:lpstr>Core Features</vt:lpstr>
      <vt:lpstr>System Architecture</vt:lpstr>
      <vt:lpstr>Database Design</vt:lpstr>
      <vt:lpstr>Workflow</vt:lpstr>
      <vt:lpstr>API Modules</vt:lpstr>
      <vt:lpstr>Example Use Case</vt:lpstr>
      <vt:lpstr>Future Scope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Nandanwar</dc:creator>
  <cp:lastModifiedBy>Vaishnav Mambarambath Sudhish</cp:lastModifiedBy>
  <cp:revision>11</cp:revision>
  <dcterms:created xsi:type="dcterms:W3CDTF">2025-08-25T08:51:55Z</dcterms:created>
  <dcterms:modified xsi:type="dcterms:W3CDTF">2025-09-09T05:39:02Z</dcterms:modified>
</cp:coreProperties>
</file>