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6" r:id="rId6"/>
    <p:sldId id="262" r:id="rId7"/>
    <p:sldId id="263" r:id="rId8"/>
    <p:sldId id="264" r:id="rId9"/>
    <p:sldId id="265" r:id="rId10"/>
    <p:sldId id="269" r:id="rId11"/>
    <p:sldId id="267" r:id="rId12"/>
    <p:sldId id="268" r:id="rId13"/>
    <p:sldId id="270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E34"/>
    <a:srgbClr val="1B134C"/>
    <a:srgbClr val="23AAAD"/>
    <a:srgbClr val="96E8EA"/>
    <a:srgbClr val="BCF1F2"/>
    <a:srgbClr val="D1D1D1"/>
    <a:srgbClr val="F6B0EF"/>
    <a:srgbClr val="EA7E6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8AF83-95C2-7008-E60D-FB797A157E03}" v="3" dt="2025-09-04T16:20:41.386"/>
    <p1510:client id="{1718AE29-C20F-28CF-1003-06C74243F3DE}" v="4" dt="2025-09-04T04:19:53.188"/>
    <p1510:client id="{29DEB39E-5DD4-5B67-F2B5-8E25777FB406}" v="1" dt="2025-09-04T10:16:01.085"/>
    <p1510:client id="{96699D59-66C2-9884-89DC-A280C938B63A}" v="978" dt="2025-09-04T09:11:44.448"/>
    <p1510:client id="{C621CCEA-563B-3CB9-C65C-AB05F85C0ED5}" v="193" dt="2025-09-04T09:08:57.185"/>
    <p1510:client id="{E950D2E4-D72E-D7DA-CCB1-0801CB6241DE}" v="8" dt="2025-09-04T09:21:40.1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474" autoAdjust="0"/>
    <p:restoredTop sz="94660"/>
  </p:normalViewPr>
  <p:slideViewPr>
    <p:cSldViewPr snapToGrid="0">
      <p:cViewPr varScale="1">
        <p:scale>
          <a:sx n="44" d="100"/>
          <a:sy n="44" d="100"/>
        </p:scale>
        <p:origin x="5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DE5F0-F600-46C3-AE4D-5148C69FFBAD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EF6FF-9132-45E0-97B0-6601D5F65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07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EF6FF-9132-45E0-97B0-6601D5F658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90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EF6FF-9132-45E0-97B0-6601D5F658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86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DE9D4-CBBD-39CF-AB04-BF492945B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9F787-A6F0-B4AA-E084-B6E6A2965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97AC2-B99D-4E92-643D-E755FB13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3E8F1-0B97-8411-9791-E2816322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FF63-8290-6775-8277-205603A4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8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6DE25-DCBC-D358-9606-1AFAC0C1A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9CA90-1A03-8F33-D4D4-698AE6B2B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136D4-D9FF-3984-32C8-E310533CA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007F2-5888-0388-EEC2-737DB1C4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E26C5-0E2E-A976-A6BA-B4D7B67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5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E24D53-CB44-64E5-F537-B0AC6B350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69E02-5B4E-B2E2-BF0E-FFAB403EC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F28F0-7539-0FB2-62D6-933FEFE2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0D598-96DB-8BDF-7A86-05A1D81C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C07A8-426C-583A-2AB9-069E9B29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3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1706E-CA7F-38DC-3ABC-4F852DF7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2F1B5-7512-79D3-6D27-ACE3DE8EB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BC36-52A8-E007-5F87-D62CEE28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3E764-0E8F-32F3-959D-0F804A37A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B5893-D3ED-A111-1DE0-119AD82E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3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14975-5492-925A-B15F-E8CC6C301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5FB7A-94FF-7667-A5AE-CDBA3EED9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378E6-0E53-3566-5185-3282A7AC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94B46-3170-CA59-EB06-0A7AC393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B8DCD-0235-FAC9-2827-6C5C8B10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4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336E-6F64-9716-79F6-09C1859B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8254C-3BFA-9701-AC0A-69FFD312B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3CF7D-60F3-4DD1-50E0-47BBB8577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5E01B-DD97-C969-E069-6D6722358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5A4BF-086F-98BB-F707-75DF6DF4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3B833-D94C-1AC9-CFFD-831D8DA1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3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9E33-AED8-B87B-9CC4-4BAB91FC3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38AB0-C97E-6DAB-D4F9-4E6E880A7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FB543-54DF-5442-98C7-915747DAA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64A0E-6894-69A9-F1E4-675924EDF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9B4D7-7FE4-E06D-00C8-F9CB7BAB3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CC1D51-1765-5933-46E9-9583E41C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0BF8D-CC19-4D88-8268-D162B908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7C37E9-D6FF-6D2E-CCCD-69876A09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6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B4E4-AD40-0BBB-5B83-B34C8716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3383E0-E3BA-487A-F1CE-35C3E703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2B5EC-367A-A661-0FF1-BABCDF90D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373EB-8547-A75B-B63A-8D83DF86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0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25240F-9D6E-5E5B-5739-A764AAD3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15E38A-2B47-3BE4-FDBB-F1DA85C4C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3BECA-2872-CB7C-70B9-C193C7281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9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55EF-3FB5-CEEA-B5B9-DF825D06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3C253-96E3-ADD3-298D-DC078E1CF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79389-2AC9-39C4-5C51-4372015E3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7FBA9-D34A-DF22-4030-7CC81ACC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2565A-DCE6-BEB8-C0B4-AB737C21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8F334-691D-4D47-5697-B841F7F0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0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B2BD-9587-900E-7B78-C09E1220A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94C592-D295-8F91-555F-5104C216D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0948D-CF7C-759D-183B-4A97A197F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657F6-AD68-A51D-F55B-E1258283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BE1E4-7D6D-F6F3-7A20-AD503FA2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550FD-9475-C54F-A97D-75D44613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4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FA0F04-FAD4-97D9-A6C1-4A9425348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4B0C2-37FD-4F81-D9FA-1A82879BF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B38CD-676D-868D-91EF-E89C850F7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BE4D0-E68C-4FB2-8B3A-AA41DAF039F9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71AA0-E6E0-8ED1-29A0-12D5FC02F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9B170-770F-E884-8E03-34B29117A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8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3A5304-1DD4-1448-EB8F-F50DA11AEA9F}"/>
              </a:ext>
            </a:extLst>
          </p:cNvPr>
          <p:cNvSpPr/>
          <p:nvPr/>
        </p:nvSpPr>
        <p:spPr>
          <a:xfrm>
            <a:off x="0" y="0"/>
            <a:ext cx="4216400" cy="6858000"/>
          </a:xfrm>
          <a:prstGeom prst="rect">
            <a:avLst/>
          </a:prstGeom>
          <a:solidFill>
            <a:srgbClr val="1B13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494D9B-A64C-5821-35E0-80140852AFAD}"/>
              </a:ext>
            </a:extLst>
          </p:cNvPr>
          <p:cNvSpPr/>
          <p:nvPr/>
        </p:nvSpPr>
        <p:spPr>
          <a:xfrm>
            <a:off x="762794" y="-1"/>
            <a:ext cx="7010400" cy="685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4C91A7A9-76C6-5C2E-478B-78958A205DC7}"/>
              </a:ext>
            </a:extLst>
          </p:cNvPr>
          <p:cNvSpPr/>
          <p:nvPr/>
        </p:nvSpPr>
        <p:spPr>
          <a:xfrm>
            <a:off x="8628856" y="746366"/>
            <a:ext cx="431800" cy="431800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6C79B913-9121-C0E3-775A-7CF709668169}"/>
              </a:ext>
            </a:extLst>
          </p:cNvPr>
          <p:cNvSpPr/>
          <p:nvPr/>
        </p:nvSpPr>
        <p:spPr>
          <a:xfrm>
            <a:off x="6892178" y="5509860"/>
            <a:ext cx="229893" cy="229893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7D55A065-5D8F-699B-CAD5-956600A06FD1}"/>
              </a:ext>
            </a:extLst>
          </p:cNvPr>
          <p:cNvSpPr/>
          <p:nvPr/>
        </p:nvSpPr>
        <p:spPr>
          <a:xfrm>
            <a:off x="10997406" y="5740400"/>
            <a:ext cx="431800" cy="431800"/>
          </a:xfrm>
          <a:prstGeom prst="flowChartConnector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F52F024-178F-4960-6EC5-A5B6B07D9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94" y="209112"/>
            <a:ext cx="961988" cy="9619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C8532F-19FE-96B2-A5ED-44DE3DD130BD}"/>
              </a:ext>
            </a:extLst>
          </p:cNvPr>
          <p:cNvSpPr txBox="1"/>
          <p:nvPr/>
        </p:nvSpPr>
        <p:spPr>
          <a:xfrm>
            <a:off x="6593484" y="2183287"/>
            <a:ext cx="52205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50000"/>
                  </a:schemeClr>
                </a:solidFill>
              </a:rPr>
              <a:t>Wellness and Habit Tracker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0B9D15-33D0-DD82-F9B9-A62E397585AB}"/>
              </a:ext>
            </a:extLst>
          </p:cNvPr>
          <p:cNvGrpSpPr/>
          <p:nvPr/>
        </p:nvGrpSpPr>
        <p:grpSpPr>
          <a:xfrm rot="9900000">
            <a:off x="2760201" y="688903"/>
            <a:ext cx="2299791" cy="5480193"/>
            <a:chOff x="3753542" y="990487"/>
            <a:chExt cx="2046332" cy="4876222"/>
          </a:xfrm>
        </p:grpSpPr>
        <p:sp>
          <p:nvSpPr>
            <p:cNvPr id="4" name="Oval 11">
              <a:extLst>
                <a:ext uri="{FF2B5EF4-FFF2-40B4-BE49-F238E27FC236}">
                  <a16:creationId xmlns:a16="http://schemas.microsoft.com/office/drawing/2014/main" id="{EE8F1EA6-1449-2D14-64DF-6AE6F61827F1}"/>
                </a:ext>
              </a:extLst>
            </p:cNvPr>
            <p:cNvSpPr/>
            <p:nvPr/>
          </p:nvSpPr>
          <p:spPr>
            <a:xfrm rot="2843287">
              <a:off x="3753542" y="3846218"/>
              <a:ext cx="2020491" cy="2020491"/>
            </a:xfrm>
            <a:custGeom>
              <a:avLst/>
              <a:gdLst>
                <a:gd name="connsiteX0" fmla="*/ 0 w 4040981"/>
                <a:gd name="connsiteY0" fmla="*/ 2020491 h 4040981"/>
                <a:gd name="connsiteX1" fmla="*/ 2020491 w 4040981"/>
                <a:gd name="connsiteY1" fmla="*/ 0 h 4040981"/>
                <a:gd name="connsiteX2" fmla="*/ 4040982 w 4040981"/>
                <a:gd name="connsiteY2" fmla="*/ 2020491 h 4040981"/>
                <a:gd name="connsiteX3" fmla="*/ 2020491 w 4040981"/>
                <a:gd name="connsiteY3" fmla="*/ 4040982 h 4040981"/>
                <a:gd name="connsiteX4" fmla="*/ 0 w 4040981"/>
                <a:gd name="connsiteY4" fmla="*/ 2020491 h 4040981"/>
                <a:gd name="connsiteX0" fmla="*/ 2020491 w 4040982"/>
                <a:gd name="connsiteY0" fmla="*/ 0 h 4040982"/>
                <a:gd name="connsiteX1" fmla="*/ 4040982 w 4040982"/>
                <a:gd name="connsiteY1" fmla="*/ 2020491 h 4040982"/>
                <a:gd name="connsiteX2" fmla="*/ 2020491 w 4040982"/>
                <a:gd name="connsiteY2" fmla="*/ 4040982 h 4040982"/>
                <a:gd name="connsiteX3" fmla="*/ 0 w 4040982"/>
                <a:gd name="connsiteY3" fmla="*/ 2020491 h 4040982"/>
                <a:gd name="connsiteX4" fmla="*/ 2111931 w 4040982"/>
                <a:gd name="connsiteY4" fmla="*/ 91440 h 4040982"/>
                <a:gd name="connsiteX0" fmla="*/ 2020491 w 4040982"/>
                <a:gd name="connsiteY0" fmla="*/ 0 h 4040982"/>
                <a:gd name="connsiteX1" fmla="*/ 4040982 w 4040982"/>
                <a:gd name="connsiteY1" fmla="*/ 2020491 h 4040982"/>
                <a:gd name="connsiteX2" fmla="*/ 2020491 w 4040982"/>
                <a:gd name="connsiteY2" fmla="*/ 4040982 h 4040982"/>
                <a:gd name="connsiteX3" fmla="*/ 0 w 4040982"/>
                <a:gd name="connsiteY3" fmla="*/ 2020491 h 4040982"/>
                <a:gd name="connsiteX0" fmla="*/ 4040982 w 4040982"/>
                <a:gd name="connsiteY0" fmla="*/ 0 h 2020491"/>
                <a:gd name="connsiteX1" fmla="*/ 2020491 w 4040982"/>
                <a:gd name="connsiteY1" fmla="*/ 2020491 h 2020491"/>
                <a:gd name="connsiteX2" fmla="*/ 0 w 4040982"/>
                <a:gd name="connsiteY2" fmla="*/ 0 h 2020491"/>
                <a:gd name="connsiteX0" fmla="*/ 2020491 w 2020491"/>
                <a:gd name="connsiteY0" fmla="*/ 0 h 2020491"/>
                <a:gd name="connsiteX1" fmla="*/ 0 w 2020491"/>
                <a:gd name="connsiteY1" fmla="*/ 2020491 h 202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20491" h="2020491">
                  <a:moveTo>
                    <a:pt x="2020491" y="0"/>
                  </a:moveTo>
                  <a:cubicBezTo>
                    <a:pt x="2020491" y="1115886"/>
                    <a:pt x="1115886" y="2020491"/>
                    <a:pt x="0" y="2020491"/>
                  </a:cubicBezTo>
                </a:path>
              </a:pathLst>
            </a:custGeom>
            <a:noFill/>
            <a:ln w="403225" cap="rnd">
              <a:gradFill>
                <a:gsLst>
                  <a:gs pos="0">
                    <a:schemeClr val="bg1"/>
                  </a:gs>
                  <a:gs pos="100000">
                    <a:srgbClr val="23AAAD"/>
                  </a:gs>
                </a:gsLst>
                <a:lin ang="21594000" scaled="0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" name="Oval 12">
              <a:extLst>
                <a:ext uri="{FF2B5EF4-FFF2-40B4-BE49-F238E27FC236}">
                  <a16:creationId xmlns:a16="http://schemas.microsoft.com/office/drawing/2014/main" id="{16BA0D63-1A8C-FA71-AF34-8D981C9DA020}"/>
                </a:ext>
              </a:extLst>
            </p:cNvPr>
            <p:cNvSpPr/>
            <p:nvPr/>
          </p:nvSpPr>
          <p:spPr>
            <a:xfrm rot="18815050">
              <a:off x="3779383" y="990487"/>
              <a:ext cx="2020491" cy="2020491"/>
            </a:xfrm>
            <a:custGeom>
              <a:avLst/>
              <a:gdLst>
                <a:gd name="connsiteX0" fmla="*/ 0 w 4040981"/>
                <a:gd name="connsiteY0" fmla="*/ 2020491 h 4040981"/>
                <a:gd name="connsiteX1" fmla="*/ 2020491 w 4040981"/>
                <a:gd name="connsiteY1" fmla="*/ 0 h 4040981"/>
                <a:gd name="connsiteX2" fmla="*/ 4040982 w 4040981"/>
                <a:gd name="connsiteY2" fmla="*/ 2020491 h 4040981"/>
                <a:gd name="connsiteX3" fmla="*/ 2020491 w 4040981"/>
                <a:gd name="connsiteY3" fmla="*/ 4040982 h 4040981"/>
                <a:gd name="connsiteX4" fmla="*/ 0 w 4040981"/>
                <a:gd name="connsiteY4" fmla="*/ 2020491 h 4040981"/>
                <a:gd name="connsiteX0" fmla="*/ 0 w 4040982"/>
                <a:gd name="connsiteY0" fmla="*/ 2020491 h 4040982"/>
                <a:gd name="connsiteX1" fmla="*/ 2020491 w 4040982"/>
                <a:gd name="connsiteY1" fmla="*/ 0 h 4040982"/>
                <a:gd name="connsiteX2" fmla="*/ 4040982 w 4040982"/>
                <a:gd name="connsiteY2" fmla="*/ 2020491 h 4040982"/>
                <a:gd name="connsiteX3" fmla="*/ 2020491 w 4040982"/>
                <a:gd name="connsiteY3" fmla="*/ 4040982 h 4040982"/>
                <a:gd name="connsiteX4" fmla="*/ 91440 w 4040982"/>
                <a:gd name="connsiteY4" fmla="*/ 2111931 h 4040982"/>
                <a:gd name="connsiteX0" fmla="*/ 1935425 w 3955916"/>
                <a:gd name="connsiteY0" fmla="*/ 0 h 4040982"/>
                <a:gd name="connsiteX1" fmla="*/ 3955916 w 3955916"/>
                <a:gd name="connsiteY1" fmla="*/ 2020491 h 4040982"/>
                <a:gd name="connsiteX2" fmla="*/ 1935425 w 3955916"/>
                <a:gd name="connsiteY2" fmla="*/ 4040982 h 4040982"/>
                <a:gd name="connsiteX3" fmla="*/ 6374 w 3955916"/>
                <a:gd name="connsiteY3" fmla="*/ 2111931 h 4040982"/>
                <a:gd name="connsiteX0" fmla="*/ 0 w 2020491"/>
                <a:gd name="connsiteY0" fmla="*/ 0 h 4040982"/>
                <a:gd name="connsiteX1" fmla="*/ 2020491 w 2020491"/>
                <a:gd name="connsiteY1" fmla="*/ 2020491 h 4040982"/>
                <a:gd name="connsiteX2" fmla="*/ 0 w 2020491"/>
                <a:gd name="connsiteY2" fmla="*/ 4040982 h 4040982"/>
                <a:gd name="connsiteX0" fmla="*/ 0 w 2020491"/>
                <a:gd name="connsiteY0" fmla="*/ 0 h 2020491"/>
                <a:gd name="connsiteX1" fmla="*/ 2020491 w 2020491"/>
                <a:gd name="connsiteY1" fmla="*/ 2020491 h 202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20491" h="2020491">
                  <a:moveTo>
                    <a:pt x="0" y="0"/>
                  </a:moveTo>
                  <a:cubicBezTo>
                    <a:pt x="1115886" y="0"/>
                    <a:pt x="2020491" y="904605"/>
                    <a:pt x="2020491" y="2020491"/>
                  </a:cubicBezTo>
                </a:path>
              </a:pathLst>
            </a:custGeom>
            <a:noFill/>
            <a:ln w="403225" cap="rnd">
              <a:gradFill>
                <a:gsLst>
                  <a:gs pos="100000">
                    <a:schemeClr val="bg1"/>
                  </a:gs>
                  <a:gs pos="0">
                    <a:srgbClr val="F39E34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724B1F2D-A3A2-B2F3-DEF5-B561D7BE2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0" y="1678360"/>
            <a:ext cx="3527522" cy="352752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B7A01BE-7585-782A-996F-1AD7178F7D55}"/>
              </a:ext>
            </a:extLst>
          </p:cNvPr>
          <p:cNvSpPr txBox="1"/>
          <p:nvPr/>
        </p:nvSpPr>
        <p:spPr>
          <a:xfrm>
            <a:off x="6593484" y="3944679"/>
            <a:ext cx="5220586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FastAPI + MongoDB based Wellness and Habit Tracker system</a:t>
            </a:r>
            <a:endParaRPr lang="en-IN" sz="2800" dirty="0" err="1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709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57E003-7F94-6064-B6D1-DD0533232B25}"/>
              </a:ext>
            </a:extLst>
          </p:cNvPr>
          <p:cNvSpPr/>
          <p:nvPr/>
        </p:nvSpPr>
        <p:spPr>
          <a:xfrm>
            <a:off x="0" y="0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6757FA-A5F4-DCCA-CD61-275E6876B05D}"/>
              </a:ext>
            </a:extLst>
          </p:cNvPr>
          <p:cNvSpPr/>
          <p:nvPr/>
        </p:nvSpPr>
        <p:spPr>
          <a:xfrm>
            <a:off x="11610752" y="4914900"/>
            <a:ext cx="581247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9EC4730-AB94-32F3-CE57-DF93F6C01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231432"/>
              </p:ext>
            </p:extLst>
          </p:nvPr>
        </p:nvGraphicFramePr>
        <p:xfrm>
          <a:off x="1286539" y="1647826"/>
          <a:ext cx="9441711" cy="411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7237">
                  <a:extLst>
                    <a:ext uri="{9D8B030D-6E8A-4147-A177-3AD203B41FA5}">
                      <a16:colId xmlns:a16="http://schemas.microsoft.com/office/drawing/2014/main" val="2957631624"/>
                    </a:ext>
                  </a:extLst>
                </a:gridCol>
                <a:gridCol w="3147237">
                  <a:extLst>
                    <a:ext uri="{9D8B030D-6E8A-4147-A177-3AD203B41FA5}">
                      <a16:colId xmlns:a16="http://schemas.microsoft.com/office/drawing/2014/main" val="2810421749"/>
                    </a:ext>
                  </a:extLst>
                </a:gridCol>
                <a:gridCol w="3147237">
                  <a:extLst>
                    <a:ext uri="{9D8B030D-6E8A-4147-A177-3AD203B41FA5}">
                      <a16:colId xmlns:a16="http://schemas.microsoft.com/office/drawing/2014/main" val="1122984036"/>
                    </a:ext>
                  </a:extLst>
                </a:gridCol>
              </a:tblGrid>
              <a:tr h="5787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Module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 Endpoints</a:t>
                      </a:r>
                      <a:endParaRPr lang="en-IN" dirty="0"/>
                    </a:p>
                  </a:txBody>
                  <a:tcPr anchor="ctr">
                    <a:solidFill>
                      <a:srgbClr val="23AA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Purpose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485011"/>
                  </a:ext>
                </a:extLst>
              </a:tr>
              <a:tr h="5787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</a:t>
                      </a:r>
                      <a:endParaRPr lang="en-IN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Register, Login, Logout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6E8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Authentication</a:t>
                      </a:r>
                      <a:endParaRPr lang="en-IN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741337"/>
                  </a:ext>
                </a:extLst>
              </a:tr>
              <a:tr h="5787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Users</a:t>
                      </a:r>
                      <a:endParaRPr lang="en-IN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Profile, Update, Change password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6E8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Manage User Info</a:t>
                      </a:r>
                      <a:endParaRPr lang="en-IN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443637"/>
                  </a:ext>
                </a:extLst>
              </a:tr>
              <a:tr h="5787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Habits</a:t>
                      </a:r>
                      <a:endParaRPr lang="en-IN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CRUD + Logging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6E8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Track Habits</a:t>
                      </a:r>
                      <a:endParaRPr lang="en-IN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335042"/>
                  </a:ext>
                </a:extLst>
              </a:tr>
              <a:tr h="5787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Wellness</a:t>
                      </a:r>
                      <a:endParaRPr lang="en-IN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CRUD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6E8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 Wellness Metrics</a:t>
                      </a:r>
                      <a:endParaRPr lang="en-IN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315170"/>
                  </a:ext>
                </a:extLst>
              </a:tr>
              <a:tr h="5787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Reminders</a:t>
                      </a:r>
                      <a:endParaRPr lang="en-IN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CRUD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6E8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Schedule Reminders</a:t>
                      </a:r>
                      <a:endParaRPr lang="en-IN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698483"/>
                  </a:ext>
                </a:extLst>
              </a:tr>
              <a:tr h="5787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Analytics</a:t>
                      </a:r>
                      <a:endParaRPr lang="en-IN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Insights/ Report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6E8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Show Progress and Trends</a:t>
                      </a:r>
                      <a:endParaRPr lang="en-IN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578691"/>
                  </a:ext>
                </a:extLst>
              </a:tr>
            </a:tbl>
          </a:graphicData>
        </a:graphic>
      </p:graphicFrame>
      <p:sp>
        <p:nvSpPr>
          <p:cNvPr id="10" name="Title 9">
            <a:extLst>
              <a:ext uri="{FF2B5EF4-FFF2-40B4-BE49-F238E27FC236}">
                <a16:creationId xmlns:a16="http://schemas.microsoft.com/office/drawing/2014/main" id="{60AD50BE-C1BA-0582-7F1A-A720EDE1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539" y="365126"/>
            <a:ext cx="10515600" cy="1134066"/>
          </a:xfrm>
        </p:spPr>
        <p:txBody>
          <a:bodyPr/>
          <a:lstStyle/>
          <a:p>
            <a:r>
              <a:rPr lang="en-US" b="1" dirty="0">
                <a:solidFill>
                  <a:srgbClr val="1B134C"/>
                </a:solidFill>
              </a:rPr>
              <a:t>API Modules</a:t>
            </a:r>
            <a:endParaRPr lang="en-IN" b="1" dirty="0">
              <a:solidFill>
                <a:srgbClr val="1B13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74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9B1D-8484-5ABE-E5AA-FA98DC3D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1B134C"/>
                </a:solidFill>
              </a:rPr>
              <a:t>Example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DD595-82C8-F240-E494-A7C5941D3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8563" cy="4351338"/>
          </a:xfrm>
        </p:spPr>
        <p:txBody>
          <a:bodyPr/>
          <a:lstStyle/>
          <a:p>
            <a:r>
              <a:rPr lang="en-US" dirty="0"/>
              <a:t>User sets habits: Drink 2L water, Walk 5,000 steps, Read 20 minutes.</a:t>
            </a:r>
          </a:p>
          <a:p>
            <a:r>
              <a:rPr lang="en-US" dirty="0"/>
              <a:t>- Logs completion daily</a:t>
            </a:r>
          </a:p>
          <a:p>
            <a:r>
              <a:rPr lang="en-US" dirty="0"/>
              <a:t>- Receives reminders if missed</a:t>
            </a:r>
          </a:p>
          <a:p>
            <a:r>
              <a:rPr lang="en-US" dirty="0"/>
              <a:t>- Analytics shows 85% walking consistency, 70% reading consistency, and correlation between exercise and sleep quality.</a:t>
            </a:r>
          </a:p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95AD54-91AD-5CA9-D4A1-B13ECFAC37DF}"/>
              </a:ext>
            </a:extLst>
          </p:cNvPr>
          <p:cNvGrpSpPr/>
          <p:nvPr/>
        </p:nvGrpSpPr>
        <p:grpSpPr>
          <a:xfrm>
            <a:off x="232872" y="6271130"/>
            <a:ext cx="4886323" cy="388987"/>
            <a:chOff x="618333" y="6026099"/>
            <a:chExt cx="4886323" cy="3889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AEB23A-1C78-B21A-0549-9E40CA1DB779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Wellness and Habit Tracker</a:t>
              </a: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EC49E581-BD80-0C7B-19AA-4B931E735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3C19593-A45A-2600-D781-C3BC688B2E28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5FB2BC1-57E2-E60D-4F66-E07BC55CF969}"/>
              </a:ext>
            </a:extLst>
          </p:cNvPr>
          <p:cNvSpPr/>
          <p:nvPr/>
        </p:nvSpPr>
        <p:spPr>
          <a:xfrm>
            <a:off x="0" y="0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376BD2-6F94-655D-4507-4F591540C0C5}"/>
              </a:ext>
            </a:extLst>
          </p:cNvPr>
          <p:cNvSpPr/>
          <p:nvPr/>
        </p:nvSpPr>
        <p:spPr>
          <a:xfrm>
            <a:off x="11454304" y="4914900"/>
            <a:ext cx="737696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C0C73F-F4CD-CCC2-9140-32DFA364C5B2}"/>
              </a:ext>
            </a:extLst>
          </p:cNvPr>
          <p:cNvSpPr/>
          <p:nvPr/>
        </p:nvSpPr>
        <p:spPr>
          <a:xfrm>
            <a:off x="9194251" y="4470480"/>
            <a:ext cx="1364400" cy="136469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1E800C-3006-FB96-5CF8-7A5CCD04E402}"/>
              </a:ext>
            </a:extLst>
          </p:cNvPr>
          <p:cNvSpPr txBox="1"/>
          <p:nvPr/>
        </p:nvSpPr>
        <p:spPr>
          <a:xfrm>
            <a:off x="7120838" y="1574604"/>
            <a:ext cx="3072486" cy="3938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ACDC14-0604-FB1A-695B-BFED46E294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710" y="2324388"/>
            <a:ext cx="2438741" cy="24387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6D5636-6485-DA4A-11BC-400D2D2433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8439" y="1252342"/>
            <a:ext cx="542925" cy="164782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6183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0C4D6-07AD-4A28-5DD1-B8E9A1CAF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1B134C"/>
                </a:solidFill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41C4C-85C9-D710-5DEA-F0721C6DC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3233" cy="4351338"/>
          </a:xfrm>
        </p:spPr>
        <p:txBody>
          <a:bodyPr/>
          <a:lstStyle/>
          <a:p>
            <a:r>
              <a:rPr lang="en-US" dirty="0"/>
              <a:t>Integration with fitness APIs (Fitbit, Google Fit)</a:t>
            </a:r>
          </a:p>
          <a:p>
            <a:r>
              <a:rPr lang="en-US" dirty="0"/>
              <a:t>AI-powered personalized insights</a:t>
            </a:r>
          </a:p>
          <a:p>
            <a:r>
              <a:rPr lang="en-US" dirty="0"/>
              <a:t>Advanced gamification (leaderboards, group challenges)</a:t>
            </a:r>
          </a:p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B62B3E-5BCE-6360-0F04-D5B2871DEA90}"/>
              </a:ext>
            </a:extLst>
          </p:cNvPr>
          <p:cNvGrpSpPr/>
          <p:nvPr/>
        </p:nvGrpSpPr>
        <p:grpSpPr>
          <a:xfrm>
            <a:off x="232872" y="6271130"/>
            <a:ext cx="4886323" cy="388987"/>
            <a:chOff x="618333" y="6026099"/>
            <a:chExt cx="4886323" cy="3889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629B40B-2E4B-0758-A587-7F2A8EEF72F9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Wellness and Habit Tracker</a:t>
              </a: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947B67B6-4540-5F7E-6560-FDD625C3D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1747F4A-2754-E627-3E8A-4D0ECECF90E2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88CC197-AB5D-480D-D384-800E2D78ED9F}"/>
              </a:ext>
            </a:extLst>
          </p:cNvPr>
          <p:cNvSpPr/>
          <p:nvPr/>
        </p:nvSpPr>
        <p:spPr>
          <a:xfrm>
            <a:off x="0" y="0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05D92C-3602-88FF-DEA4-F06FA9F7552E}"/>
              </a:ext>
            </a:extLst>
          </p:cNvPr>
          <p:cNvSpPr/>
          <p:nvPr/>
        </p:nvSpPr>
        <p:spPr>
          <a:xfrm>
            <a:off x="10877550" y="4914900"/>
            <a:ext cx="131445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8389C-BC51-0BF3-CBF5-D76D3C2B9E51}"/>
              </a:ext>
            </a:extLst>
          </p:cNvPr>
          <p:cNvSpPr/>
          <p:nvPr/>
        </p:nvSpPr>
        <p:spPr>
          <a:xfrm>
            <a:off x="9138254" y="4494184"/>
            <a:ext cx="1364400" cy="136469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9C2DF7-B4F7-1553-9F41-B76BFE569FA7}"/>
              </a:ext>
            </a:extLst>
          </p:cNvPr>
          <p:cNvSpPr txBox="1"/>
          <p:nvPr/>
        </p:nvSpPr>
        <p:spPr>
          <a:xfrm>
            <a:off x="7227876" y="1595354"/>
            <a:ext cx="2971416" cy="3938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CC0487C-2EE6-62CE-BC73-630829951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203" y="2346268"/>
            <a:ext cx="2600762" cy="26007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5DCAAE-DBD3-2154-785F-DE83B3F43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6413" y="1154073"/>
            <a:ext cx="542925" cy="164782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596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A398-2819-CF58-DB51-843367F3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B134C"/>
                </a:solidFill>
              </a:rPr>
              <a:t>Conclusion</a:t>
            </a:r>
            <a:endParaRPr lang="en-IN" b="1" dirty="0">
              <a:solidFill>
                <a:srgbClr val="1B134C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ED7968-B653-62DE-0E0E-15ED850B7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586" y="1647826"/>
            <a:ext cx="632814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Developed a FastAPI + MongoDB Wellness and Habit Tracker</a:t>
            </a:r>
          </a:p>
          <a:p>
            <a:r>
              <a:rPr lang="en-US" dirty="0"/>
              <a:t>Helps users build healthy habits, log wellness metrics and stay consistent</a:t>
            </a:r>
          </a:p>
          <a:p>
            <a:r>
              <a:rPr lang="en-US" dirty="0"/>
              <a:t>Provides reminders, analytics and personalized insights for self-improvement</a:t>
            </a:r>
          </a:p>
          <a:p>
            <a:r>
              <a:rPr lang="en-US" dirty="0"/>
              <a:t>Sets Foundation for future enhancements-&gt; AI-powered recommendations, fitness API integration and gamification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725575-33CD-9E8F-FFC7-BF93AEBB850F}"/>
              </a:ext>
            </a:extLst>
          </p:cNvPr>
          <p:cNvSpPr/>
          <p:nvPr/>
        </p:nvSpPr>
        <p:spPr>
          <a:xfrm>
            <a:off x="0" y="0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6AE01C-F12E-C40A-F8FF-61D17BACEFCF}"/>
              </a:ext>
            </a:extLst>
          </p:cNvPr>
          <p:cNvSpPr/>
          <p:nvPr/>
        </p:nvSpPr>
        <p:spPr>
          <a:xfrm>
            <a:off x="11493794" y="4914900"/>
            <a:ext cx="698205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A615A5-4E7C-285F-AFBB-503A3D34E142}"/>
              </a:ext>
            </a:extLst>
          </p:cNvPr>
          <p:cNvSpPr/>
          <p:nvPr/>
        </p:nvSpPr>
        <p:spPr>
          <a:xfrm>
            <a:off x="9386278" y="3547777"/>
            <a:ext cx="1364400" cy="13644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E1D0FA-9BDA-E71C-D62D-7690E0BC0095}"/>
              </a:ext>
            </a:extLst>
          </p:cNvPr>
          <p:cNvSpPr txBox="1"/>
          <p:nvPr/>
        </p:nvSpPr>
        <p:spPr>
          <a:xfrm>
            <a:off x="8008092" y="2318130"/>
            <a:ext cx="2372348" cy="22217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741918-5674-29BB-139E-07C165E78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718" y="2583883"/>
            <a:ext cx="1690233" cy="16902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FE8530-7753-D789-B2A9-CE550EDA4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629" y="1899953"/>
            <a:ext cx="542925" cy="164782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9201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688259-6D80-C4E7-7800-399FF0886C91}"/>
              </a:ext>
            </a:extLst>
          </p:cNvPr>
          <p:cNvSpPr txBox="1"/>
          <p:nvPr/>
        </p:nvSpPr>
        <p:spPr>
          <a:xfrm>
            <a:off x="2604691" y="2997728"/>
            <a:ext cx="6982617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9600" b="1" spc="-30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Thank You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E088B2-7839-7182-1F4C-0A026525B9D2}"/>
              </a:ext>
            </a:extLst>
          </p:cNvPr>
          <p:cNvSpPr/>
          <p:nvPr/>
        </p:nvSpPr>
        <p:spPr>
          <a:xfrm>
            <a:off x="10877550" y="4914900"/>
            <a:ext cx="131445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B4B88-3803-7AB5-CEFC-EE256A8F840C}"/>
              </a:ext>
            </a:extLst>
          </p:cNvPr>
          <p:cNvSpPr/>
          <p:nvPr/>
        </p:nvSpPr>
        <p:spPr>
          <a:xfrm>
            <a:off x="0" y="0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8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055C5D4-DBDF-33EC-4587-DDFBCF32D089}"/>
              </a:ext>
            </a:extLst>
          </p:cNvPr>
          <p:cNvSpPr/>
          <p:nvPr/>
        </p:nvSpPr>
        <p:spPr>
          <a:xfrm>
            <a:off x="9250819" y="4278114"/>
            <a:ext cx="2057400" cy="1943100"/>
          </a:xfrm>
          <a:prstGeom prst="rect">
            <a:avLst/>
          </a:prstGeom>
          <a:solidFill>
            <a:srgbClr val="F39E3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95D5C1-CD53-1E56-E137-1E3DA2F697E6}"/>
              </a:ext>
            </a:extLst>
          </p:cNvPr>
          <p:cNvSpPr/>
          <p:nvPr/>
        </p:nvSpPr>
        <p:spPr>
          <a:xfrm>
            <a:off x="7202944" y="713369"/>
            <a:ext cx="3705225" cy="51244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ea typeface="Calibri"/>
              <a:cs typeface="Calibri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47C530F-4ED7-72C4-DFBA-E6FD67E21A17}"/>
              </a:ext>
            </a:extLst>
          </p:cNvPr>
          <p:cNvGrpSpPr/>
          <p:nvPr/>
        </p:nvGrpSpPr>
        <p:grpSpPr>
          <a:xfrm>
            <a:off x="232872" y="6271130"/>
            <a:ext cx="4886323" cy="388987"/>
            <a:chOff x="618333" y="6026099"/>
            <a:chExt cx="4886323" cy="3889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25DA37-D2EF-5A47-E272-8EB9966562F5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Wellness and Habit Tracker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E79119C-F5D0-516F-2119-6EC753D6B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CA5A2F2-FE45-7F32-05D2-A11066819A95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FDB223A-9D6B-E2E0-6732-47430A2EF29D}"/>
              </a:ext>
            </a:extLst>
          </p:cNvPr>
          <p:cNvSpPr txBox="1"/>
          <p:nvPr/>
        </p:nvSpPr>
        <p:spPr>
          <a:xfrm>
            <a:off x="828194" y="2523219"/>
            <a:ext cx="5133037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Many individuals struggle with consistency in maintaining healthy habits and monitoring wellness. There is a need for a system to help track, remind, and analyze daily habits and wellness metrics.</a:t>
            </a:r>
          </a:p>
          <a:p>
            <a:endParaRPr lang="en-US" dirty="0">
              <a:solidFill>
                <a:srgbClr val="1B134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EFBDE8-B5E7-821B-23CA-6944C624FA10}"/>
              </a:ext>
            </a:extLst>
          </p:cNvPr>
          <p:cNvSpPr/>
          <p:nvPr/>
        </p:nvSpPr>
        <p:spPr>
          <a:xfrm>
            <a:off x="6928851" y="423672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468512-F9C5-6E7D-2CB3-A8F2E2D6702F}"/>
              </a:ext>
            </a:extLst>
          </p:cNvPr>
          <p:cNvSpPr/>
          <p:nvPr/>
        </p:nvSpPr>
        <p:spPr>
          <a:xfrm>
            <a:off x="0" y="0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646BE6-0CBF-0110-471E-8EE1CD1A3C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313" y="1305711"/>
            <a:ext cx="3705225" cy="393976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6EF4B38-FBA3-3817-01D8-C17B63C8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94" y="1197656"/>
            <a:ext cx="4669465" cy="1325563"/>
          </a:xfrm>
        </p:spPr>
        <p:txBody>
          <a:bodyPr/>
          <a:lstStyle/>
          <a:p>
            <a:r>
              <a:rPr lang="en-US" b="1" dirty="0">
                <a:solidFill>
                  <a:srgbClr val="1B134C"/>
                </a:solidFill>
              </a:rPr>
              <a:t>Project Overview</a:t>
            </a:r>
            <a:endParaRPr lang="en-IN" b="1" dirty="0">
              <a:solidFill>
                <a:srgbClr val="1B13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74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C5D6E-75BE-3BF8-DDFF-AEFFFAB72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7251C9-50E1-D6E7-1A31-0100DAF93BD5}"/>
              </a:ext>
            </a:extLst>
          </p:cNvPr>
          <p:cNvSpPr/>
          <p:nvPr/>
        </p:nvSpPr>
        <p:spPr>
          <a:xfrm>
            <a:off x="0" y="5871188"/>
            <a:ext cx="3428206" cy="697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337761C-828E-FF7C-E1DA-E59A8E2AF68F}"/>
              </a:ext>
            </a:extLst>
          </p:cNvPr>
          <p:cNvGrpSpPr/>
          <p:nvPr/>
        </p:nvGrpSpPr>
        <p:grpSpPr>
          <a:xfrm>
            <a:off x="732633" y="6026099"/>
            <a:ext cx="4886323" cy="388987"/>
            <a:chOff x="618333" y="6026099"/>
            <a:chExt cx="4886323" cy="3889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643686-7E6A-4CFC-EB4B-F0BC1CE50BFB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Wellness and Habit Tracker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B8019E4-3052-E355-AC05-A6B236742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EA24FC2-CF6A-5B4D-1C5F-4C0CC5ABE0AB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1F6D6A-E197-29F3-1EA1-0BF94C092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242" y="346555"/>
            <a:ext cx="2663887" cy="1325563"/>
          </a:xfrm>
        </p:spPr>
        <p:txBody>
          <a:bodyPr/>
          <a:lstStyle/>
          <a:p>
            <a:r>
              <a:rPr lang="en-IN" b="1" dirty="0">
                <a:solidFill>
                  <a:srgbClr val="1B134C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B76FB-61AB-C85D-8CD7-6F7AAE5EB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6755" cy="4351338"/>
          </a:xfrm>
        </p:spPr>
        <p:txBody>
          <a:bodyPr/>
          <a:lstStyle/>
          <a:p>
            <a:r>
              <a:rPr lang="en-US" dirty="0"/>
              <a:t>- Help users build and track healthy habits</a:t>
            </a:r>
          </a:p>
          <a:p>
            <a:r>
              <a:rPr lang="en-US" dirty="0"/>
              <a:t>- Log wellness metrics (sleep, water intake, steps, mood)</a:t>
            </a:r>
          </a:p>
          <a:p>
            <a:r>
              <a:rPr lang="en-US" dirty="0"/>
              <a:t>- Provide reminders and motivational nudges</a:t>
            </a:r>
          </a:p>
          <a:p>
            <a:r>
              <a:rPr lang="en-US" dirty="0"/>
              <a:t>- Offer insights and analytics for self-improvement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94D0F1-EED2-7992-653B-F98AE914BBA5}"/>
              </a:ext>
            </a:extLst>
          </p:cNvPr>
          <p:cNvSpPr/>
          <p:nvPr/>
        </p:nvSpPr>
        <p:spPr>
          <a:xfrm>
            <a:off x="0" y="0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06AAF6-A9B3-60C8-52B6-87A6FC0EF3ED}"/>
              </a:ext>
            </a:extLst>
          </p:cNvPr>
          <p:cNvSpPr/>
          <p:nvPr/>
        </p:nvSpPr>
        <p:spPr>
          <a:xfrm>
            <a:off x="10877550" y="4914900"/>
            <a:ext cx="131445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9065A2-3C51-AD22-7ACE-B8FDBF549A6F}"/>
              </a:ext>
            </a:extLst>
          </p:cNvPr>
          <p:cNvSpPr/>
          <p:nvPr/>
        </p:nvSpPr>
        <p:spPr>
          <a:xfrm>
            <a:off x="9154635" y="4146701"/>
            <a:ext cx="1260000" cy="1260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7D2288-F56E-B8A8-95B4-C1FD640823CC}"/>
              </a:ext>
            </a:extLst>
          </p:cNvPr>
          <p:cNvSpPr txBox="1"/>
          <p:nvPr/>
        </p:nvSpPr>
        <p:spPr>
          <a:xfrm>
            <a:off x="7448545" y="1955238"/>
            <a:ext cx="2679080" cy="31574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FCE269C-D468-E36E-7837-F33A02A39B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549" y="2366917"/>
            <a:ext cx="2374883" cy="23748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45F8012-FC0F-C45D-1F0B-3853885B3C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7082" y="1669092"/>
            <a:ext cx="542925" cy="164782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865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088F8-073A-5FCF-7308-2EC60CDF3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7DA5EEB-CE11-BB00-B36B-FA135219FC20}"/>
              </a:ext>
            </a:extLst>
          </p:cNvPr>
          <p:cNvSpPr/>
          <p:nvPr/>
        </p:nvSpPr>
        <p:spPr>
          <a:xfrm>
            <a:off x="9637391" y="4233126"/>
            <a:ext cx="1994400" cy="199405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17FC05-0E05-8D59-0BF9-EC5F91E3D62F}"/>
              </a:ext>
            </a:extLst>
          </p:cNvPr>
          <p:cNvSpPr txBox="1"/>
          <p:nvPr/>
        </p:nvSpPr>
        <p:spPr>
          <a:xfrm>
            <a:off x="7430099" y="1209161"/>
            <a:ext cx="3797882" cy="46135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DD74DE-3015-E369-E590-F89D24C26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099" y="1666766"/>
            <a:ext cx="3777994" cy="37779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283D58-1E2A-3563-27FE-6C4DD9860B24}"/>
              </a:ext>
            </a:extLst>
          </p:cNvPr>
          <p:cNvSpPr txBox="1"/>
          <p:nvPr/>
        </p:nvSpPr>
        <p:spPr>
          <a:xfrm>
            <a:off x="983907" y="694505"/>
            <a:ext cx="6042382" cy="60785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500" dirty="0" err="1"/>
              <a:t>wellness_habit_tracker</a:t>
            </a:r>
            <a:r>
              <a:rPr lang="en-US" sz="1500" dirty="0"/>
              <a:t>/</a:t>
            </a:r>
          </a:p>
          <a:p>
            <a:r>
              <a:rPr lang="en-US" sz="1500" dirty="0"/>
              <a:t>│── app/</a:t>
            </a:r>
          </a:p>
          <a:p>
            <a:r>
              <a:rPr lang="en-US" sz="1500" dirty="0"/>
              <a:t>│   │── main.py                 # </a:t>
            </a:r>
            <a:r>
              <a:rPr lang="en-US" sz="1500" dirty="0" err="1"/>
              <a:t>FastAPI</a:t>
            </a:r>
            <a:r>
              <a:rPr lang="en-US" sz="1500" dirty="0"/>
              <a:t> entry point</a:t>
            </a:r>
          </a:p>
          <a:p>
            <a:r>
              <a:rPr lang="en-US" sz="1500" dirty="0"/>
              <a:t>│   │── database.py             # MongoDB connection (Motor client)</a:t>
            </a:r>
          </a:p>
          <a:p>
            <a:r>
              <a:rPr lang="en-US" sz="1500" dirty="0"/>
              <a:t>│   │</a:t>
            </a:r>
          </a:p>
          <a:p>
            <a:r>
              <a:rPr lang="en-US" sz="1500" dirty="0"/>
              <a:t>│   |── models/                 # </a:t>
            </a:r>
            <a:r>
              <a:rPr lang="en-US" sz="1500" dirty="0" err="1"/>
              <a:t>Pydantic</a:t>
            </a:r>
            <a:r>
              <a:rPr lang="en-US" sz="1500" dirty="0"/>
              <a:t> models (schemas)</a:t>
            </a:r>
          </a:p>
          <a:p>
            <a:r>
              <a:rPr lang="en-US" sz="1500" dirty="0"/>
              <a:t>│   │   │── user.py             # User schemas</a:t>
            </a:r>
          </a:p>
          <a:p>
            <a:r>
              <a:rPr lang="en-US" sz="1500" dirty="0"/>
              <a:t>│   │   │── habit.py            # Habit schemas</a:t>
            </a:r>
          </a:p>
          <a:p>
            <a:r>
              <a:rPr lang="en-US" sz="1500" dirty="0"/>
              <a:t>│   │   │── wellness.py         # Wellness log schemas</a:t>
            </a:r>
          </a:p>
          <a:p>
            <a:r>
              <a:rPr lang="en-US" sz="1500" dirty="0"/>
              <a:t>│   │   │── reminder.py         # Reminder schemas</a:t>
            </a:r>
          </a:p>
          <a:p>
            <a:r>
              <a:rPr lang="en-US" sz="1500" dirty="0"/>
              <a:t>│   │</a:t>
            </a:r>
          </a:p>
          <a:p>
            <a:r>
              <a:rPr lang="en-US" sz="1500" dirty="0"/>
              <a:t>│   |── routes/                 # API endpoints</a:t>
            </a:r>
          </a:p>
          <a:p>
            <a:r>
              <a:rPr lang="en-US" sz="1500" dirty="0"/>
              <a:t>│   │   │── auth.py             # Register, login, logout</a:t>
            </a:r>
          </a:p>
          <a:p>
            <a:r>
              <a:rPr lang="en-US" sz="1500" dirty="0"/>
              <a:t>│   │   │── users.py            # User profile, update profile, change password</a:t>
            </a:r>
          </a:p>
          <a:p>
            <a:r>
              <a:rPr lang="en-US" sz="1500" dirty="0"/>
              <a:t>│   │   │── habits.py           # Habit CRUD + logging</a:t>
            </a:r>
          </a:p>
          <a:p>
            <a:r>
              <a:rPr lang="en-US" sz="1500" dirty="0"/>
              <a:t>│   │   │── wellness.py         # Wellness logging CRUD</a:t>
            </a:r>
          </a:p>
          <a:p>
            <a:r>
              <a:rPr lang="en-US" sz="1500" dirty="0"/>
              <a:t>│   │   │── reminders.py        # Reminder CRUD</a:t>
            </a:r>
          </a:p>
          <a:p>
            <a:r>
              <a:rPr lang="en-US" sz="1500" dirty="0"/>
              <a:t>│   │   │── analytics.py        # Analytics/insights endpoints</a:t>
            </a:r>
          </a:p>
          <a:p>
            <a:r>
              <a:rPr lang="en-US" sz="1500" dirty="0"/>
              <a:t>│   │</a:t>
            </a:r>
          </a:p>
          <a:p>
            <a:r>
              <a:rPr lang="en-US" sz="1500" dirty="0"/>
              <a:t>│   |── utils/                  # Helper utilities</a:t>
            </a:r>
          </a:p>
          <a:p>
            <a:r>
              <a:rPr lang="en-US" sz="1500" dirty="0"/>
              <a:t>│   │   │── security.py         # JWT utils, password hashing utils</a:t>
            </a:r>
          </a:p>
          <a:p>
            <a:r>
              <a:rPr lang="en-US" sz="1500" dirty="0"/>
              <a:t>│   │   │── mongo_helper.py           # Logging config</a:t>
            </a:r>
          </a:p>
          <a:p>
            <a:r>
              <a:rPr lang="en-US" sz="1500" dirty="0"/>
              <a:t>│   │</a:t>
            </a:r>
          </a:p>
          <a:p>
            <a:r>
              <a:rPr lang="en-US" sz="1500" dirty="0"/>
              <a:t>│── requirements.txt            # All dependencies</a:t>
            </a:r>
          </a:p>
          <a:p>
            <a:r>
              <a:rPr lang="en-US" sz="1500" dirty="0"/>
              <a:t>│── .env                        # Environment variables (DB URI, JWT secret, etc.)</a:t>
            </a:r>
          </a:p>
          <a:p>
            <a:endParaRPr lang="en-US" sz="1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3A0819-0D3C-02E0-6DBB-4E9689E40008}"/>
              </a:ext>
            </a:extLst>
          </p:cNvPr>
          <p:cNvGrpSpPr/>
          <p:nvPr/>
        </p:nvGrpSpPr>
        <p:grpSpPr>
          <a:xfrm>
            <a:off x="126706" y="6393593"/>
            <a:ext cx="4886323" cy="388987"/>
            <a:chOff x="618333" y="6026099"/>
            <a:chExt cx="4886323" cy="38898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7F195B-8CF8-2175-9BC5-9CE49FA48C1C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Wellness and Habit Tracker</a:t>
              </a: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FE5C1F2-A290-1FBE-0BC2-EC5F0E887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33F2914-AE79-DECF-8393-B159B3697381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54C0A1B-AD10-EA61-F694-B86EA26ACD13}"/>
              </a:ext>
            </a:extLst>
          </p:cNvPr>
          <p:cNvSpPr/>
          <p:nvPr/>
        </p:nvSpPr>
        <p:spPr>
          <a:xfrm>
            <a:off x="7158299" y="842366"/>
            <a:ext cx="543600" cy="1648800"/>
          </a:xfrm>
          <a:prstGeom prst="rect">
            <a:avLst/>
          </a:prstGeom>
          <a:solidFill>
            <a:srgbClr val="23AAAD"/>
          </a:solidFill>
          <a:ln>
            <a:solidFill>
              <a:srgbClr val="23AAAD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8B7E9F-0C6B-CC5E-C8D6-944EF09C0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907" y="228448"/>
            <a:ext cx="2798135" cy="46605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B134C"/>
                </a:solidFill>
              </a:rPr>
              <a:t>Architecture</a:t>
            </a:r>
            <a:endParaRPr lang="en-IN" b="1" dirty="0">
              <a:solidFill>
                <a:srgbClr val="1B13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014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049F-1EF3-06D1-544F-469B60805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7537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1B134C"/>
                </a:solidFill>
              </a:rPr>
              <a:t>Technology</a:t>
            </a:r>
            <a:r>
              <a:rPr lang="en-IN" b="1" dirty="0"/>
              <a:t>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2B19D-A752-8135-2BAB-9DC3DB95E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9396"/>
            <a:ext cx="6009167" cy="4351338"/>
          </a:xfrm>
        </p:spPr>
        <p:txBody>
          <a:bodyPr/>
          <a:lstStyle/>
          <a:p>
            <a:r>
              <a:rPr lang="en-IN" dirty="0"/>
              <a:t>Backend: Python (FastAPI)</a:t>
            </a:r>
          </a:p>
          <a:p>
            <a:r>
              <a:rPr lang="en-IN" dirty="0"/>
              <a:t>Database: MongoDB</a:t>
            </a:r>
          </a:p>
          <a:p>
            <a:r>
              <a:rPr lang="en-IN" dirty="0"/>
              <a:t>Authentication: JWT</a:t>
            </a:r>
          </a:p>
          <a:p>
            <a:r>
              <a:rPr lang="en-IN" dirty="0"/>
              <a:t>Scheduling: Used(BackgroundTask)/Future Scope (Celery + </a:t>
            </a:r>
            <a:r>
              <a:rPr lang="en-IN"/>
              <a:t>Redis)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EAF05E-FB56-3F5F-3520-E3EFFD9A9001}"/>
              </a:ext>
            </a:extLst>
          </p:cNvPr>
          <p:cNvGrpSpPr/>
          <p:nvPr/>
        </p:nvGrpSpPr>
        <p:grpSpPr>
          <a:xfrm>
            <a:off x="232872" y="6271130"/>
            <a:ext cx="4886323" cy="388987"/>
            <a:chOff x="618333" y="6026099"/>
            <a:chExt cx="4886323" cy="3889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DA4E8DA-A973-357A-2775-B104B602D8AB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Wellness and Habit Tracker</a:t>
              </a: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B0CCA0D-98EB-9D6E-781B-FF6085E4C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4BEB1B-DAD5-D431-F205-2B895AE62287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DAC51C48-2197-8DB7-82AC-D1A4F6C249AE}"/>
              </a:ext>
            </a:extLst>
          </p:cNvPr>
          <p:cNvSpPr/>
          <p:nvPr/>
        </p:nvSpPr>
        <p:spPr>
          <a:xfrm>
            <a:off x="0" y="0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7CC6B7-B72E-C252-F309-552691067F4F}"/>
              </a:ext>
            </a:extLst>
          </p:cNvPr>
          <p:cNvSpPr/>
          <p:nvPr/>
        </p:nvSpPr>
        <p:spPr>
          <a:xfrm>
            <a:off x="10877550" y="4914900"/>
            <a:ext cx="131445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A2AAEF-7AA6-7CEF-0ACA-9D58C9520243}"/>
              </a:ext>
            </a:extLst>
          </p:cNvPr>
          <p:cNvSpPr/>
          <p:nvPr/>
        </p:nvSpPr>
        <p:spPr>
          <a:xfrm>
            <a:off x="9189372" y="4521754"/>
            <a:ext cx="1364400" cy="136469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539FD1-1433-921B-75F9-C609708ED97A}"/>
              </a:ext>
            </a:extLst>
          </p:cNvPr>
          <p:cNvSpPr txBox="1"/>
          <p:nvPr/>
        </p:nvSpPr>
        <p:spPr>
          <a:xfrm>
            <a:off x="7138098" y="1625010"/>
            <a:ext cx="3072486" cy="3938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FAB3499-7649-0C81-8D1E-D7EEB2C78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286" y="2401110"/>
            <a:ext cx="2386109" cy="23861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5947A9-8956-90E3-B9DD-4231F35DA9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049" y="1280318"/>
            <a:ext cx="542925" cy="164782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8881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1DAE-ADB8-72EF-0453-EC6FBC21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3312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1B134C"/>
                </a:solidFill>
              </a:rPr>
              <a:t>Core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0D8F7-62FF-6D0E-33EC-89CBF1D62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3366"/>
            <a:ext cx="10515600" cy="4351338"/>
          </a:xfrm>
        </p:spPr>
        <p:txBody>
          <a:bodyPr/>
          <a:lstStyle/>
          <a:p>
            <a:r>
              <a:rPr lang="en-US" dirty="0"/>
              <a:t>- User &amp; Role Management</a:t>
            </a:r>
          </a:p>
          <a:p>
            <a:r>
              <a:rPr lang="en-US" dirty="0"/>
              <a:t>- Habit Tracking Module</a:t>
            </a:r>
          </a:p>
          <a:p>
            <a:r>
              <a:rPr lang="en-US" dirty="0"/>
              <a:t>- Wellness Tracking Module</a:t>
            </a:r>
          </a:p>
          <a:p>
            <a:r>
              <a:rPr lang="en-US" dirty="0"/>
              <a:t>- Reminders &amp; Notifications</a:t>
            </a:r>
          </a:p>
          <a:p>
            <a:r>
              <a:rPr lang="en-US" dirty="0"/>
              <a:t>- Analytics &amp; Insights</a:t>
            </a:r>
          </a:p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EB3C31-3F04-6940-577D-CA6F868B2FB3}"/>
              </a:ext>
            </a:extLst>
          </p:cNvPr>
          <p:cNvGrpSpPr/>
          <p:nvPr/>
        </p:nvGrpSpPr>
        <p:grpSpPr>
          <a:xfrm>
            <a:off x="232872" y="6271130"/>
            <a:ext cx="4886323" cy="388987"/>
            <a:chOff x="618333" y="6026099"/>
            <a:chExt cx="4886323" cy="3889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5EA11B-B599-5DB0-94AC-8F7597E34906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Wellness and Habit Tracker</a:t>
              </a: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02E19C44-1831-F386-7C20-5DEC9B326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1DA70C6-94F6-DA7F-004B-718C39386742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121E444-1BAD-E8F5-44A0-3EEFB42064B9}"/>
              </a:ext>
            </a:extLst>
          </p:cNvPr>
          <p:cNvSpPr/>
          <p:nvPr/>
        </p:nvSpPr>
        <p:spPr>
          <a:xfrm>
            <a:off x="0" y="0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B1EC36-1B55-0E43-CB90-78B573363ADE}"/>
              </a:ext>
            </a:extLst>
          </p:cNvPr>
          <p:cNvSpPr/>
          <p:nvPr/>
        </p:nvSpPr>
        <p:spPr>
          <a:xfrm>
            <a:off x="10877550" y="4914900"/>
            <a:ext cx="131445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EED477-AE2D-2C12-73A1-53A0CCB2D746}"/>
              </a:ext>
            </a:extLst>
          </p:cNvPr>
          <p:cNvSpPr/>
          <p:nvPr/>
        </p:nvSpPr>
        <p:spPr>
          <a:xfrm>
            <a:off x="8808192" y="4510723"/>
            <a:ext cx="1364400" cy="136469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F3082F-3836-4B47-ADB4-4C5431CBFD36}"/>
              </a:ext>
            </a:extLst>
          </p:cNvPr>
          <p:cNvSpPr txBox="1"/>
          <p:nvPr/>
        </p:nvSpPr>
        <p:spPr>
          <a:xfrm>
            <a:off x="6729492" y="1573845"/>
            <a:ext cx="3072486" cy="3938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F3BD08F-F515-6D3C-A46A-2B2243C5C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077" y="2318342"/>
            <a:ext cx="2449315" cy="2449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864F68-35E2-6E12-ACB0-BF83A7EEDB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8028" y="1283312"/>
            <a:ext cx="542925" cy="164782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068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E26A2-7098-1EDB-BFA5-595DC26F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048" y="2766218"/>
            <a:ext cx="5406322" cy="1325563"/>
          </a:xfrm>
        </p:spPr>
        <p:txBody>
          <a:bodyPr>
            <a:noAutofit/>
          </a:bodyPr>
          <a:lstStyle/>
          <a:p>
            <a:r>
              <a:rPr lang="en-IN" sz="5400" b="1" dirty="0">
                <a:solidFill>
                  <a:srgbClr val="1B134C"/>
                </a:solidFill>
              </a:rPr>
              <a:t>System Architecture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FC91F81-F4F5-A8C6-F78B-E8C3E8FD267A}"/>
              </a:ext>
            </a:extLst>
          </p:cNvPr>
          <p:cNvGrpSpPr/>
          <p:nvPr/>
        </p:nvGrpSpPr>
        <p:grpSpPr>
          <a:xfrm>
            <a:off x="232872" y="6271130"/>
            <a:ext cx="4886323" cy="388987"/>
            <a:chOff x="618333" y="6026099"/>
            <a:chExt cx="4886323" cy="3889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3AE2ED-CD05-0160-C112-9CEA4CEA2508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Wellness and Habit Tracker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169510D-F96C-AED6-A04E-6410E26FB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7F4106F-7963-34A4-7059-C32B59B5D3E8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D936F66-4911-4A74-3F7E-BCC13ECBF2CF}"/>
              </a:ext>
            </a:extLst>
          </p:cNvPr>
          <p:cNvSpPr/>
          <p:nvPr/>
        </p:nvSpPr>
        <p:spPr>
          <a:xfrm>
            <a:off x="0" y="0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FFFB4C-9412-B9B8-F54A-28D8748160B3}"/>
              </a:ext>
            </a:extLst>
          </p:cNvPr>
          <p:cNvSpPr/>
          <p:nvPr/>
        </p:nvSpPr>
        <p:spPr>
          <a:xfrm>
            <a:off x="10877550" y="4914900"/>
            <a:ext cx="131445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597CB-D869-9D82-2B0D-35DBAF24E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127" y="253404"/>
            <a:ext cx="6882648" cy="636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5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DC39-B05E-277C-14E7-BC8EF0AD1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642" y="2766218"/>
            <a:ext cx="3003569" cy="1325563"/>
          </a:xfrm>
        </p:spPr>
        <p:txBody>
          <a:bodyPr>
            <a:noAutofit/>
          </a:bodyPr>
          <a:lstStyle/>
          <a:p>
            <a:r>
              <a:rPr lang="en-IN" sz="5400" b="1" dirty="0">
                <a:solidFill>
                  <a:srgbClr val="1B134C"/>
                </a:solidFill>
              </a:rPr>
              <a:t>Database Design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191F6F-F941-2C53-7381-52EE9EB4A763}"/>
              </a:ext>
            </a:extLst>
          </p:cNvPr>
          <p:cNvGrpSpPr/>
          <p:nvPr/>
        </p:nvGrpSpPr>
        <p:grpSpPr>
          <a:xfrm>
            <a:off x="232872" y="6271130"/>
            <a:ext cx="4886323" cy="388987"/>
            <a:chOff x="618333" y="6026099"/>
            <a:chExt cx="4886323" cy="3889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932208-BEC8-F16D-DFEA-46A0EC625A2C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Wellness and Habit Tracker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A90D5358-BAA3-0668-D43F-E1FE19C5D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1C48B9D-BCFD-33CE-DC4D-86AE0F7D6360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328F330-6D9E-4073-D284-25E270E11E7B}"/>
              </a:ext>
            </a:extLst>
          </p:cNvPr>
          <p:cNvSpPr/>
          <p:nvPr/>
        </p:nvSpPr>
        <p:spPr>
          <a:xfrm>
            <a:off x="0" y="0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9BCA9D-943F-4A05-DDA2-B2C3885495AA}"/>
              </a:ext>
            </a:extLst>
          </p:cNvPr>
          <p:cNvSpPr/>
          <p:nvPr/>
        </p:nvSpPr>
        <p:spPr>
          <a:xfrm>
            <a:off x="10877550" y="4914900"/>
            <a:ext cx="131445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DADAB51-953C-40B3-1724-792C375E04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958" y="235565"/>
            <a:ext cx="5793855" cy="6424552"/>
          </a:xfrm>
        </p:spPr>
      </p:pic>
    </p:spTree>
    <p:extLst>
      <p:ext uri="{BB962C8B-B14F-4D97-AF65-F5344CB8AC3E}">
        <p14:creationId xmlns:p14="http://schemas.microsoft.com/office/powerpoint/2010/main" val="2141331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A7C43-0984-26B1-889D-C3537FDD8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9047" y="2649260"/>
            <a:ext cx="2936358" cy="1325563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rgbClr val="1B134C"/>
                </a:solidFill>
              </a:rPr>
              <a:t>Workflow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E52CD3-4ED0-D5A0-1750-02978EB394A4}"/>
              </a:ext>
            </a:extLst>
          </p:cNvPr>
          <p:cNvGrpSpPr/>
          <p:nvPr/>
        </p:nvGrpSpPr>
        <p:grpSpPr>
          <a:xfrm>
            <a:off x="232872" y="6271130"/>
            <a:ext cx="4886323" cy="388987"/>
            <a:chOff x="618333" y="6026099"/>
            <a:chExt cx="4886323" cy="3889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F1CB6A-F2D2-048B-930A-CB298CCCDD7E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Wellness and Habit Tracker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0E2A0CE-EF90-2FF6-74A0-7C12F6D4A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3D62F7-1AFA-35E8-1FBD-6D306D7826B5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5E82BB11-9906-C358-C764-21201EE81F0F}"/>
              </a:ext>
            </a:extLst>
          </p:cNvPr>
          <p:cNvSpPr/>
          <p:nvPr/>
        </p:nvSpPr>
        <p:spPr>
          <a:xfrm>
            <a:off x="0" y="0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5BCB7-E3C9-3D9F-072D-A75F51A46CDC}"/>
              </a:ext>
            </a:extLst>
          </p:cNvPr>
          <p:cNvSpPr/>
          <p:nvPr/>
        </p:nvSpPr>
        <p:spPr>
          <a:xfrm>
            <a:off x="10877550" y="4914900"/>
            <a:ext cx="131445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F7EADF-DF37-5DAD-6FCC-BCEE6A2869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637" y="186070"/>
            <a:ext cx="3036829" cy="648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15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solidFill>
            <a:schemeClr val="accent4"/>
          </a:solidFill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bg1"/>
        </a:solidFill>
      </a:spPr>
      <a:bodyPr wrap="square" rtlCol="0">
        <a:spAutoFit/>
      </a:bodyPr>
      <a:lstStyle>
        <a:defPPr algn="l">
          <a:defRPr sz="1350"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565</Words>
  <Application>Microsoft Office PowerPoint</Application>
  <PresentationFormat>Widescreen</PresentationFormat>
  <Paragraphs>98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Poppins</vt:lpstr>
      <vt:lpstr>Office Theme</vt:lpstr>
      <vt:lpstr>PowerPoint Presentation</vt:lpstr>
      <vt:lpstr>Project Overview</vt:lpstr>
      <vt:lpstr>Objectives</vt:lpstr>
      <vt:lpstr>Architecture</vt:lpstr>
      <vt:lpstr>Technology Stack</vt:lpstr>
      <vt:lpstr>Core Features</vt:lpstr>
      <vt:lpstr>System Architecture</vt:lpstr>
      <vt:lpstr>Database Design</vt:lpstr>
      <vt:lpstr>Workflow</vt:lpstr>
      <vt:lpstr>API Modules</vt:lpstr>
      <vt:lpstr>Example Use Case</vt:lpstr>
      <vt:lpstr>Future Scope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Nandanwar</dc:creator>
  <cp:lastModifiedBy>Vaishnav Mambarambath Sudhish</cp:lastModifiedBy>
  <cp:revision>26</cp:revision>
  <dcterms:created xsi:type="dcterms:W3CDTF">2025-08-25T08:51:55Z</dcterms:created>
  <dcterms:modified xsi:type="dcterms:W3CDTF">2025-09-26T05:38:46Z</dcterms:modified>
</cp:coreProperties>
</file>