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60" r:id="rId5"/>
    <p:sldId id="266" r:id="rId6"/>
    <p:sldId id="262" r:id="rId7"/>
    <p:sldId id="263" r:id="rId8"/>
    <p:sldId id="264" r:id="rId9"/>
    <p:sldId id="265" r:id="rId10"/>
    <p:sldId id="269" r:id="rId11"/>
    <p:sldId id="267" r:id="rId12"/>
    <p:sldId id="268" r:id="rId13"/>
    <p:sldId id="270" r:id="rId14"/>
    <p:sldId id="258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39E34"/>
    <a:srgbClr val="1B134C"/>
    <a:srgbClr val="23AAAD"/>
    <a:srgbClr val="96E8EA"/>
    <a:srgbClr val="BCF1F2"/>
    <a:srgbClr val="D1D1D1"/>
    <a:srgbClr val="F6B0EF"/>
    <a:srgbClr val="EA7E6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E8AF83-95C2-7008-E60D-FB797A157E03}" v="3" dt="2025-09-04T16:20:41.386"/>
    <p1510:client id="{1718AE29-C20F-28CF-1003-06C74243F3DE}" v="4" dt="2025-09-04T04:19:53.188"/>
    <p1510:client id="{29DEB39E-5DD4-5B67-F2B5-8E25777FB406}" v="1" dt="2025-09-04T10:16:01.085"/>
    <p1510:client id="{96699D59-66C2-9884-89DC-A280C938B63A}" v="978" dt="2025-09-04T09:11:44.448"/>
    <p1510:client id="{C621CCEA-563B-3CB9-C65C-AB05F85C0ED5}" v="193" dt="2025-09-04T09:08:57.185"/>
    <p1510:client id="{E950D2E4-D72E-D7DA-CCB1-0801CB6241DE}" v="8" dt="2025-09-04T09:21:40.11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2" autoAdjust="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905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4862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5.jp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C3A5304-1DD4-1448-EB8F-F50DA11AEA9F}"/>
              </a:ext>
            </a:extLst>
          </p:cNvPr>
          <p:cNvSpPr/>
          <p:nvPr/>
        </p:nvSpPr>
        <p:spPr>
          <a:xfrm>
            <a:off x="0" y="0"/>
            <a:ext cx="4216400" cy="6858000"/>
          </a:xfrm>
          <a:prstGeom prst="rect">
            <a:avLst/>
          </a:prstGeom>
          <a:solidFill>
            <a:srgbClr val="1B134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2494D9B-A64C-5821-35E0-80140852AFAD}"/>
              </a:ext>
            </a:extLst>
          </p:cNvPr>
          <p:cNvSpPr/>
          <p:nvPr/>
        </p:nvSpPr>
        <p:spPr>
          <a:xfrm>
            <a:off x="762794" y="-1"/>
            <a:ext cx="7010400" cy="6858000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4C8532F-19FE-96B2-A5ED-44DE3DD130BD}"/>
              </a:ext>
            </a:extLst>
          </p:cNvPr>
          <p:cNvSpPr txBox="1"/>
          <p:nvPr/>
        </p:nvSpPr>
        <p:spPr>
          <a:xfrm>
            <a:off x="6593484" y="2183287"/>
            <a:ext cx="52205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solidFill>
                  <a:schemeClr val="accent1">
                    <a:lumMod val="50000"/>
                  </a:schemeClr>
                </a:solidFill>
              </a:rPr>
              <a:t>Wellness and Habit Tracker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900000">
            <a:off x="2760201" y="688903"/>
            <a:ext cx="2299791" cy="5480193"/>
            <a:chOff x="3753542" y="990487"/>
            <a:chExt cx="2046332" cy="4876222"/>
          </a:xfrm>
        </p:grpSpPr>
        <p:sp>
          <p:nvSpPr>
            <p:cNvPr id="4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5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200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724B1F2D-A3A2-B2F3-DEF5-B561D7BE2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8200" y="1678360"/>
            <a:ext cx="3527522" cy="3527522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6B7A01BE-7585-782A-996F-1AD7178F7D55}"/>
              </a:ext>
            </a:extLst>
          </p:cNvPr>
          <p:cNvSpPr txBox="1"/>
          <p:nvPr/>
        </p:nvSpPr>
        <p:spPr>
          <a:xfrm>
            <a:off x="6593484" y="3944679"/>
            <a:ext cx="5220586" cy="95410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bg2">
                    <a:lumMod val="50000"/>
                  </a:schemeClr>
                </a:solidFill>
              </a:rPr>
              <a:t>FastAPI + MongoDB based Wellness and Habit Tracker system</a:t>
            </a:r>
            <a:endParaRPr lang="en-IN" sz="2800" dirty="0" err="1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57E003-7F94-6064-B6D1-DD0533232B2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6757FA-A5F4-DCCA-CD61-275E6876B05D}"/>
              </a:ext>
            </a:extLst>
          </p:cNvPr>
          <p:cNvSpPr/>
          <p:nvPr/>
        </p:nvSpPr>
        <p:spPr>
          <a:xfrm>
            <a:off x="11610752" y="4914900"/>
            <a:ext cx="581247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9EC4730-AB94-32F3-CE57-DF93F6C016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31432"/>
              </p:ext>
            </p:extLst>
          </p:nvPr>
        </p:nvGraphicFramePr>
        <p:xfrm>
          <a:off x="1286539" y="1647826"/>
          <a:ext cx="9441711" cy="41125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47237">
                  <a:extLst>
                    <a:ext uri="{9D8B030D-6E8A-4147-A177-3AD203B41FA5}">
                      <a16:colId xmlns:a16="http://schemas.microsoft.com/office/drawing/2014/main" val="2957631624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2810421749"/>
                    </a:ext>
                  </a:extLst>
                </a:gridCol>
                <a:gridCol w="3147237">
                  <a:extLst>
                    <a:ext uri="{9D8B030D-6E8A-4147-A177-3AD203B41FA5}">
                      <a16:colId xmlns:a16="http://schemas.microsoft.com/office/drawing/2014/main" val="1122984036"/>
                    </a:ext>
                  </a:extLst>
                </a:gridCol>
              </a:tblGrid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Module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Key Endpoints</a:t>
                      </a:r>
                      <a:endParaRPr lang="en-IN" dirty="0"/>
                    </a:p>
                  </a:txBody>
                  <a:tcPr anchor="ctr">
                    <a:solidFill>
                      <a:srgbClr val="23AAAD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Purpose</a:t>
                      </a:r>
                      <a:endParaRPr lang="en-IN" dirty="0"/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4485011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Auth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Register, Login, Logout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Authentication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9741337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Profile, Update, Change password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Manage User Info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37443637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Habits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 + Logging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Track Habits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8335042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Wellness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Log Wellness Metrics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7315170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Reminders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CRUD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Schedule Reminders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6698483"/>
                  </a:ext>
                </a:extLst>
              </a:tr>
              <a:tr h="578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Analytics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Insights/ Report</a:t>
                      </a:r>
                      <a:endParaRPr lang="en-IN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solidFill>
                      <a:srgbClr val="96E8EA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Show Progress and Trends</a:t>
                      </a:r>
                      <a:endParaRPr lang="en-IN" dirty="0"/>
                    </a:p>
                  </a:txBody>
                  <a:tcPr anchor="ctr"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53578691"/>
                  </a:ext>
                </a:extLst>
              </a:tr>
            </a:tbl>
          </a:graphicData>
        </a:graphic>
      </p:graphicFrame>
      <p:sp>
        <p:nvSpPr>
          <p:cNvPr id="10" name="Title 9">
            <a:extLst>
              <a:ext uri="{FF2B5EF4-FFF2-40B4-BE49-F238E27FC236}">
                <a16:creationId xmlns:a16="http://schemas.microsoft.com/office/drawing/2014/main" id="{60AD50BE-C1BA-0582-7F1A-A720EDE14A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6539" y="365126"/>
            <a:ext cx="10515600" cy="1134066"/>
          </a:xfrm>
        </p:spPr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API Modules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9974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189B1D-8484-5ABE-E5AA-FA98DC3DE8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Example Use Case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3DD595-82C8-F240-E494-A7C5941D3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158563" cy="4351338"/>
          </a:xfrm>
        </p:spPr>
        <p:txBody>
          <a:bodyPr/>
          <a:lstStyle/>
          <a:p>
            <a:r>
              <a:rPr lang="en-US" dirty="0"/>
              <a:t>User sets habits: Drink 2L water, Walk 5,000 steps, Read 20 minutes.</a:t>
            </a:r>
          </a:p>
          <a:p>
            <a:r>
              <a:rPr lang="en-US" dirty="0"/>
              <a:t>- Logs completion daily</a:t>
            </a:r>
          </a:p>
          <a:p>
            <a:r>
              <a:rPr lang="en-US" dirty="0"/>
              <a:t>- Receives reminders if missed</a:t>
            </a:r>
          </a:p>
          <a:p>
            <a:r>
              <a:rPr lang="en-US" dirty="0"/>
              <a:t>- Analytics shows 85% walking consistency, 70% reading consistency, and correlation between exercise and sleep quality.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95AD54-91AD-5CA9-D4A1-B13ECFAC37DF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0AEB23A-1C78-B21A-0549-9E40CA1DB77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EC49E581-BD80-0C7B-19AA-4B931E735B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C3C19593-A45A-2600-D781-C3BC688B2E2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65FB2BC1-57E2-E60D-4F66-E07BC55CF96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5376BD2-6F94-655D-4507-4F591540C0C5}"/>
              </a:ext>
            </a:extLst>
          </p:cNvPr>
          <p:cNvSpPr/>
          <p:nvPr/>
        </p:nvSpPr>
        <p:spPr>
          <a:xfrm>
            <a:off x="11454304" y="4914900"/>
            <a:ext cx="737696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C0C73F-F4CD-CCC2-9140-32DFA364C5B2}"/>
              </a:ext>
            </a:extLst>
          </p:cNvPr>
          <p:cNvSpPr/>
          <p:nvPr/>
        </p:nvSpPr>
        <p:spPr>
          <a:xfrm>
            <a:off x="9194251" y="4470480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51E800C-3006-FB96-5CF8-7A5CCD04E402}"/>
              </a:ext>
            </a:extLst>
          </p:cNvPr>
          <p:cNvSpPr txBox="1"/>
          <p:nvPr/>
        </p:nvSpPr>
        <p:spPr>
          <a:xfrm>
            <a:off x="7120838" y="1574604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ACDC14-0604-FB1A-695B-BFED46E29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710" y="2324388"/>
            <a:ext cx="2438741" cy="243874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D6D5636-6485-DA4A-11BC-400D2D2433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8439" y="1252342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61838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10C4D6-07AD-4A28-5DD1-B8E9A1CAF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41C4C-85C9-D710-5DEA-F0721C6DC2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73233" cy="4351338"/>
          </a:xfrm>
        </p:spPr>
        <p:txBody>
          <a:bodyPr/>
          <a:lstStyle/>
          <a:p>
            <a:r>
              <a:rPr lang="en-US" dirty="0"/>
              <a:t>Integration with fitness APIs (Fitbit, Google Fit)</a:t>
            </a:r>
          </a:p>
          <a:p>
            <a:r>
              <a:rPr lang="en-US" dirty="0"/>
              <a:t>AI-powered personalized insights</a:t>
            </a:r>
          </a:p>
          <a:p>
            <a:r>
              <a:rPr lang="en-US" dirty="0"/>
              <a:t>Advanced gamification (leaderboards, group challenges)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5B62B3E-5BCE-6360-0F04-D5B2871DEA90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629B40B-2E4B-0758-A587-7F2A8EEF72F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47B67B6-4540-5F7E-6560-FDD625C3D0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1747F4A-2754-E627-3E8A-4D0ECECF90E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B88CC197-AB5D-480D-D384-800E2D78ED9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A05D92C-3602-88FF-DEA4-F06FA9F7552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E8389C-BC51-0BF3-CBF5-D76D3C2B9E51}"/>
              </a:ext>
            </a:extLst>
          </p:cNvPr>
          <p:cNvSpPr/>
          <p:nvPr/>
        </p:nvSpPr>
        <p:spPr>
          <a:xfrm>
            <a:off x="9138254" y="4494184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39C2DF7-B4F7-1553-9F41-B76BFE569FA7}"/>
              </a:ext>
            </a:extLst>
          </p:cNvPr>
          <p:cNvSpPr txBox="1"/>
          <p:nvPr/>
        </p:nvSpPr>
        <p:spPr>
          <a:xfrm>
            <a:off x="7227876" y="1595354"/>
            <a:ext cx="297141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CC0487C-2EE6-62CE-BC73-6308299515F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203" y="2346268"/>
            <a:ext cx="2600762" cy="260076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725DCAAE-DBD3-2154-785F-DE83B3F438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56413" y="1154073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759600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1A398-2819-CF58-DB51-843367F36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Conclusion</a:t>
            </a:r>
            <a:endParaRPr lang="en-IN" b="1" dirty="0">
              <a:solidFill>
                <a:srgbClr val="1B134C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ED7968-B653-62DE-0E0E-15ED850B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586" y="1647826"/>
            <a:ext cx="6328144" cy="435133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Developed a FastAPI + MongoDB Wellness and Habit Tracker</a:t>
            </a:r>
          </a:p>
          <a:p>
            <a:r>
              <a:rPr lang="en-US" dirty="0"/>
              <a:t>Helps users build healthy habits, log wellness metrics and stay consistent</a:t>
            </a:r>
          </a:p>
          <a:p>
            <a:r>
              <a:rPr lang="en-US" dirty="0"/>
              <a:t>Provides reminders, analytics and personalized insights for self-improvement</a:t>
            </a:r>
          </a:p>
          <a:p>
            <a:r>
              <a:rPr lang="en-US" dirty="0"/>
              <a:t>Ensures scalability and flexibility with containerized development (Docker + Cloud)</a:t>
            </a:r>
          </a:p>
          <a:p>
            <a:r>
              <a:rPr lang="en-US" dirty="0"/>
              <a:t>Sets Foundation for future enhancements-&gt; AI-powered recommendations, fitness API integration and gamification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1725575-33CD-9E8F-FFC7-BF93AEBB85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6AE01C-F12E-C40A-F8FF-61D17BACEFCF}"/>
              </a:ext>
            </a:extLst>
          </p:cNvPr>
          <p:cNvSpPr/>
          <p:nvPr/>
        </p:nvSpPr>
        <p:spPr>
          <a:xfrm>
            <a:off x="11493794" y="4914900"/>
            <a:ext cx="698205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DA615A5-4E7C-285F-AFBB-503A3D34E142}"/>
              </a:ext>
            </a:extLst>
          </p:cNvPr>
          <p:cNvSpPr/>
          <p:nvPr/>
        </p:nvSpPr>
        <p:spPr>
          <a:xfrm>
            <a:off x="9386278" y="3547777"/>
            <a:ext cx="1364400" cy="13644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E1D0FA-9BDA-E71C-D62D-7690E0BC0095}"/>
              </a:ext>
            </a:extLst>
          </p:cNvPr>
          <p:cNvSpPr txBox="1"/>
          <p:nvPr/>
        </p:nvSpPr>
        <p:spPr>
          <a:xfrm>
            <a:off x="8008092" y="2318130"/>
            <a:ext cx="2372348" cy="222174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F741918-5674-29BB-139E-07C165E78D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0718" y="2583883"/>
            <a:ext cx="1690233" cy="1690233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1FE8530-7753-D789-B2A9-CE550EDA42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629" y="1899953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19201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12126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4055C5D4-DBDF-33EC-4587-DDFBCF32D089}"/>
              </a:ext>
            </a:extLst>
          </p:cNvPr>
          <p:cNvSpPr/>
          <p:nvPr/>
        </p:nvSpPr>
        <p:spPr>
          <a:xfrm>
            <a:off x="9250819" y="4278114"/>
            <a:ext cx="2057400" cy="1943100"/>
          </a:xfrm>
          <a:prstGeom prst="rect">
            <a:avLst/>
          </a:prstGeom>
          <a:solidFill>
            <a:srgbClr val="F39E3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95D5C1-CD53-1E56-E137-1E3DA2F697E6}"/>
              </a:ext>
            </a:extLst>
          </p:cNvPr>
          <p:cNvSpPr/>
          <p:nvPr/>
        </p:nvSpPr>
        <p:spPr>
          <a:xfrm>
            <a:off x="7202944" y="713369"/>
            <a:ext cx="3705225" cy="512445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endParaRPr lang="en-US">
              <a:ea typeface="Calibri"/>
              <a:cs typeface="Calibri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B47C530F-4ED7-72C4-DFBA-E6FD67E21A17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525DA37-D2EF-5A47-E272-8EB9966562F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E79119C-F5D0-516F-2119-6EC753D6B6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1CA5A2F2-FE45-7F32-05D2-A11066819A9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6FDB223A-9D6B-E2E0-6732-47430A2EF29D}"/>
              </a:ext>
            </a:extLst>
          </p:cNvPr>
          <p:cNvSpPr txBox="1"/>
          <p:nvPr/>
        </p:nvSpPr>
        <p:spPr>
          <a:xfrm>
            <a:off x="828194" y="2523219"/>
            <a:ext cx="5133037" cy="258532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Many individuals struggle with consistency in maintaining healthy habits and monitoring wellness. There is a need for a system to help track, remind, and analyze daily habits and wellness metrics.</a:t>
            </a:r>
          </a:p>
          <a:p>
            <a:endParaRPr lang="en-US" dirty="0">
              <a:solidFill>
                <a:srgbClr val="1B134C"/>
              </a:solidFill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AEFBDE8-B5E7-821B-23CA-6944C624FA10}"/>
              </a:ext>
            </a:extLst>
          </p:cNvPr>
          <p:cNvSpPr/>
          <p:nvPr/>
        </p:nvSpPr>
        <p:spPr>
          <a:xfrm>
            <a:off x="6928851" y="423672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4468512-F9C5-6E7D-2CB3-A8F2E2D6702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5646BE6-0CBF-0110-471E-8EE1CD1A3C7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313" y="1305711"/>
            <a:ext cx="3705225" cy="3939766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06EF4B38-FBA3-3817-01D8-C17B63C823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8194" y="1197656"/>
            <a:ext cx="4669465" cy="1325563"/>
          </a:xfrm>
        </p:spPr>
        <p:txBody>
          <a:bodyPr/>
          <a:lstStyle/>
          <a:p>
            <a:r>
              <a:rPr lang="en-US" b="1" dirty="0">
                <a:solidFill>
                  <a:srgbClr val="1B134C"/>
                </a:solidFill>
              </a:rPr>
              <a:t>Project Overview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87493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C5D6E-75BE-3BF8-DDFF-AEFFFAB726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57251C9-50E1-D6E7-1A31-0100DAF93BD5}"/>
              </a:ext>
            </a:extLst>
          </p:cNvPr>
          <p:cNvSpPr/>
          <p:nvPr/>
        </p:nvSpPr>
        <p:spPr>
          <a:xfrm>
            <a:off x="0" y="5871188"/>
            <a:ext cx="3428206" cy="6974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10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337761C-828E-FF7C-E1DA-E59A8E2AF68F}"/>
              </a:ext>
            </a:extLst>
          </p:cNvPr>
          <p:cNvGrpSpPr/>
          <p:nvPr/>
        </p:nvGrpSpPr>
        <p:grpSpPr>
          <a:xfrm>
            <a:off x="732633" y="6026099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7B643686-7E6A-4CFC-EB4B-F0BC1CE50BF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DB8019E4-3052-E355-AC05-A6B236742CB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EA24FC2-CF6A-5B4D-1C5F-4C0CC5ABE0A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21F6D6A-E197-29F3-1EA1-0BF94C0929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9242" y="346555"/>
            <a:ext cx="2663887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B76FB-61AB-C85D-8CD7-6F7AAE5EB4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136755" cy="4351338"/>
          </a:xfrm>
        </p:spPr>
        <p:txBody>
          <a:bodyPr/>
          <a:lstStyle/>
          <a:p>
            <a:r>
              <a:rPr lang="en-US" dirty="0"/>
              <a:t>- Help users build and track healthy habits</a:t>
            </a:r>
          </a:p>
          <a:p>
            <a:r>
              <a:rPr lang="en-US" dirty="0"/>
              <a:t>- Log wellness metrics (sleep, water intake, steps, mood)</a:t>
            </a:r>
          </a:p>
          <a:p>
            <a:r>
              <a:rPr lang="en-US" dirty="0"/>
              <a:t>- Provide reminders and motivational nudges</a:t>
            </a:r>
          </a:p>
          <a:p>
            <a:r>
              <a:rPr lang="en-US" dirty="0"/>
              <a:t>- Offer insights and analytics for self-improvement</a:t>
            </a:r>
          </a:p>
          <a:p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494D0F1-EED2-7992-653B-F98AE914BBA5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06AAF6-A9B3-60C8-52B6-87A6FC0EF3ED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9065A2-3C51-AD22-7ACE-B8FDBF549A6F}"/>
              </a:ext>
            </a:extLst>
          </p:cNvPr>
          <p:cNvSpPr/>
          <p:nvPr/>
        </p:nvSpPr>
        <p:spPr>
          <a:xfrm>
            <a:off x="9154635" y="4146701"/>
            <a:ext cx="1260000" cy="1260000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97D2288-F56E-B8A8-95B4-C1FD640823CC}"/>
              </a:ext>
            </a:extLst>
          </p:cNvPr>
          <p:cNvSpPr txBox="1"/>
          <p:nvPr/>
        </p:nvSpPr>
        <p:spPr>
          <a:xfrm>
            <a:off x="7448545" y="1955238"/>
            <a:ext cx="2679080" cy="315745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FCE269C-D468-E36E-7837-F33A02A39B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7549" y="2366917"/>
            <a:ext cx="2374883" cy="2374883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845F8012-FC0F-C45D-1F0B-3853885B3C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77082" y="1669092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18656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088F8-073A-5FCF-7308-2EC60CDF36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7DA5EEB-CE11-BB00-B36B-FA135219FC20}"/>
              </a:ext>
            </a:extLst>
          </p:cNvPr>
          <p:cNvSpPr/>
          <p:nvPr/>
        </p:nvSpPr>
        <p:spPr>
          <a:xfrm>
            <a:off x="9637391" y="4233126"/>
            <a:ext cx="1994400" cy="1994053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17FC05-0E05-8D59-0BF9-EC5F91E3D62F}"/>
              </a:ext>
            </a:extLst>
          </p:cNvPr>
          <p:cNvSpPr txBox="1"/>
          <p:nvPr/>
        </p:nvSpPr>
        <p:spPr>
          <a:xfrm>
            <a:off x="7430099" y="1209161"/>
            <a:ext cx="3797882" cy="46135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DD74DE-3015-E369-E590-F89D24C268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0099" y="1666766"/>
            <a:ext cx="3777994" cy="377799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0283D58-1E2A-3563-27FE-6C4DD9860B24}"/>
              </a:ext>
            </a:extLst>
          </p:cNvPr>
          <p:cNvSpPr txBox="1"/>
          <p:nvPr/>
        </p:nvSpPr>
        <p:spPr>
          <a:xfrm>
            <a:off x="983907" y="694505"/>
            <a:ext cx="6042382" cy="611705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400" dirty="0" err="1"/>
              <a:t>wellness_habit_tracker</a:t>
            </a:r>
            <a:r>
              <a:rPr lang="en-US" sz="1400" dirty="0"/>
              <a:t>/</a:t>
            </a:r>
          </a:p>
          <a:p>
            <a:r>
              <a:rPr lang="en-US" sz="1400" dirty="0"/>
              <a:t>│── app/</a:t>
            </a:r>
          </a:p>
          <a:p>
            <a:r>
              <a:rPr lang="en-US" sz="1400" dirty="0"/>
              <a:t>│   │── main.py                 # </a:t>
            </a:r>
            <a:r>
              <a:rPr lang="en-US" sz="1400" dirty="0" err="1"/>
              <a:t>FastAPI</a:t>
            </a:r>
            <a:r>
              <a:rPr lang="en-US" sz="1400" dirty="0"/>
              <a:t> entry point</a:t>
            </a:r>
          </a:p>
          <a:p>
            <a:r>
              <a:rPr lang="en-US" sz="1400" dirty="0"/>
              <a:t>│   │── database.py             # MongoDB connection (Motor client)</a:t>
            </a:r>
          </a:p>
          <a:p>
            <a:r>
              <a:rPr lang="en-US" sz="1400" dirty="0"/>
              <a:t>│   │</a:t>
            </a:r>
          </a:p>
          <a:p>
            <a:r>
              <a:rPr lang="en-US" sz="1400" dirty="0"/>
              <a:t>│   |── models/                 # </a:t>
            </a:r>
            <a:r>
              <a:rPr lang="en-US" sz="1400" dirty="0" err="1"/>
              <a:t>Pydantic</a:t>
            </a:r>
            <a:r>
              <a:rPr lang="en-US" sz="1400" dirty="0"/>
              <a:t> models (schemas)</a:t>
            </a:r>
          </a:p>
          <a:p>
            <a:r>
              <a:rPr lang="en-US" sz="1400" dirty="0"/>
              <a:t>│   │   │── user.py             # User schemas</a:t>
            </a:r>
          </a:p>
          <a:p>
            <a:r>
              <a:rPr lang="en-US" sz="1400" dirty="0"/>
              <a:t>│   │   │── habit.py            # Habit schemas</a:t>
            </a:r>
          </a:p>
          <a:p>
            <a:r>
              <a:rPr lang="en-US" sz="1400" dirty="0"/>
              <a:t>│   │   │── wellness.py         # Wellness log schemas</a:t>
            </a:r>
          </a:p>
          <a:p>
            <a:r>
              <a:rPr lang="en-US" sz="1400" dirty="0"/>
              <a:t>│   │   │── reminder.py         # Reminder schemas</a:t>
            </a:r>
          </a:p>
          <a:p>
            <a:r>
              <a:rPr lang="en-US" sz="1400" dirty="0"/>
              <a:t>│   │</a:t>
            </a:r>
          </a:p>
          <a:p>
            <a:r>
              <a:rPr lang="en-US" sz="1400" dirty="0"/>
              <a:t>│   |── routes/                 # API endpoints</a:t>
            </a:r>
          </a:p>
          <a:p>
            <a:r>
              <a:rPr lang="en-US" sz="1400" dirty="0"/>
              <a:t>│   │   │── auth.py             # Register, login, logout</a:t>
            </a:r>
          </a:p>
          <a:p>
            <a:r>
              <a:rPr lang="en-US" sz="1400" dirty="0"/>
              <a:t>│   │   │── users.py            # User profile, update profile, change password</a:t>
            </a:r>
          </a:p>
          <a:p>
            <a:r>
              <a:rPr lang="en-US" sz="1400" dirty="0"/>
              <a:t>│   │   │── habits.py           # Habit CRUD + logging</a:t>
            </a:r>
          </a:p>
          <a:p>
            <a:r>
              <a:rPr lang="en-US" sz="1400" dirty="0"/>
              <a:t>│   │   │── wellness.py         # Wellness logging CRUD</a:t>
            </a:r>
          </a:p>
          <a:p>
            <a:r>
              <a:rPr lang="en-US" sz="1400" dirty="0"/>
              <a:t>│   │   │── reminders.py        # Reminder CRUD</a:t>
            </a:r>
          </a:p>
          <a:p>
            <a:r>
              <a:rPr lang="en-US" sz="1400" dirty="0"/>
              <a:t>│   │   │── analytics.py        # Analytics/insights endpoints</a:t>
            </a:r>
          </a:p>
          <a:p>
            <a:r>
              <a:rPr lang="en-US" sz="1400" dirty="0"/>
              <a:t>│   │</a:t>
            </a:r>
          </a:p>
          <a:p>
            <a:r>
              <a:rPr lang="en-US" sz="1400" dirty="0"/>
              <a:t>│   |── utils/                  # Helper utilities</a:t>
            </a:r>
          </a:p>
          <a:p>
            <a:r>
              <a:rPr lang="en-US" sz="1400" dirty="0"/>
              <a:t>│   │   │── security.py         # JWT utils, password hashing utils</a:t>
            </a:r>
          </a:p>
          <a:p>
            <a:r>
              <a:rPr lang="en-US" sz="1400" dirty="0"/>
              <a:t>│   │   │── mongo_helper.py           # Logging config</a:t>
            </a:r>
          </a:p>
          <a:p>
            <a:r>
              <a:rPr lang="en-US" sz="1400" dirty="0"/>
              <a:t>│   │</a:t>
            </a:r>
          </a:p>
          <a:p>
            <a:r>
              <a:rPr lang="en-US" sz="1400" dirty="0"/>
              <a:t>│── requirements.txt            # All dependencies</a:t>
            </a:r>
          </a:p>
          <a:p>
            <a:r>
              <a:rPr lang="en-US" sz="1400" dirty="0"/>
              <a:t>│── .env                        # Environment variables (DB URI, JWT secret, etc.)</a:t>
            </a:r>
          </a:p>
          <a:p>
            <a:r>
              <a:rPr lang="en-US" sz="1400" dirty="0"/>
              <a:t>│── README.md                   # Project documentation</a:t>
            </a:r>
          </a:p>
          <a:p>
            <a:endParaRPr lang="en-US" sz="1400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A13A0819-0D3C-02E0-6DBB-4E9689E40008}"/>
              </a:ext>
            </a:extLst>
          </p:cNvPr>
          <p:cNvGrpSpPr/>
          <p:nvPr/>
        </p:nvGrpSpPr>
        <p:grpSpPr>
          <a:xfrm>
            <a:off x="126706" y="6393593"/>
            <a:ext cx="4886323" cy="388987"/>
            <a:chOff x="618333" y="6026099"/>
            <a:chExt cx="4886323" cy="38898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27F195B-8CF8-2175-9BC5-9CE49FA48C1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15" name="Graphic 14">
              <a:extLst>
                <a:ext uri="{FF2B5EF4-FFF2-40B4-BE49-F238E27FC236}">
                  <a16:creationId xmlns:a16="http://schemas.microsoft.com/office/drawing/2014/main" id="{3FE5C1F2-A290-1FBE-0BC2-EC5F0E887A2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F33F2914-AE79-DECF-8393-B159B369738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 5">
            <a:extLst>
              <a:ext uri="{FF2B5EF4-FFF2-40B4-BE49-F238E27FC236}">
                <a16:creationId xmlns:a16="http://schemas.microsoft.com/office/drawing/2014/main" id="{054C0A1B-AD10-EA61-F694-B86EA26ACD13}"/>
              </a:ext>
            </a:extLst>
          </p:cNvPr>
          <p:cNvSpPr/>
          <p:nvPr/>
        </p:nvSpPr>
        <p:spPr>
          <a:xfrm>
            <a:off x="7158299" y="842366"/>
            <a:ext cx="543600" cy="1648800"/>
          </a:xfrm>
          <a:prstGeom prst="rect">
            <a:avLst/>
          </a:prstGeom>
          <a:solidFill>
            <a:srgbClr val="23AAAD"/>
          </a:solidFill>
          <a:ln>
            <a:solidFill>
              <a:srgbClr val="23AAAD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8B7E9F-0C6B-CC5E-C8D6-944EF09C0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907" y="228448"/>
            <a:ext cx="2798135" cy="466057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1B134C"/>
                </a:solidFill>
              </a:rPr>
              <a:t>Architecture</a:t>
            </a:r>
            <a:endParaRPr lang="en-IN" b="1" dirty="0">
              <a:solidFill>
                <a:srgbClr val="1B134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3014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8049F-1EF3-06D1-544F-469B608053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17537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Technology</a:t>
            </a:r>
            <a:r>
              <a:rPr lang="en-IN" b="1" dirty="0"/>
              <a:t>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C2B19D-A752-8135-2BAB-9DC3DB95E1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9396"/>
            <a:ext cx="6009167" cy="4351338"/>
          </a:xfrm>
        </p:spPr>
        <p:txBody>
          <a:bodyPr/>
          <a:lstStyle/>
          <a:p>
            <a:r>
              <a:rPr lang="en-IN" dirty="0"/>
              <a:t>Backend: Python (FastAPI)</a:t>
            </a:r>
          </a:p>
          <a:p>
            <a:r>
              <a:rPr lang="en-IN" dirty="0"/>
              <a:t>Database: MongoDB</a:t>
            </a:r>
          </a:p>
          <a:p>
            <a:r>
              <a:rPr lang="en-IN" dirty="0"/>
              <a:t>Authentication: JWT</a:t>
            </a:r>
          </a:p>
          <a:p>
            <a:r>
              <a:rPr lang="en-IN" dirty="0"/>
              <a:t>Scheduling: Used(BackgroundTask)/Future Scope (Celery + </a:t>
            </a:r>
            <a:r>
              <a:rPr lang="en-IN"/>
              <a:t>Redis)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EAF05E-FB56-3F5F-3520-E3EFFD9A9001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DA4E8DA-A973-357A-2775-B104B602D8A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B0CCA0D-98EB-9D6E-781B-FF6085E4CF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74BEB1B-DAD5-D431-F205-2B895AE62287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DAC51C48-2197-8DB7-82AC-D1A4F6C249AE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47CC6B7-B72E-C252-F309-552691067F4F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A2AAEF-7AA6-7CEF-0ACA-9D58C9520243}"/>
              </a:ext>
            </a:extLst>
          </p:cNvPr>
          <p:cNvSpPr/>
          <p:nvPr/>
        </p:nvSpPr>
        <p:spPr>
          <a:xfrm>
            <a:off x="9189372" y="4521754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539FD1-1433-921B-75F9-C609708ED97A}"/>
              </a:ext>
            </a:extLst>
          </p:cNvPr>
          <p:cNvSpPr txBox="1"/>
          <p:nvPr/>
        </p:nvSpPr>
        <p:spPr>
          <a:xfrm>
            <a:off x="7138098" y="1625010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FAB3499-7649-0C81-8D1E-D7EEB2C787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1286" y="2401110"/>
            <a:ext cx="2386109" cy="238610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5947A9-8956-90E3-B9DD-4231F35DA9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6049" y="1280318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988818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81DAE-ADB8-72EF-0453-EC6FBC21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83312"/>
            <a:ext cx="10515600" cy="1325563"/>
          </a:xfrm>
        </p:spPr>
        <p:txBody>
          <a:bodyPr/>
          <a:lstStyle/>
          <a:p>
            <a:r>
              <a:rPr lang="en-IN" b="1" dirty="0">
                <a:solidFill>
                  <a:srgbClr val="1B134C"/>
                </a:solidFill>
              </a:rPr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E0D8F7-62FF-6D0E-33EC-89CBF1D62F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53366"/>
            <a:ext cx="10515600" cy="4351338"/>
          </a:xfrm>
        </p:spPr>
        <p:txBody>
          <a:bodyPr/>
          <a:lstStyle/>
          <a:p>
            <a:r>
              <a:rPr lang="en-US" dirty="0"/>
              <a:t>- User &amp; Role Management</a:t>
            </a:r>
          </a:p>
          <a:p>
            <a:r>
              <a:rPr lang="en-US" dirty="0"/>
              <a:t>- Habit Tracking Module</a:t>
            </a:r>
          </a:p>
          <a:p>
            <a:r>
              <a:rPr lang="en-US" dirty="0"/>
              <a:t>- Wellness Tracking Module</a:t>
            </a:r>
          </a:p>
          <a:p>
            <a:r>
              <a:rPr lang="en-US" dirty="0"/>
              <a:t>- Reminders &amp; Notifications</a:t>
            </a:r>
          </a:p>
          <a:p>
            <a:r>
              <a:rPr lang="en-US" dirty="0"/>
              <a:t>- Analytics &amp; Insights</a:t>
            </a:r>
          </a:p>
          <a:p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EB3C31-3F04-6940-577D-CA6F868B2FB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E5EA11B-B599-5DB0-94AC-8F7597E34906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02E19C44-1831-F386-7C20-5DEC9B326D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1DA70C6-94F6-DA7F-004B-718C39386742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Rectangle 7">
            <a:extLst>
              <a:ext uri="{FF2B5EF4-FFF2-40B4-BE49-F238E27FC236}">
                <a16:creationId xmlns:a16="http://schemas.microsoft.com/office/drawing/2014/main" id="{A121E444-1BAD-E8F5-44A0-3EEFB42064B9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2B1EC36-1B55-0E43-CB90-78B573363ADE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EED477-AE2D-2C12-73A1-53A0CCB2D746}"/>
              </a:ext>
            </a:extLst>
          </p:cNvPr>
          <p:cNvSpPr/>
          <p:nvPr/>
        </p:nvSpPr>
        <p:spPr>
          <a:xfrm>
            <a:off x="8808192" y="4510723"/>
            <a:ext cx="1364400" cy="1364696"/>
          </a:xfrm>
          <a:prstGeom prst="rect">
            <a:avLst/>
          </a:prstGeom>
          <a:solidFill>
            <a:schemeClr val="accent4"/>
          </a:solidFill>
          <a:ln>
            <a:solidFill>
              <a:schemeClr val="accent4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BF3082F-3836-4B47-ADB4-4C5431CBFD36}"/>
              </a:ext>
            </a:extLst>
          </p:cNvPr>
          <p:cNvSpPr txBox="1"/>
          <p:nvPr/>
        </p:nvSpPr>
        <p:spPr>
          <a:xfrm>
            <a:off x="6729492" y="1573845"/>
            <a:ext cx="3072486" cy="39383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F3BD08F-F515-6D3C-A46A-2B2243C5C1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1077" y="2318342"/>
            <a:ext cx="2449315" cy="24493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D864F68-35E2-6E12-ACB0-BF83A7EED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028" y="1283312"/>
            <a:ext cx="542925" cy="1647825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00685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5E26A2-7098-1EDB-BFA5-595DC26FC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0048" y="2766218"/>
            <a:ext cx="5406322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System Architecture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FC91F81-F4F5-A8C6-F78B-E8C3E8FD267A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13AE2ED-CD05-0160-C112-9CEA4CEA250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E169510D-F96C-AED6-A04E-6410E26FBA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07F4106F-7963-34A4-7059-C32B59B5D3E8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D936F66-4911-4A74-3F7E-BCC13ECBF2C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3FFFB4C-9412-B9B8-F54A-28D8748160B3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5A597CB-D869-9D82-2B0D-35DBAF24EE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2127" y="253404"/>
            <a:ext cx="6882648" cy="6364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1558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5DC39-B05E-277C-14E7-BC8EF0AD14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3642" y="2766218"/>
            <a:ext cx="3003569" cy="1325563"/>
          </a:xfrm>
        </p:spPr>
        <p:txBody>
          <a:bodyPr>
            <a:no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Database Design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05880A8-07BE-53AB-661D-3177827353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64796" y="290465"/>
            <a:ext cx="5650405" cy="6277068"/>
          </a:xfrm>
        </p:spPr>
      </p:pic>
      <p:grpSp>
        <p:nvGrpSpPr>
          <p:cNvPr id="5" name="Group 4">
            <a:extLst>
              <a:ext uri="{FF2B5EF4-FFF2-40B4-BE49-F238E27FC236}">
                <a16:creationId xmlns:a16="http://schemas.microsoft.com/office/drawing/2014/main" id="{DD191F6F-F941-2C53-7381-52EE9EB4A763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4932208-BEC8-F16D-DFEA-46A0EC625A2C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A90D5358-BAA3-0668-D43F-E1FE19C5D16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81C48B9D-BCFD-33CE-DC4D-86AE0F7D6360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4328F330-6D9E-4073-D284-25E270E11E7B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89BCA9D-943F-4A05-DDA2-B2C3885495AA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3317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A7C43-0984-26B1-889D-C3537FDD83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9047" y="2649260"/>
            <a:ext cx="2936358" cy="1325563"/>
          </a:xfrm>
        </p:spPr>
        <p:txBody>
          <a:bodyPr>
            <a:normAutofit/>
          </a:bodyPr>
          <a:lstStyle/>
          <a:p>
            <a:r>
              <a:rPr lang="en-IN" sz="5400" b="1" dirty="0">
                <a:solidFill>
                  <a:srgbClr val="1B134C"/>
                </a:solidFill>
              </a:rPr>
              <a:t>Workflow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E52CD3-4ED0-D5A0-1750-02978EB394A4}"/>
              </a:ext>
            </a:extLst>
          </p:cNvPr>
          <p:cNvGrpSpPr/>
          <p:nvPr/>
        </p:nvGrpSpPr>
        <p:grpSpPr>
          <a:xfrm>
            <a:off x="232872" y="6271130"/>
            <a:ext cx="4886323" cy="388987"/>
            <a:chOff x="618333" y="6026099"/>
            <a:chExt cx="4886323" cy="38898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6F1CB6A-F2D2-048B-930A-CB298CCCDD7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B134C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Wellness and Habit Tracker</a:t>
              </a:r>
            </a:p>
          </p:txBody>
        </p:sp>
        <p:pic>
          <p:nvPicPr>
            <p:cNvPr id="7" name="Graphic 6">
              <a:extLst>
                <a:ext uri="{FF2B5EF4-FFF2-40B4-BE49-F238E27FC236}">
                  <a16:creationId xmlns:a16="http://schemas.microsoft.com/office/drawing/2014/main" id="{F0E2A0CE-EF90-2FF6-74A0-7C12F6D4AC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A3D62F7-1AFA-35E8-1FBD-6D306D7826B5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5E82BB11-9906-C358-C764-21201EE81F0F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E15BCB7-E3C9-3D9F-072D-A75F51A46CDC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8F7EADF-DF37-5DAD-6FCC-BCEE6A2869F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0637" y="186070"/>
            <a:ext cx="3036829" cy="648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61150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4"/>
        </a:solidFill>
        <a:ln>
          <a:solidFill>
            <a:schemeClr val="accent4"/>
          </a:solidFill>
        </a:ln>
        <a:effectLst>
          <a:outerShdw blurRad="50800" dist="38100" dir="10800000" algn="r" rotWithShape="0">
            <a:prstClr val="black">
              <a:alpha val="40000"/>
            </a:prstClr>
          </a:outerShdw>
        </a:effec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bg1"/>
        </a:solidFill>
      </a:spPr>
      <a:bodyPr wrap="square" rtlCol="0">
        <a:spAutoFit/>
      </a:bodyPr>
      <a:lstStyle>
        <a:defPPr algn="l">
          <a:defRPr sz="1350" dirty="0" err="1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</TotalTime>
  <Words>584</Words>
  <Application>Microsoft Office PowerPoint</Application>
  <PresentationFormat>Widescreen</PresentationFormat>
  <Paragraphs>100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Poppins</vt:lpstr>
      <vt:lpstr>Office Theme</vt:lpstr>
      <vt:lpstr>PowerPoint Presentation</vt:lpstr>
      <vt:lpstr>Project Overview</vt:lpstr>
      <vt:lpstr>Objectives</vt:lpstr>
      <vt:lpstr>Architecture</vt:lpstr>
      <vt:lpstr>Technology Stack</vt:lpstr>
      <vt:lpstr>Core Features</vt:lpstr>
      <vt:lpstr>System Architecture</vt:lpstr>
      <vt:lpstr>Database Design</vt:lpstr>
      <vt:lpstr>Workflow</vt:lpstr>
      <vt:lpstr>API Modules</vt:lpstr>
      <vt:lpstr>Example Use Case</vt:lpstr>
      <vt:lpstr>Future Scope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Aditya Nandanwar</dc:creator>
  <cp:lastModifiedBy>Vaishnav Mambarambath Sudhish</cp:lastModifiedBy>
  <cp:revision>24</cp:revision>
  <dcterms:created xsi:type="dcterms:W3CDTF">2025-08-25T08:51:55Z</dcterms:created>
  <dcterms:modified xsi:type="dcterms:W3CDTF">2025-09-18T08:54:56Z</dcterms:modified>
</cp:coreProperties>
</file>