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1" r:id="rId3"/>
    <p:sldId id="272" r:id="rId4"/>
    <p:sldId id="259" r:id="rId5"/>
    <p:sldId id="260" r:id="rId6"/>
    <p:sldId id="264" r:id="rId7"/>
    <p:sldId id="277" r:id="rId8"/>
    <p:sldId id="280" r:id="rId9"/>
    <p:sldId id="283" r:id="rId10"/>
    <p:sldId id="287" r:id="rId11"/>
    <p:sldId id="289" r:id="rId12"/>
    <p:sldId id="290" r:id="rId13"/>
    <p:sldId id="292" r:id="rId14"/>
    <p:sldId id="294" r:id="rId15"/>
    <p:sldId id="296" r:id="rId16"/>
    <p:sldId id="297" r:id="rId17"/>
    <p:sldId id="29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12E2E-8587-4200-A8FA-0B4F14B5DB0F}" type="datetimeFigureOut">
              <a:rPr lang="en-IN" smtClean="0"/>
              <a:t>24-03-2025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D1A4C-4404-411B-81DC-23A54471EE27}" type="slidenum">
              <a:rPr lang="en-IN" smtClean="0"/>
              <a:t>‹#›</a:t>
            </a:fld>
            <a:endParaRPr lang="en-IN"/>
          </a:p>
        </p:txBody>
      </p:sp>
    </p:spTree>
    <p:extLst>
      <p:ext uri="{BB962C8B-B14F-4D97-AF65-F5344CB8AC3E}">
        <p14:creationId xmlns:p14="http://schemas.microsoft.com/office/powerpoint/2010/main" val="3078038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ED1A4C-4404-411B-81DC-23A54471EE27}" type="slidenum">
              <a:rPr lang="en-IN" smtClean="0"/>
              <a:t>7</a:t>
            </a:fld>
            <a:endParaRPr lang="en-IN"/>
          </a:p>
        </p:txBody>
      </p:sp>
    </p:spTree>
    <p:extLst>
      <p:ext uri="{BB962C8B-B14F-4D97-AF65-F5344CB8AC3E}">
        <p14:creationId xmlns:p14="http://schemas.microsoft.com/office/powerpoint/2010/main" val="930851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652" y="274638"/>
            <a:ext cx="7025148" cy="1143000"/>
          </a:xfrm>
        </p:spPr>
        <p:txBody>
          <a:bodyPr>
            <a:normAutofit fontScale="90000"/>
          </a:bodyPr>
          <a:lstStyle/>
          <a:p>
            <a:br>
              <a:rPr lang="en-IN" sz="4000" dirty="0">
                <a:solidFill>
                  <a:schemeClr val="accent1"/>
                </a:solidFill>
                <a:latin typeface="Times New Roman" panose="02020603050405020304" pitchFamily="18" charset="0"/>
                <a:cs typeface="Times New Roman" panose="02020603050405020304" pitchFamily="18" charset="0"/>
              </a:rPr>
            </a:br>
            <a:r>
              <a:rPr lang="en-IN" sz="3600" dirty="0">
                <a:solidFill>
                  <a:schemeClr val="accent1"/>
                </a:solidFill>
                <a:latin typeface="Times New Roman" panose="02020603050405020304" pitchFamily="18" charset="0"/>
                <a:cs typeface="Times New Roman" panose="02020603050405020304" pitchFamily="18" charset="0"/>
              </a:rPr>
              <a:t>Indian Government Dataset Analysis</a:t>
            </a:r>
            <a:br>
              <a:rPr lang="en-IN" sz="4400" dirty="0">
                <a:solidFill>
                  <a:schemeClr val="accent1"/>
                </a:solidFill>
                <a:latin typeface="Androgyne" panose="05080000000003050000" pitchFamily="82" charset="0"/>
              </a:rPr>
            </a:br>
            <a:endParaRPr dirty="0"/>
          </a:p>
        </p:txBody>
      </p:sp>
      <p:sp>
        <p:nvSpPr>
          <p:cNvPr id="4" name="Content Placeholder 3">
            <a:extLst>
              <a:ext uri="{FF2B5EF4-FFF2-40B4-BE49-F238E27FC236}">
                <a16:creationId xmlns:a16="http://schemas.microsoft.com/office/drawing/2014/main" id="{22EFCAA2-5090-73A8-FD3F-F487EAD3EFBB}"/>
              </a:ext>
            </a:extLst>
          </p:cNvPr>
          <p:cNvSpPr>
            <a:spLocks noGrp="1"/>
          </p:cNvSpPr>
          <p:nvPr>
            <p:ph idx="1"/>
          </p:nvPr>
        </p:nvSpPr>
        <p:spPr>
          <a:xfrm>
            <a:off x="1572719" y="2467897"/>
            <a:ext cx="6352082" cy="1848463"/>
          </a:xfrm>
        </p:spPr>
        <p:txBody>
          <a:bodyPr/>
          <a:lstStyle/>
          <a:p>
            <a:pPr marL="0" indent="0" algn="ctr">
              <a:buNone/>
            </a:pPr>
            <a:r>
              <a:rPr lang="en-US" sz="3600" dirty="0"/>
              <a:t>Industry Wise Sanctions for the Year 2022-2023</a:t>
            </a:r>
          </a:p>
          <a:p>
            <a:pPr marL="0" indent="0" algn="ctr">
              <a:buNone/>
            </a:pPr>
            <a:endParaRPr lang="en-US" sz="3600"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IN" dirty="0"/>
          </a:p>
        </p:txBody>
      </p:sp>
      <p:pic>
        <p:nvPicPr>
          <p:cNvPr id="5" name="Picture 4">
            <a:extLst>
              <a:ext uri="{FF2B5EF4-FFF2-40B4-BE49-F238E27FC236}">
                <a16:creationId xmlns:a16="http://schemas.microsoft.com/office/drawing/2014/main" id="{A8865A7E-59C8-63B2-0BDE-DBB42BEF1C33}"/>
              </a:ext>
            </a:extLst>
          </p:cNvPr>
          <p:cNvPicPr>
            <a:picLocks noChangeAspect="1"/>
          </p:cNvPicPr>
          <p:nvPr/>
        </p:nvPicPr>
        <p:blipFill>
          <a:blip r:embed="rId2"/>
          <a:stretch>
            <a:fillRect/>
          </a:stretch>
        </p:blipFill>
        <p:spPr>
          <a:xfrm>
            <a:off x="885347" y="274638"/>
            <a:ext cx="687372" cy="934066"/>
          </a:xfrm>
          <a:prstGeom prst="rect">
            <a:avLst/>
          </a:prstGeom>
        </p:spPr>
      </p:pic>
      <p:sp>
        <p:nvSpPr>
          <p:cNvPr id="6" name="TextBox 5">
            <a:extLst>
              <a:ext uri="{FF2B5EF4-FFF2-40B4-BE49-F238E27FC236}">
                <a16:creationId xmlns:a16="http://schemas.microsoft.com/office/drawing/2014/main" id="{F07EFF5C-D6ED-1741-FB21-E2A21DB18A86}"/>
              </a:ext>
            </a:extLst>
          </p:cNvPr>
          <p:cNvSpPr txBox="1"/>
          <p:nvPr/>
        </p:nvSpPr>
        <p:spPr>
          <a:xfrm>
            <a:off x="491613" y="4945626"/>
            <a:ext cx="1769806" cy="646331"/>
          </a:xfrm>
          <a:prstGeom prst="rect">
            <a:avLst/>
          </a:prstGeom>
          <a:noFill/>
        </p:spPr>
        <p:txBody>
          <a:bodyPr wrap="square" rtlCol="0">
            <a:spAutoFit/>
          </a:bodyPr>
          <a:lstStyle/>
          <a:p>
            <a:r>
              <a:rPr lang="en-IN" dirty="0"/>
              <a:t>M. VAISHNAVI</a:t>
            </a:r>
          </a:p>
          <a:p>
            <a:r>
              <a:rPr lang="en-IN" dirty="0"/>
              <a:t>2211CS010336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52.png"/>
          <p:cNvPicPr>
            <a:picLocks noChangeAspect="1"/>
          </p:cNvPicPr>
          <p:nvPr/>
        </p:nvPicPr>
        <p:blipFill>
          <a:blip r:embed="rId2"/>
          <a:stretch>
            <a:fillRect/>
          </a:stretch>
        </p:blipFill>
        <p:spPr>
          <a:xfrm>
            <a:off x="137651" y="1481830"/>
            <a:ext cx="4805788" cy="4114800"/>
          </a:xfrm>
          <a:prstGeom prst="rect">
            <a:avLst/>
          </a:prstGeom>
        </p:spPr>
      </p:pic>
      <p:sp>
        <p:nvSpPr>
          <p:cNvPr id="5" name="TextBox 4">
            <a:extLst>
              <a:ext uri="{FF2B5EF4-FFF2-40B4-BE49-F238E27FC236}">
                <a16:creationId xmlns:a16="http://schemas.microsoft.com/office/drawing/2014/main" id="{6AA21A60-96A6-812D-F3F8-AFEF156A5664}"/>
              </a:ext>
            </a:extLst>
          </p:cNvPr>
          <p:cNvSpPr txBox="1"/>
          <p:nvPr/>
        </p:nvSpPr>
        <p:spPr>
          <a:xfrm>
            <a:off x="5186517" y="1969569"/>
            <a:ext cx="3819832" cy="3139321"/>
          </a:xfrm>
          <a:prstGeom prst="rect">
            <a:avLst/>
          </a:prstGeom>
          <a:noFill/>
        </p:spPr>
        <p:txBody>
          <a:bodyPr wrap="square">
            <a:spAutoFit/>
          </a:bodyPr>
          <a:lstStyle/>
          <a:p>
            <a:r>
              <a:rPr lang="en-US" dirty="0"/>
              <a:t>This correlation heatmap visualizes the relationships between different variables, with values ranging from -1 (strong negative correlation) to 1 (strong positive correlation). The funding amount (Rs in crore) has a strong positive </a:t>
            </a:r>
            <a:r>
              <a:rPr lang="en-US" dirty="0">
                <a:latin typeface="Times New Roman" panose="02020603050405020304" pitchFamily="18" charset="0"/>
                <a:cs typeface="Times New Roman" panose="02020603050405020304" pitchFamily="18" charset="0"/>
              </a:rPr>
              <a:t>correlation</a:t>
            </a:r>
            <a:r>
              <a:rPr lang="en-US" dirty="0"/>
              <a:t> (~0.79) with investment categories, while the industry variable shows a moderate negative correlation with other variables.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54.png"/>
          <p:cNvPicPr>
            <a:picLocks noChangeAspect="1"/>
          </p:cNvPicPr>
          <p:nvPr/>
        </p:nvPicPr>
        <p:blipFill>
          <a:blip r:embed="rId2"/>
          <a:stretch>
            <a:fillRect/>
          </a:stretch>
        </p:blipFill>
        <p:spPr>
          <a:xfrm>
            <a:off x="914400" y="1371600"/>
            <a:ext cx="4110627" cy="4114800"/>
          </a:xfrm>
          <a:prstGeom prst="rect">
            <a:avLst/>
          </a:prstGeom>
        </p:spPr>
      </p:pic>
      <p:sp>
        <p:nvSpPr>
          <p:cNvPr id="5" name="TextBox 4">
            <a:extLst>
              <a:ext uri="{FF2B5EF4-FFF2-40B4-BE49-F238E27FC236}">
                <a16:creationId xmlns:a16="http://schemas.microsoft.com/office/drawing/2014/main" id="{854EF8A5-5AC7-63BF-5B7C-6C5BF0DD1469}"/>
              </a:ext>
            </a:extLst>
          </p:cNvPr>
          <p:cNvSpPr txBox="1"/>
          <p:nvPr/>
        </p:nvSpPr>
        <p:spPr>
          <a:xfrm>
            <a:off x="5482227" y="2337985"/>
            <a:ext cx="3494625" cy="2585323"/>
          </a:xfrm>
          <a:prstGeom prst="rect">
            <a:avLst/>
          </a:prstGeom>
          <a:noFill/>
        </p:spPr>
        <p:txBody>
          <a:bodyPr wrap="square">
            <a:spAutoFit/>
          </a:bodyPr>
          <a:lstStyle/>
          <a:p>
            <a:r>
              <a:rPr lang="en-US" dirty="0"/>
              <a:t>This pair plot visualizes relationships between variables using scatter plots and KDE distributions on the diagonal. It highlights data distributions, potential correlations, and clustering patterns, especially for funding amounts </a:t>
            </a:r>
            <a:r>
              <a:rPr lang="en-US" dirty="0">
                <a:latin typeface="Times New Roman" panose="02020603050405020304" pitchFamily="18" charset="0"/>
                <a:cs typeface="Times New Roman" panose="02020603050405020304" pitchFamily="18" charset="0"/>
              </a:rPr>
              <a:t>and</a:t>
            </a:r>
            <a:r>
              <a:rPr lang="en-US" dirty="0"/>
              <a:t> investment categories.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55.png"/>
          <p:cNvPicPr>
            <a:picLocks noChangeAspect="1"/>
          </p:cNvPicPr>
          <p:nvPr/>
        </p:nvPicPr>
        <p:blipFill>
          <a:blip r:embed="rId2"/>
          <a:stretch>
            <a:fillRect/>
          </a:stretch>
        </p:blipFill>
        <p:spPr>
          <a:xfrm>
            <a:off x="1733675" y="1474539"/>
            <a:ext cx="5867655" cy="3205316"/>
          </a:xfrm>
          <a:prstGeom prst="rect">
            <a:avLst/>
          </a:prstGeom>
        </p:spPr>
      </p:pic>
      <p:sp>
        <p:nvSpPr>
          <p:cNvPr id="5" name="TextBox 4">
            <a:extLst>
              <a:ext uri="{FF2B5EF4-FFF2-40B4-BE49-F238E27FC236}">
                <a16:creationId xmlns:a16="http://schemas.microsoft.com/office/drawing/2014/main" id="{A2617329-E3A9-2448-5964-0DCFE441B619}"/>
              </a:ext>
            </a:extLst>
          </p:cNvPr>
          <p:cNvSpPr txBox="1"/>
          <p:nvPr/>
        </p:nvSpPr>
        <p:spPr>
          <a:xfrm>
            <a:off x="1120877" y="4916130"/>
            <a:ext cx="7698658" cy="923330"/>
          </a:xfrm>
          <a:prstGeom prst="rect">
            <a:avLst/>
          </a:prstGeom>
          <a:noFill/>
        </p:spPr>
        <p:txBody>
          <a:bodyPr wrap="square">
            <a:spAutoFit/>
          </a:bodyPr>
          <a:lstStyle/>
          <a:p>
            <a:r>
              <a:rPr lang="en-US" dirty="0"/>
              <a:t>This line plot shows </a:t>
            </a:r>
            <a:r>
              <a:rPr lang="en-US" dirty="0">
                <a:latin typeface="Times New Roman" panose="02020603050405020304" pitchFamily="18" charset="0"/>
                <a:cs typeface="Times New Roman" panose="02020603050405020304" pitchFamily="18" charset="0"/>
              </a:rPr>
              <a:t>funding</a:t>
            </a:r>
            <a:r>
              <a:rPr lang="en-US" dirty="0"/>
              <a:t> trends across different industries, varying funding distributions, with some industries receiving significantly more funding than others.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57.png"/>
          <p:cNvPicPr>
            <a:picLocks noChangeAspect="1"/>
          </p:cNvPicPr>
          <p:nvPr/>
        </p:nvPicPr>
        <p:blipFill>
          <a:blip r:embed="rId2"/>
          <a:stretch>
            <a:fillRect/>
          </a:stretch>
        </p:blipFill>
        <p:spPr>
          <a:xfrm>
            <a:off x="914400" y="1371600"/>
            <a:ext cx="7532557"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59.png"/>
          <p:cNvPicPr>
            <a:picLocks noChangeAspect="1"/>
          </p:cNvPicPr>
          <p:nvPr/>
        </p:nvPicPr>
        <p:blipFill>
          <a:blip r:embed="rId2"/>
          <a:stretch>
            <a:fillRect/>
          </a:stretch>
        </p:blipFill>
        <p:spPr>
          <a:xfrm>
            <a:off x="914400" y="1371600"/>
            <a:ext cx="5247314" cy="4114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62.png"/>
          <p:cNvPicPr>
            <a:picLocks noChangeAspect="1"/>
          </p:cNvPicPr>
          <p:nvPr/>
        </p:nvPicPr>
        <p:blipFill>
          <a:blip r:embed="rId2"/>
          <a:stretch>
            <a:fillRect/>
          </a:stretch>
        </p:blipFill>
        <p:spPr>
          <a:xfrm>
            <a:off x="914400" y="1371600"/>
            <a:ext cx="5460324" cy="4114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Insights from Analysis</a:t>
            </a:r>
          </a:p>
        </p:txBody>
      </p:sp>
      <p:sp>
        <p:nvSpPr>
          <p:cNvPr id="3" name="Content Placeholder 2"/>
          <p:cNvSpPr>
            <a:spLocks noGrp="1"/>
          </p:cNvSpPr>
          <p:nvPr>
            <p:ph idx="1"/>
          </p:nvPr>
        </p:nvSpPr>
        <p:spPr/>
        <p:txBody>
          <a:bodyPr>
            <a:normAutofit/>
          </a:bodyPr>
          <a:lstStyle/>
          <a:p>
            <a:pPr marL="0" indent="0">
              <a:buNone/>
            </a:pPr>
            <a:r>
              <a:rPr sz="2400" dirty="0"/>
              <a:t>• Significant investment disparities exist across industries.</a:t>
            </a:r>
          </a:p>
          <a:p>
            <a:pPr marL="0" indent="0">
              <a:buNone/>
            </a:pPr>
            <a:r>
              <a:rPr sz="2400" dirty="0"/>
              <a:t>• Hospitality, Engineering, and Manufacturing receive the highest funding.</a:t>
            </a:r>
          </a:p>
          <a:p>
            <a:pPr marL="0" indent="0">
              <a:buNone/>
            </a:pPr>
            <a:r>
              <a:rPr sz="2400" dirty="0"/>
              <a:t>• Smaller sectors like </a:t>
            </a:r>
            <a:r>
              <a:rPr sz="2400" dirty="0">
                <a:latin typeface="Times New Roman" panose="02020603050405020304" pitchFamily="18" charset="0"/>
                <a:cs typeface="Times New Roman" panose="02020603050405020304" pitchFamily="18" charset="0"/>
              </a:rPr>
              <a:t>Rubber</a:t>
            </a:r>
            <a:r>
              <a:rPr sz="2400" dirty="0"/>
              <a:t> and Printing receive minimal investment.</a:t>
            </a:r>
          </a:p>
          <a:p>
            <a:pPr marL="0" indent="0">
              <a:buNone/>
            </a:pPr>
            <a:r>
              <a:rPr sz="2400" dirty="0"/>
              <a:t>• Regression analysis shows a strong correlation between industry type and investment amounts.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Recommendations for Future Analysis</a:t>
            </a:r>
          </a:p>
        </p:txBody>
      </p:sp>
      <p:sp>
        <p:nvSpPr>
          <p:cNvPr id="3" name="Content Placeholder 2"/>
          <p:cNvSpPr>
            <a:spLocks noGrp="1"/>
          </p:cNvSpPr>
          <p:nvPr>
            <p:ph idx="1"/>
          </p:nvPr>
        </p:nvSpPr>
        <p:spPr>
          <a:xfrm>
            <a:off x="594851" y="1875503"/>
            <a:ext cx="8229600" cy="4525963"/>
          </a:xfrm>
        </p:spPr>
        <p:txBody>
          <a:bodyPr/>
          <a:lstStyle/>
          <a:p>
            <a:pPr marL="0" indent="0" algn="just">
              <a:buNone/>
            </a:pPr>
            <a:r>
              <a:rPr dirty="0"/>
              <a:t>• </a:t>
            </a:r>
            <a:r>
              <a:rPr sz="2800" dirty="0"/>
              <a:t>Implement a long-term investment tracking system to observe trends.</a:t>
            </a:r>
          </a:p>
          <a:p>
            <a:pPr marL="0" indent="0" algn="just">
              <a:buNone/>
            </a:pPr>
            <a:r>
              <a:rPr sz="2800" dirty="0"/>
              <a:t>• Improve funding allocation for underfunded sectors.</a:t>
            </a:r>
          </a:p>
          <a:p>
            <a:pPr marL="0" indent="0" algn="just">
              <a:buNone/>
            </a:pPr>
            <a:r>
              <a:rPr sz="2800" dirty="0"/>
              <a:t>• Analyze multi-year funding patterns for deeper insights.</a:t>
            </a:r>
          </a:p>
          <a:p>
            <a:pPr marL="0" indent="0" algn="just">
              <a:buNone/>
            </a:pPr>
            <a:r>
              <a:rPr sz="2800" dirty="0"/>
              <a:t>• Enhance machine learning models to predict optimal fund allocation.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Times New Roman" panose="02020603050405020304" pitchFamily="18" charset="0"/>
                <a:cs typeface="Times New Roman" panose="02020603050405020304" pitchFamily="18" charset="0"/>
              </a:rPr>
              <a:t>Dataset</a:t>
            </a:r>
            <a:r>
              <a:rPr sz="4000" dirty="0"/>
              <a:t> Overview</a:t>
            </a:r>
          </a:p>
        </p:txBody>
      </p:sp>
      <p:sp>
        <p:nvSpPr>
          <p:cNvPr id="3" name="Content Placeholder 2"/>
          <p:cNvSpPr>
            <a:spLocks noGrp="1"/>
          </p:cNvSpPr>
          <p:nvPr>
            <p:ph idx="1"/>
          </p:nvPr>
        </p:nvSpPr>
        <p:spPr/>
        <p:txBody>
          <a:bodyPr>
            <a:normAutofit/>
          </a:bodyPr>
          <a:lstStyle/>
          <a:p>
            <a:pPr marL="0" indent="0">
              <a:buNone/>
            </a:pPr>
            <a:r>
              <a:rPr sz="2400" dirty="0"/>
              <a:t>• The dataset contains industry-wise government funding details for 2022-2023.</a:t>
            </a:r>
          </a:p>
          <a:p>
            <a:pPr marL="0" indent="0">
              <a:buNone/>
            </a:pPr>
            <a:r>
              <a:rPr sz="2400" dirty="0"/>
              <a:t>• Key columns: Serial No, Industry Name, Investment Amount (Rs in Crore).</a:t>
            </a:r>
          </a:p>
          <a:p>
            <a:pPr marL="0" indent="0">
              <a:buNone/>
            </a:pPr>
            <a:r>
              <a:rPr sz="2400" dirty="0"/>
              <a:t>• Total 46 rows and 8 columns, but only 16 rows contain valid financial data.</a:t>
            </a:r>
          </a:p>
          <a:p>
            <a:pPr marL="0" indent="0">
              <a:buNone/>
            </a:pPr>
            <a:r>
              <a:rPr sz="2400" dirty="0"/>
              <a:t>• Used for analyzing funding trends, economic impact, and industry priorities.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Data Cleaning &amp; Preprocessing</a:t>
            </a:r>
          </a:p>
        </p:txBody>
      </p:sp>
      <p:sp>
        <p:nvSpPr>
          <p:cNvPr id="3" name="Content Placeholder 2"/>
          <p:cNvSpPr>
            <a:spLocks noGrp="1"/>
          </p:cNvSpPr>
          <p:nvPr>
            <p:ph idx="1"/>
          </p:nvPr>
        </p:nvSpPr>
        <p:spPr/>
        <p:txBody>
          <a:bodyPr>
            <a:normAutofit/>
          </a:bodyPr>
          <a:lstStyle/>
          <a:p>
            <a:pPr marL="0" indent="0">
              <a:buNone/>
            </a:pPr>
            <a:r>
              <a:rPr sz="2400" dirty="0">
                <a:latin typeface="Times New Roman" panose="02020603050405020304" pitchFamily="18" charset="0"/>
                <a:cs typeface="Times New Roman" panose="02020603050405020304" pitchFamily="18" charset="0"/>
              </a:rPr>
              <a:t>• Removed 5 empty columns (Unnamed: 3 to Unnamed: 7).</a:t>
            </a:r>
          </a:p>
          <a:p>
            <a:pPr marL="0" indent="0">
              <a:buNone/>
            </a:pPr>
            <a:r>
              <a:rPr sz="2400" dirty="0">
                <a:latin typeface="Times New Roman" panose="02020603050405020304" pitchFamily="18" charset="0"/>
                <a:cs typeface="Times New Roman" panose="02020603050405020304" pitchFamily="18" charset="0"/>
              </a:rPr>
              <a:t>• Converted ‘Rs in Crore’ column to numeric format for accurate calculations.</a:t>
            </a:r>
          </a:p>
          <a:p>
            <a:pPr marL="0" indent="0">
              <a:buNone/>
            </a:pPr>
            <a:r>
              <a:rPr sz="2400" dirty="0">
                <a:latin typeface="Times New Roman" panose="02020603050405020304" pitchFamily="18" charset="0"/>
                <a:cs typeface="Times New Roman" panose="02020603050405020304" pitchFamily="18" charset="0"/>
              </a:rPr>
              <a:t>• Checked for missing values and handled inconsistencies.</a:t>
            </a:r>
          </a:p>
          <a:p>
            <a:pPr marL="0" indent="0">
              <a:buNone/>
            </a:pPr>
            <a:r>
              <a:rPr sz="2400" dirty="0">
                <a:latin typeface="Times New Roman" panose="02020603050405020304" pitchFamily="18" charset="0"/>
                <a:cs typeface="Times New Roman" panose="02020603050405020304" pitchFamily="18" charset="0"/>
              </a:rPr>
              <a:t>• Verified data integrity before performing further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a:t>
            </a:r>
          </a:p>
        </p:txBody>
      </p:sp>
      <p:pic>
        <p:nvPicPr>
          <p:cNvPr id="3" name="Picture 2" descr="output_18.png"/>
          <p:cNvPicPr>
            <a:picLocks noChangeAspect="1"/>
          </p:cNvPicPr>
          <p:nvPr/>
        </p:nvPicPr>
        <p:blipFill>
          <a:blip r:embed="rId2"/>
          <a:stretch>
            <a:fillRect/>
          </a:stretch>
        </p:blipFill>
        <p:spPr>
          <a:xfrm>
            <a:off x="914400" y="1371600"/>
            <a:ext cx="7688826" cy="3437580"/>
          </a:xfrm>
          <a:prstGeom prst="rect">
            <a:avLst/>
          </a:prstGeom>
        </p:spPr>
      </p:pic>
      <p:sp>
        <p:nvSpPr>
          <p:cNvPr id="4" name="Rectangle 1">
            <a:extLst>
              <a:ext uri="{FF2B5EF4-FFF2-40B4-BE49-F238E27FC236}">
                <a16:creationId xmlns:a16="http://schemas.microsoft.com/office/drawing/2014/main" id="{9317BAF5-FAB1-E12C-A185-3F6B56D5F55B}"/>
              </a:ext>
            </a:extLst>
          </p:cNvPr>
          <p:cNvSpPr>
            <a:spLocks noChangeArrowheads="1"/>
          </p:cNvSpPr>
          <p:nvPr/>
        </p:nvSpPr>
        <p:spPr bwMode="auto">
          <a:xfrm>
            <a:off x="256032" y="5254134"/>
            <a:ext cx="888796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bar chart illustrates the distribution of investments across various industries 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Rs. Crore for the year 2022-2023.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Hotel/Restaurant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sector received the highest funding, followed by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Miscellaneous Manufacturing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industries.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Visualization</a:t>
            </a:r>
          </a:p>
        </p:txBody>
      </p:sp>
      <p:pic>
        <p:nvPicPr>
          <p:cNvPr id="3" name="Picture 2" descr="output_21.png"/>
          <p:cNvPicPr>
            <a:picLocks noChangeAspect="1"/>
          </p:cNvPicPr>
          <p:nvPr/>
        </p:nvPicPr>
        <p:blipFill>
          <a:blip r:embed="rId2"/>
          <a:stretch>
            <a:fillRect/>
          </a:stretch>
        </p:blipFill>
        <p:spPr>
          <a:xfrm>
            <a:off x="914400" y="1371600"/>
            <a:ext cx="7438292" cy="4114800"/>
          </a:xfrm>
          <a:prstGeom prst="rect">
            <a:avLst/>
          </a:prstGeom>
        </p:spPr>
      </p:pic>
      <p:sp>
        <p:nvSpPr>
          <p:cNvPr id="12" name="Rectangle 4">
            <a:extLst>
              <a:ext uri="{FF2B5EF4-FFF2-40B4-BE49-F238E27FC236}">
                <a16:creationId xmlns:a16="http://schemas.microsoft.com/office/drawing/2014/main" id="{D4AFF547-D104-79D6-1109-CD01A493A590}"/>
              </a:ext>
            </a:extLst>
          </p:cNvPr>
          <p:cNvSpPr>
            <a:spLocks noGrp="1" noChangeArrowheads="1"/>
          </p:cNvSpPr>
          <p:nvPr>
            <p:ph type="body" sz="half" idx="2"/>
          </p:nvPr>
        </p:nvSpPr>
        <p:spPr bwMode="auto">
          <a:xfrm>
            <a:off x="536448" y="5944270"/>
            <a:ext cx="82905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histogram displays the distribution of investments across industries, showing that most industries received lower investments, while a few had significantly higher allocations. The KDE curve highlights a right-skewed trend, indicating a concentration of lower investment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endParaRPr dirty="0"/>
          </a:p>
        </p:txBody>
      </p:sp>
      <p:pic>
        <p:nvPicPr>
          <p:cNvPr id="3" name="Picture 2" descr="output_26.png"/>
          <p:cNvPicPr>
            <a:picLocks noChangeAspect="1"/>
          </p:cNvPicPr>
          <p:nvPr/>
        </p:nvPicPr>
        <p:blipFill>
          <a:blip r:embed="rId2"/>
          <a:stretch>
            <a:fillRect/>
          </a:stretch>
        </p:blipFill>
        <p:spPr>
          <a:xfrm>
            <a:off x="914400" y="1677032"/>
            <a:ext cx="3657600" cy="3809367"/>
          </a:xfrm>
          <a:prstGeom prst="rect">
            <a:avLst/>
          </a:prstGeom>
        </p:spPr>
      </p:pic>
      <p:sp>
        <p:nvSpPr>
          <p:cNvPr id="11" name="TextBox 10">
            <a:extLst>
              <a:ext uri="{FF2B5EF4-FFF2-40B4-BE49-F238E27FC236}">
                <a16:creationId xmlns:a16="http://schemas.microsoft.com/office/drawing/2014/main" id="{E6832313-1AB3-8823-4405-4A70EB2ABB64}"/>
              </a:ext>
            </a:extLst>
          </p:cNvPr>
          <p:cNvSpPr txBox="1"/>
          <p:nvPr/>
        </p:nvSpPr>
        <p:spPr>
          <a:xfrm>
            <a:off x="4443984" y="2969413"/>
            <a:ext cx="457200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pie chart represents the distribution of investment categories, with equal allocations of 25% for each category: Low, Medium, High, and Very High. This suggests a balanced investment strategy across different levels of funding.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38.png"/>
          <p:cNvPicPr>
            <a:picLocks noChangeAspect="1"/>
          </p:cNvPicPr>
          <p:nvPr/>
        </p:nvPicPr>
        <p:blipFill>
          <a:blip r:embed="rId3"/>
          <a:stretch>
            <a:fillRect/>
          </a:stretch>
        </p:blipFill>
        <p:spPr>
          <a:xfrm>
            <a:off x="1894252" y="1714749"/>
            <a:ext cx="5175142" cy="2963053"/>
          </a:xfrm>
          <a:prstGeom prst="rect">
            <a:avLst/>
          </a:prstGeom>
        </p:spPr>
      </p:pic>
      <p:sp>
        <p:nvSpPr>
          <p:cNvPr id="5" name="TextBox 4">
            <a:extLst>
              <a:ext uri="{FF2B5EF4-FFF2-40B4-BE49-F238E27FC236}">
                <a16:creationId xmlns:a16="http://schemas.microsoft.com/office/drawing/2014/main" id="{C454772A-C93C-004B-63A5-67DADAE827D2}"/>
              </a:ext>
            </a:extLst>
          </p:cNvPr>
          <p:cNvSpPr txBox="1"/>
          <p:nvPr/>
        </p:nvSpPr>
        <p:spPr>
          <a:xfrm>
            <a:off x="996536" y="5057506"/>
            <a:ext cx="7948065"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bar chart represents the distribution of investments across various industries, with investments measured in crores on the x-axis and corresponding industry indices on the y-axis. The varying bar heights and colors suggest differences in investment levels among industries.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41.png"/>
          <p:cNvPicPr>
            <a:picLocks noChangeAspect="1"/>
          </p:cNvPicPr>
          <p:nvPr/>
        </p:nvPicPr>
        <p:blipFill>
          <a:blip r:embed="rId2"/>
          <a:stretch>
            <a:fillRect/>
          </a:stretch>
        </p:blipFill>
        <p:spPr>
          <a:xfrm>
            <a:off x="1207007" y="1531442"/>
            <a:ext cx="6595873" cy="3603119"/>
          </a:xfrm>
          <a:prstGeom prst="rect">
            <a:avLst/>
          </a:prstGeom>
        </p:spPr>
      </p:pic>
      <p:sp>
        <p:nvSpPr>
          <p:cNvPr id="5" name="TextBox 4">
            <a:extLst>
              <a:ext uri="{FF2B5EF4-FFF2-40B4-BE49-F238E27FC236}">
                <a16:creationId xmlns:a16="http://schemas.microsoft.com/office/drawing/2014/main" id="{49136F30-58AD-E09C-4934-C0FE1254EF92}"/>
              </a:ext>
            </a:extLst>
          </p:cNvPr>
          <p:cNvSpPr txBox="1"/>
          <p:nvPr/>
        </p:nvSpPr>
        <p:spPr>
          <a:xfrm>
            <a:off x="329184" y="5134561"/>
            <a:ext cx="8583168"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line chart visualizes investment trends across various industries. The x-axis represents different industries, while the y-axis indicates total investment in crores. The dashed lines with markers suggest fluctuations in investment patterns, highlighting industries with higher and lower financial allocations over time. Let me know if you need any modifications or insights from the data!</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Visualization Output</a:t>
            </a:r>
          </a:p>
        </p:txBody>
      </p:sp>
      <p:pic>
        <p:nvPicPr>
          <p:cNvPr id="3" name="Picture 2" descr="output_45.png"/>
          <p:cNvPicPr>
            <a:picLocks noChangeAspect="1"/>
          </p:cNvPicPr>
          <p:nvPr/>
        </p:nvPicPr>
        <p:blipFill>
          <a:blip r:embed="rId2"/>
          <a:stretch>
            <a:fillRect/>
          </a:stretch>
        </p:blipFill>
        <p:spPr>
          <a:xfrm>
            <a:off x="609601" y="1719072"/>
            <a:ext cx="4113295" cy="3826322"/>
          </a:xfrm>
          <a:prstGeom prst="rect">
            <a:avLst/>
          </a:prstGeom>
        </p:spPr>
      </p:pic>
      <p:sp>
        <p:nvSpPr>
          <p:cNvPr id="5" name="TextBox 4">
            <a:extLst>
              <a:ext uri="{FF2B5EF4-FFF2-40B4-BE49-F238E27FC236}">
                <a16:creationId xmlns:a16="http://schemas.microsoft.com/office/drawing/2014/main" id="{5E49078C-5C64-F524-4B21-757C5512B7F5}"/>
              </a:ext>
            </a:extLst>
          </p:cNvPr>
          <p:cNvSpPr txBox="1"/>
          <p:nvPr/>
        </p:nvSpPr>
        <p:spPr>
          <a:xfrm>
            <a:off x="5259078" y="2136338"/>
            <a:ext cx="3511296"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KDE plot visualizes the probability density of funding amounts (in crores), showing a right-skewed distribution with peaks around 0, 50, and 100 crores. The shaded region highlights the density, and the adjusted bandwidth smooths the curve for better interpretation.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650</Words>
  <Application>Microsoft Office PowerPoint</Application>
  <PresentationFormat>On-screen Show (4:3)</PresentationFormat>
  <Paragraphs>53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Androgyne</vt:lpstr>
      <vt:lpstr>Arial</vt:lpstr>
      <vt:lpstr>Calibri</vt:lpstr>
      <vt:lpstr>Times New Roman</vt:lpstr>
      <vt:lpstr>Office Theme</vt:lpstr>
      <vt:lpstr> Indian Government Dataset Analysis </vt:lpstr>
      <vt:lpstr>Dataset Overview</vt:lpstr>
      <vt:lpstr>Data Cleaning &amp; Preprocessing</vt:lpstr>
      <vt:lpstr>Data Visualization</vt:lpstr>
      <vt:lpstr>Data Visualization</vt:lpstr>
      <vt:lpstr>Data Visualization</vt:lpstr>
      <vt:lpstr>Data Visualization Output</vt:lpstr>
      <vt:lpstr>Data Visualization Output</vt:lpstr>
      <vt:lpstr>Data Visualization Output</vt:lpstr>
      <vt:lpstr>Data Visualization Output</vt:lpstr>
      <vt:lpstr>Data Visualization Output</vt:lpstr>
      <vt:lpstr>Data Visualization Output</vt:lpstr>
      <vt:lpstr>Data Visualization Output</vt:lpstr>
      <vt:lpstr>Data Visualization Output</vt:lpstr>
      <vt:lpstr>Data Visualization Output</vt:lpstr>
      <vt:lpstr>Key Insights from Analysis</vt:lpstr>
      <vt:lpstr>Recommendations for Future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vaishnavi</dc:creator>
  <cp:keywords/>
  <dc:description>generated using python-pptx</dc:description>
  <cp:lastModifiedBy>bharayhbharathraj@email.com</cp:lastModifiedBy>
  <cp:revision>2</cp:revision>
  <dcterms:created xsi:type="dcterms:W3CDTF">2013-01-27T09:14:16Z</dcterms:created>
  <dcterms:modified xsi:type="dcterms:W3CDTF">2025-03-24T07:32:40Z</dcterms:modified>
  <cp:category/>
</cp:coreProperties>
</file>