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69" r:id="rId6"/>
    <p:sldId id="258" r:id="rId7"/>
    <p:sldId id="259" r:id="rId8"/>
    <p:sldId id="260" r:id="rId9"/>
    <p:sldId id="261" r:id="rId10"/>
    <p:sldId id="26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8719B-A7C2-4EDC-8943-DF4D34153837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EB374-C4E1-4182-A44B-8ACBDC9AA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EB374-C4E1-4182-A44B-8ACBDC9AA0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5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4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07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6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0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1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6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5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4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3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B7B1-4046-47BC-99BB-F8C785884493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983B-DE0F-43B5-AFE5-E512F5BFB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6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14DA-9DED-0389-7FDD-157AC16CE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673" y="363681"/>
            <a:ext cx="9144000" cy="3740728"/>
          </a:xfrm>
        </p:spPr>
        <p:txBody>
          <a:bodyPr>
            <a:normAutofit/>
          </a:bodyPr>
          <a:lstStyle/>
          <a:p>
            <a:r>
              <a:rPr lang="en-IN" sz="7200" dirty="0"/>
              <a:t>FMCG</a:t>
            </a:r>
            <a:br>
              <a:rPr lang="en-IN" sz="7200" dirty="0"/>
            </a:br>
            <a:r>
              <a:rPr lang="en-IN" sz="7200" dirty="0"/>
              <a:t>Analytics</a:t>
            </a:r>
            <a:br>
              <a:rPr lang="en-IN" sz="7200" dirty="0"/>
            </a:br>
            <a:r>
              <a:rPr lang="en-IN" sz="7200" dirty="0"/>
              <a:t>                                   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8A5CC-AC0C-73A8-8C9F-4A7E783F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5247410"/>
            <a:ext cx="3480955" cy="1080654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/>
              <a:t>Group No: 1</a:t>
            </a:r>
          </a:p>
          <a:p>
            <a:r>
              <a:rPr lang="en-IN" sz="3200" dirty="0"/>
              <a:t>Date – 08/03/2025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B3FAD-C73E-7866-97E7-3FBCEE0C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8" y="3429000"/>
            <a:ext cx="5268683" cy="30653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E8A5DF97-74AC-7405-594B-A093781DB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54146" y="715672"/>
            <a:ext cx="195263" cy="1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EC14CE4-DDC4-6096-A53D-C505EF1A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4" y="-335919"/>
            <a:ext cx="3124200" cy="28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107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A70C-0DD7-1498-3343-A957D25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7036"/>
            <a:ext cx="10353761" cy="1288473"/>
          </a:xfrm>
        </p:spPr>
        <p:txBody>
          <a:bodyPr/>
          <a:lstStyle/>
          <a:p>
            <a:r>
              <a:rPr lang="en-IN" dirty="0"/>
              <a:t>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3AA2-E3D0-C0F1-53FD-BD3C0F5D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283"/>
            <a:ext cx="10353762" cy="503494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Regularly analyze trends, adjust pricing strategies, and enhance customer engagement to boost revenue.</a:t>
            </a:r>
          </a:p>
          <a:p>
            <a:r>
              <a:rPr lang="en-US" sz="2000" dirty="0"/>
              <a:t>Improve marketing and operational strategies for underperforming stores while  scaling successful strategies across all locations.</a:t>
            </a:r>
          </a:p>
          <a:p>
            <a:r>
              <a:rPr lang="en-US" sz="2000" dirty="0"/>
              <a:t>Identify growth drivers (seasonal demand, product performance), optimize promotions, and   explore new market segments. </a:t>
            </a:r>
          </a:p>
          <a:p>
            <a:r>
              <a:rPr lang="en-US" sz="2000" dirty="0"/>
              <a:t>Align marketing and promotional activities with peak sales periods to maximize revenue.</a:t>
            </a:r>
          </a:p>
          <a:p>
            <a:r>
              <a:rPr lang="en-US" sz="2000" dirty="0"/>
              <a:t>Invest in marketing for high-performing brands and reassess the viability of underperforming brand.</a:t>
            </a:r>
          </a:p>
          <a:p>
            <a:r>
              <a:rPr lang="en-US" sz="2000" dirty="0"/>
              <a:t>Provide sales training, set performance incentives, and replicate best practices among managers. </a:t>
            </a:r>
          </a:p>
          <a:p>
            <a:r>
              <a:rPr lang="en-US" sz="2000" dirty="0"/>
              <a:t>Adjust budget allocations based on past performance and set more accurate forecasts.</a:t>
            </a:r>
          </a:p>
          <a:p>
            <a:r>
              <a:rPr lang="en-US" sz="2000" dirty="0"/>
              <a:t> Optimize inventory for high-demand models and phase out or improve underperforming ones.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6B0A-FB13-2CA2-CBF4-AEDAF5C4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24094" y="99260"/>
            <a:ext cx="1961906" cy="14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BF1F-1B24-429E-3D8E-16A8393F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0556"/>
            <a:ext cx="10353761" cy="131964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3514-A726-1890-3B6C-65482707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32000"/>
          </a:xfrm>
        </p:spPr>
        <p:txBody>
          <a:bodyPr>
            <a:normAutofit/>
          </a:bodyPr>
          <a:lstStyle/>
          <a:p>
            <a:r>
              <a:rPr lang="en-US" dirty="0"/>
              <a:t>Optimizing sales in the FMCG sector requires continuous trend analysis, pricing adjustments, and customer engagement. Strengthening underperforming stores while scaling successful strategies ensures consistent growth.</a:t>
            </a:r>
          </a:p>
          <a:p>
            <a:r>
              <a:rPr lang="en-US" dirty="0"/>
              <a:t>Identifying key growth drivers like seasonal demand and product performance helps optimize promotions and expand market reach. Aligning marketing with peak sales periods and investing in high-performing brands boosts revenue.</a:t>
            </a:r>
          </a:p>
          <a:p>
            <a:r>
              <a:rPr lang="en-US" dirty="0"/>
              <a:t>Enhancing sales through training, incentives, and best practices improves team efficiency. Dynamic budget allocation and accurate forecasting support financial stability. Inventory optimization ensures high-demand products are prioritized, improving supply chain efficiency.</a:t>
            </a:r>
          </a:p>
          <a:p>
            <a:endParaRPr lang="en-IN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9C2D338-7E98-5974-2321-126091C14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0E105AB-35DB-18A1-F0A0-C698AF70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4" y="256873"/>
            <a:ext cx="2224260" cy="18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6A86-17F0-D545-ECD0-8E3536371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65BF7-8068-64E4-C65B-DA6E58C9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91" y="5039590"/>
            <a:ext cx="3499740" cy="883227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sz="3200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2490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102-0155-C3A9-357F-67BFE17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Team Member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8BA6-08D9-46AB-72A5-E6B1991A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786" y="2096064"/>
            <a:ext cx="10353762" cy="4152336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Ruchika Landge </a:t>
            </a:r>
          </a:p>
          <a:p>
            <a:r>
              <a:rPr lang="en-IN" b="1" dirty="0">
                <a:latin typeface="Arial Black" panose="020B0A04020102020204" pitchFamily="34" charset="0"/>
              </a:rPr>
              <a:t>Vaishnavi Ambre</a:t>
            </a:r>
          </a:p>
          <a:p>
            <a:r>
              <a:rPr lang="en-SG" b="1" i="0" dirty="0">
                <a:effectLst/>
                <a:latin typeface="Arial Black" panose="020B0A04020102020204" pitchFamily="34" charset="0"/>
              </a:rPr>
              <a:t>Veena </a:t>
            </a:r>
            <a:r>
              <a:rPr lang="en-SG" b="1" i="0" dirty="0" err="1">
                <a:effectLst/>
                <a:latin typeface="Arial Black" panose="020B0A04020102020204" pitchFamily="34" charset="0"/>
              </a:rPr>
              <a:t>Dhilip</a:t>
            </a:r>
            <a:endParaRPr lang="en-SG" b="1" i="0" dirty="0">
              <a:effectLst/>
              <a:latin typeface="Arial Black" panose="020B0A04020102020204" pitchFamily="34" charset="0"/>
            </a:endParaRPr>
          </a:p>
          <a:p>
            <a:r>
              <a:rPr lang="en-SG" b="1" dirty="0">
                <a:effectLst/>
                <a:latin typeface="Arial Black" panose="020B0A04020102020204" pitchFamily="34" charset="0"/>
              </a:rPr>
              <a:t>Harshvardhan Mishra</a:t>
            </a:r>
          </a:p>
          <a:p>
            <a:r>
              <a:rPr lang="en-SG" b="1" dirty="0">
                <a:effectLst/>
                <a:latin typeface="Arial Black" panose="020B0A04020102020204" pitchFamily="34" charset="0"/>
              </a:rPr>
              <a:t>Mishal Ashraf</a:t>
            </a:r>
          </a:p>
          <a:p>
            <a:r>
              <a:rPr lang="en-IN" b="1" dirty="0">
                <a:latin typeface="Arial Black" panose="020B0A04020102020204" pitchFamily="34" charset="0"/>
              </a:rPr>
              <a:t>Mentors :</a:t>
            </a:r>
          </a:p>
          <a:p>
            <a:r>
              <a:rPr lang="en-IN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Abirami</a:t>
            </a:r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R</a:t>
            </a: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Mahendra Singh</a:t>
            </a:r>
            <a:endParaRPr lang="en-IN" b="1" i="0" dirty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SG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9D2A75-A076-885A-987B-F5A29BFB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5" y="1406236"/>
            <a:ext cx="5663987" cy="40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5661-1032-C8A2-FF4E-8D7FA6A4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6646"/>
            <a:ext cx="10353761" cy="1143000"/>
          </a:xfrm>
        </p:spPr>
        <p:txBody>
          <a:bodyPr/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C67B-4332-DA3D-7FA5-C608400D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6682"/>
            <a:ext cx="10353762" cy="524291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Objective: </a:t>
            </a:r>
          </a:p>
          <a:p>
            <a:pPr marL="0" indent="0">
              <a:buNone/>
            </a:pPr>
            <a:r>
              <a:rPr lang="en-IN" sz="1900" b="1" dirty="0"/>
              <a:t>   </a:t>
            </a:r>
            <a:r>
              <a:rPr lang="en-US" sz="1900" dirty="0"/>
              <a:t>To understand, evaluate, and provide actionable insights on sales data, trends, and growth     opportunities in the FMCG sector.</a:t>
            </a:r>
          </a:p>
          <a:p>
            <a:r>
              <a:rPr lang="en-IN" sz="2400" b="1" dirty="0"/>
              <a:t>Scope :</a:t>
            </a:r>
          </a:p>
          <a:p>
            <a:pPr marL="0" indent="0">
              <a:buNone/>
            </a:pPr>
            <a:r>
              <a:rPr lang="en-IN" sz="1900" dirty="0"/>
              <a:t>    The Project involves Data </a:t>
            </a:r>
            <a:r>
              <a:rPr lang="en-IN" sz="1900" dirty="0" err="1"/>
              <a:t>collection,analysis,reporting</a:t>
            </a:r>
            <a:r>
              <a:rPr lang="en-IN" sz="1900" dirty="0"/>
              <a:t> for various sales Metrics</a:t>
            </a:r>
          </a:p>
          <a:p>
            <a:r>
              <a:rPr lang="en-IN" dirty="0"/>
              <a:t> </a:t>
            </a:r>
            <a:r>
              <a:rPr lang="en-IN" sz="2400" b="1" dirty="0"/>
              <a:t>Methodology :</a:t>
            </a:r>
          </a:p>
          <a:p>
            <a:pPr marL="0" indent="0">
              <a:buNone/>
            </a:pPr>
            <a:r>
              <a:rPr lang="en-IN" sz="2400" b="1" dirty="0"/>
              <a:t>       </a:t>
            </a:r>
            <a:r>
              <a:rPr lang="en-US" b="1" dirty="0"/>
              <a:t>Data Collection </a:t>
            </a:r>
            <a:r>
              <a:rPr lang="en-US" dirty="0"/>
              <a:t>:  Gather data from sales reports, store records, and POS systems.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900" b="1" dirty="0"/>
              <a:t>Analysis</a:t>
            </a:r>
            <a:r>
              <a:rPr lang="en-US" b="1" dirty="0"/>
              <a:t> </a:t>
            </a:r>
            <a:r>
              <a:rPr lang="en-US" dirty="0"/>
              <a:t>:  </a:t>
            </a:r>
            <a:r>
              <a:rPr lang="en-US" sz="1900" dirty="0"/>
              <a:t>Use statistical tools and software to analyze the data and identify trends, growth patterns, and areas needing improvement.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b="1" dirty="0"/>
              <a:t>Reporting</a:t>
            </a:r>
            <a:r>
              <a:rPr lang="en-US" b="1" dirty="0"/>
              <a:t> </a:t>
            </a:r>
            <a:r>
              <a:rPr lang="en-US" dirty="0"/>
              <a:t>:  Create detailed reports and dashboards to visualize the sales data and make informed decisions.</a:t>
            </a:r>
          </a:p>
          <a:p>
            <a:pPr marL="0" indent="0">
              <a:buNone/>
            </a:pPr>
            <a:endParaRPr lang="en-US" b="1" dirty="0"/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A7EFE3-79E8-BE2A-83C0-DACAF32C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AD22-F6CF-F6EE-E679-67E9A754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5865"/>
            <a:ext cx="10353761" cy="1371600"/>
          </a:xfrm>
        </p:spPr>
        <p:txBody>
          <a:bodyPr/>
          <a:lstStyle/>
          <a:p>
            <a:pPr algn="l"/>
            <a:r>
              <a:rPr lang="en-IN" dirty="0" err="1"/>
              <a:t>Kpis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9763-A55E-535B-0627-08A40953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8473"/>
            <a:ext cx="10353762" cy="5122718"/>
          </a:xfrm>
        </p:spPr>
        <p:txBody>
          <a:bodyPr>
            <a:normAutofit fontScale="85000" lnSpcReduction="20000"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Total Sale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Store Wise Sales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Sales Growth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Daily Sales Trend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Brand Wise Sales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AM Wise Sales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Sales vs Budget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Sales Comparison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Product Wise Sales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Sales by Store Category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Arial" panose="020B0604020202020204" pitchFamily="34" charset="0"/>
              </a:rPr>
              <a:t>Sales by Meal Type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200" dirty="0">
                <a:latin typeface="Arial" panose="020B0604020202020204" pitchFamily="34" charset="0"/>
              </a:rPr>
            </a:b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420D03-9E69-FCAC-24BC-BEC13457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841665"/>
            <a:ext cx="4135582" cy="41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5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7654-072A-CEC1-9D77-D6D7CB8D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"/>
            <a:ext cx="10353761" cy="735290"/>
          </a:xfrm>
        </p:spPr>
        <p:txBody>
          <a:bodyPr/>
          <a:lstStyle/>
          <a:p>
            <a:r>
              <a:rPr lang="en-US" dirty="0"/>
              <a:t>Key Insights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812F4-2466-F7FD-059C-65AEE7E3AEB0}"/>
              </a:ext>
            </a:extLst>
          </p:cNvPr>
          <p:cNvSpPr txBox="1"/>
          <p:nvPr/>
        </p:nvSpPr>
        <p:spPr>
          <a:xfrm>
            <a:off x="159343" y="862988"/>
            <a:ext cx="1187331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Total Sales: Reflects overall revenue performance. A decline may indicate operational inefficiencies, low demand, or market competition.</a:t>
            </a:r>
          </a:p>
          <a:p>
            <a:r>
              <a:rPr lang="en-US" sz="1600" dirty="0"/>
              <a:t>     </a:t>
            </a:r>
          </a:p>
          <a:p>
            <a:r>
              <a:rPr lang="en-US" sz="1600" dirty="0"/>
              <a:t>2. Store Wise Sales: Identifies high- and low-performing store locations.</a:t>
            </a:r>
          </a:p>
          <a:p>
            <a:r>
              <a:rPr lang="en-US" sz="1600" dirty="0"/>
              <a:t>     </a:t>
            </a:r>
          </a:p>
          <a:p>
            <a:r>
              <a:rPr lang="en-US" sz="1600" dirty="0"/>
              <a:t>3. Sales Growth: Measures business expansion or contraction. A declining growth rate suggests the need for new strategies. </a:t>
            </a:r>
          </a:p>
          <a:p>
            <a:endParaRPr lang="en-US" sz="1600" dirty="0"/>
          </a:p>
          <a:p>
            <a:r>
              <a:rPr lang="en-US" sz="1600" dirty="0"/>
              <a:t>4. Daily Sales Trend : Shows fluctuations in sales, peak hours, and seasonal trends. </a:t>
            </a:r>
          </a:p>
          <a:p>
            <a:endParaRPr lang="en-US" sz="1600" dirty="0"/>
          </a:p>
          <a:p>
            <a:r>
              <a:rPr lang="en-US" sz="1600" dirty="0"/>
              <a:t>5. Brand Wise Sales: Evaluates brand popularity and customer preferences.</a:t>
            </a:r>
          </a:p>
          <a:p>
            <a:endParaRPr lang="en-US" sz="1600" dirty="0"/>
          </a:p>
          <a:p>
            <a:r>
              <a:rPr lang="en-US" sz="1600" dirty="0"/>
              <a:t>6. AM Wise Sales: Measures sales contributions of individual account managers.</a:t>
            </a:r>
          </a:p>
          <a:p>
            <a:endParaRPr lang="en-US" sz="1600" dirty="0"/>
          </a:p>
          <a:p>
            <a:r>
              <a:rPr lang="en-US" sz="1600" dirty="0"/>
              <a:t>7. Sales vs Budget: Compares actual sales to budgeted projections, identifying performance gaps.</a:t>
            </a:r>
          </a:p>
          <a:p>
            <a:endParaRPr lang="en-US" sz="1600" dirty="0"/>
          </a:p>
          <a:p>
            <a:r>
              <a:rPr lang="en-US" sz="1600" dirty="0"/>
              <a:t>8. Model Wise Sales: Identifies best-selling and underperforming product models.</a:t>
            </a:r>
          </a:p>
          <a:p>
            <a:endParaRPr lang="en-US" sz="1600" dirty="0"/>
          </a:p>
          <a:p>
            <a:r>
              <a:rPr lang="en-US" sz="1600" dirty="0"/>
              <a:t>9. Sales Comparison: Provides a comparative view of sales across different periods, regions, and product categories.</a:t>
            </a:r>
          </a:p>
          <a:p>
            <a:endParaRPr lang="en-US" sz="1600" dirty="0"/>
          </a:p>
          <a:p>
            <a:r>
              <a:rPr lang="en-US" sz="1600" dirty="0"/>
              <a:t>10. Product Wise Sales: Highlights top and low-selling products.</a:t>
            </a:r>
          </a:p>
          <a:p>
            <a:endParaRPr lang="en-US" sz="1600" dirty="0"/>
          </a:p>
          <a:p>
            <a:r>
              <a:rPr lang="en-US" sz="1600" dirty="0"/>
              <a:t>11. Sales by Store Category: Analyzes sales across store types (e.g., flagship, franchise, online).</a:t>
            </a:r>
          </a:p>
          <a:p>
            <a:endParaRPr lang="en-US" sz="1600" dirty="0"/>
          </a:p>
          <a:p>
            <a:r>
              <a:rPr lang="en-US" sz="1600" dirty="0"/>
              <a:t>12. Sales by Meal Type: Identifies meal preferences (e.g., breakfast, lunch, dinner) and peak demand times.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2960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D7F5-07AD-55A9-2526-448C35A4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1"/>
            <a:ext cx="11094027" cy="1070263"/>
          </a:xfrm>
        </p:spPr>
        <p:txBody>
          <a:bodyPr/>
          <a:lstStyle/>
          <a:p>
            <a:r>
              <a:rPr lang="en-IN" dirty="0"/>
              <a:t>Excel Dashboard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3D0149-40E2-7AD9-CCD7-6A496BBD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4" y="914401"/>
            <a:ext cx="11646678" cy="5688530"/>
          </a:xfrm>
        </p:spPr>
      </p:pic>
    </p:spTree>
    <p:extLst>
      <p:ext uri="{BB962C8B-B14F-4D97-AF65-F5344CB8AC3E}">
        <p14:creationId xmlns:p14="http://schemas.microsoft.com/office/powerpoint/2010/main" val="16741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C80-B9DD-73CC-E234-D876623A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18210"/>
            <a:ext cx="11021291" cy="976746"/>
          </a:xfrm>
        </p:spPr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10EE17-7101-6EC4-318B-FB88953F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008668"/>
            <a:ext cx="11611251" cy="57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1F8-93C3-E92C-9DED-0D89A454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93520"/>
            <a:ext cx="11021291" cy="810490"/>
          </a:xfrm>
        </p:spPr>
        <p:txBody>
          <a:bodyPr/>
          <a:lstStyle/>
          <a:p>
            <a:r>
              <a:rPr lang="en-IN" dirty="0" err="1"/>
              <a:t>PowerBI</a:t>
            </a:r>
            <a:r>
              <a:rPr lang="en-IN" dirty="0"/>
              <a:t>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19BCE-5CD3-51A7-43DB-739A2170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25" y="763786"/>
            <a:ext cx="11596866" cy="5746172"/>
          </a:xfrm>
        </p:spPr>
      </p:pic>
    </p:spTree>
    <p:extLst>
      <p:ext uri="{BB962C8B-B14F-4D97-AF65-F5344CB8AC3E}">
        <p14:creationId xmlns:p14="http://schemas.microsoft.com/office/powerpoint/2010/main" val="3558909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9D3-9CEE-1616-7B9F-69E59E3B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07918"/>
          </a:xfrm>
        </p:spPr>
        <p:txBody>
          <a:bodyPr>
            <a:normAutofit fontScale="90000"/>
          </a:bodyPr>
          <a:lstStyle/>
          <a:p>
            <a:r>
              <a:rPr lang="en-IN" dirty="0"/>
              <a:t>QA Validation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78B2E-0836-1FBF-A34D-CB31D5D5C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1" y="577171"/>
            <a:ext cx="4514779" cy="43590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C2C0E-4AF4-6ECB-EAB2-3D3A8B0D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80" y="577171"/>
            <a:ext cx="2575783" cy="4359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71580-3219-4909-8116-D3489B52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307" y="577171"/>
            <a:ext cx="4934743" cy="4359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1BE8E-0B05-A778-DC01-034D39567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4" y="5067119"/>
            <a:ext cx="5447026" cy="1684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26751-43F7-81A0-EE5F-38539CDEA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460" y="5067119"/>
            <a:ext cx="5910606" cy="16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FMCG Analysis[1]</Template>
  <TotalTime>104</TotalTime>
  <Words>627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Rockwell</vt:lpstr>
      <vt:lpstr>Damask</vt:lpstr>
      <vt:lpstr>FMCG Analytics                                    </vt:lpstr>
      <vt:lpstr>Team Member </vt:lpstr>
      <vt:lpstr>Project overview</vt:lpstr>
      <vt:lpstr>Kpis :</vt:lpstr>
      <vt:lpstr>Key Insights &amp; Analysis</vt:lpstr>
      <vt:lpstr>Excel Dashboard</vt:lpstr>
      <vt:lpstr>Tableau Dashboard</vt:lpstr>
      <vt:lpstr>PowerBI Dashboard</vt:lpstr>
      <vt:lpstr>QA Validation </vt:lpstr>
      <vt:lpstr> Recommendation</vt:lpstr>
      <vt:lpstr>conclusion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vaishnaviambre2019@gmail.com</dc:creator>
  <cp:lastModifiedBy>Bhavesh Landge</cp:lastModifiedBy>
  <cp:revision>12</cp:revision>
  <dcterms:created xsi:type="dcterms:W3CDTF">2025-03-06T06:27:50Z</dcterms:created>
  <dcterms:modified xsi:type="dcterms:W3CDTF">2025-03-08T06:25:23Z</dcterms:modified>
</cp:coreProperties>
</file>