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6492-ADFD-4F97-8141-07A95C121FCF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C243-413D-4A03-B9E7-0C3023AF6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C243-413D-4A03-B9E7-0C3023AF6E7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8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9C243-413D-4A03-B9E7-0C3023AF6E7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9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3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09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40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58F3-9548-F6A5-CBF5-112CA155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8DD99-91AF-E71E-7E58-38C22F41E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F1A8-D8B4-B2DD-7B79-22A2AF4B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DCEE-41C9-72D6-A085-FCC6D8DF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A02A-92B8-F9D7-7D6F-E96BB0E2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9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1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9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14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3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8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98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22AFE9F-B30A-401D-8B7C-EB23BB2228B4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9BF27E22-4D0E-481E-9BAB-57E90A2F5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153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C3-2BF3-622E-4E1A-2AC2359F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269" y="3458708"/>
            <a:ext cx="9732773" cy="1465112"/>
          </a:xfrm>
        </p:spPr>
        <p:txBody>
          <a:bodyPr>
            <a:normAutofit/>
          </a:bodyPr>
          <a:lstStyle/>
          <a:p>
            <a:r>
              <a:rPr lang="en-IN" sz="5100" dirty="0"/>
              <a:t>Hospitality Dashboard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2992-B1B9-4AF2-272F-B53A4C41E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930" y="4923820"/>
            <a:ext cx="9517450" cy="6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Presented by: Group 4</a:t>
            </a:r>
            <a:endParaRPr lang="en-IN" sz="2000" b="1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FF5A7DE-D820-3149-1417-50FDD3D3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599" y="2231571"/>
            <a:ext cx="1894115" cy="13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10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BF79C51-99DF-40B8-9A87-58BBC642D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9E5D2-18D3-4661-BD63-3510A493C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42DCC-98CF-AC45-2106-6C108712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57" y="454593"/>
            <a:ext cx="8371114" cy="5291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dirty="0"/>
              <a:t>Dashboard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9D43FD-CB1A-98C5-B1EF-EEE8B2016FE0}"/>
              </a:ext>
            </a:extLst>
          </p:cNvPr>
          <p:cNvGrpSpPr/>
          <p:nvPr/>
        </p:nvGrpSpPr>
        <p:grpSpPr>
          <a:xfrm>
            <a:off x="1133000" y="4303795"/>
            <a:ext cx="9371967" cy="878908"/>
            <a:chOff x="1133000" y="4303795"/>
            <a:chExt cx="9371967" cy="8789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DF201C-17B6-8860-50F0-883727FF1204}"/>
                </a:ext>
              </a:extLst>
            </p:cNvPr>
            <p:cNvSpPr/>
            <p:nvPr/>
          </p:nvSpPr>
          <p:spPr>
            <a:xfrm>
              <a:off x="1133000" y="4303795"/>
              <a:ext cx="9371967" cy="8789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Rectangle 4" descr="Gauge">
              <a:extLst>
                <a:ext uri="{FF2B5EF4-FFF2-40B4-BE49-F238E27FC236}">
                  <a16:creationId xmlns:a16="http://schemas.microsoft.com/office/drawing/2014/main" id="{CF4500DA-85D3-69EB-7EA9-03A8AEAF5B0E}"/>
                </a:ext>
              </a:extLst>
            </p:cNvPr>
            <p:cNvSpPr/>
            <p:nvPr/>
          </p:nvSpPr>
          <p:spPr>
            <a:xfrm>
              <a:off x="1398869" y="4501549"/>
              <a:ext cx="483399" cy="483399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3552B1-13B9-D423-01B0-9FFD47EFAF01}"/>
                </a:ext>
              </a:extLst>
            </p:cNvPr>
            <p:cNvSpPr/>
            <p:nvPr/>
          </p:nvSpPr>
          <p:spPr>
            <a:xfrm>
              <a:off x="2148139" y="4303795"/>
              <a:ext cx="8356827" cy="878908"/>
            </a:xfrm>
            <a:custGeom>
              <a:avLst/>
              <a:gdLst>
                <a:gd name="connsiteX0" fmla="*/ 0 w 8356827"/>
                <a:gd name="connsiteY0" fmla="*/ 0 h 878908"/>
                <a:gd name="connsiteX1" fmla="*/ 8356827 w 8356827"/>
                <a:gd name="connsiteY1" fmla="*/ 0 h 878908"/>
                <a:gd name="connsiteX2" fmla="*/ 8356827 w 8356827"/>
                <a:gd name="connsiteY2" fmla="*/ 878908 h 878908"/>
                <a:gd name="connsiteX3" fmla="*/ 0 w 8356827"/>
                <a:gd name="connsiteY3" fmla="*/ 878908 h 878908"/>
                <a:gd name="connsiteX4" fmla="*/ 0 w 8356827"/>
                <a:gd name="connsiteY4" fmla="*/ 0 h 878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6827" h="878908">
                  <a:moveTo>
                    <a:pt x="0" y="0"/>
                  </a:moveTo>
                  <a:lnTo>
                    <a:pt x="8356827" y="0"/>
                  </a:lnTo>
                  <a:lnTo>
                    <a:pt x="8356827" y="878908"/>
                  </a:lnTo>
                  <a:lnTo>
                    <a:pt x="0" y="87890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3018" tIns="93018" rIns="93018" bIns="93018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This dashboard highlights key performance metrics such as revenue, </a:t>
              </a:r>
              <a:r>
                <a:rPr lang="en-US" sz="1600" kern="1200" dirty="0" err="1"/>
                <a:t>realisation</a:t>
              </a:r>
              <a:r>
                <a:rPr lang="en-US" sz="1600" kern="1200" dirty="0"/>
                <a:t>, daily sellable room nights (DSRN), and revenue per available room (RevPAR).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11EA90-1EB1-AADD-3FE2-83EF1720AF2F}"/>
              </a:ext>
            </a:extLst>
          </p:cNvPr>
          <p:cNvGrpSpPr/>
          <p:nvPr/>
        </p:nvGrpSpPr>
        <p:grpSpPr>
          <a:xfrm>
            <a:off x="1132999" y="5402431"/>
            <a:ext cx="9371967" cy="878908"/>
            <a:chOff x="1132999" y="5402431"/>
            <a:chExt cx="9371967" cy="878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0BE91EE-B172-85AD-28E8-A85050B52D1C}"/>
                </a:ext>
              </a:extLst>
            </p:cNvPr>
            <p:cNvSpPr/>
            <p:nvPr/>
          </p:nvSpPr>
          <p:spPr>
            <a:xfrm>
              <a:off x="1132999" y="5402431"/>
              <a:ext cx="9371967" cy="87890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5193CB-AE06-722E-683F-F9970470B645}"/>
                </a:ext>
              </a:extLst>
            </p:cNvPr>
            <p:cNvGrpSpPr/>
            <p:nvPr/>
          </p:nvGrpSpPr>
          <p:grpSpPr>
            <a:xfrm>
              <a:off x="1398869" y="5402431"/>
              <a:ext cx="9106097" cy="878908"/>
              <a:chOff x="1398869" y="5402431"/>
              <a:chExt cx="9106097" cy="878908"/>
            </a:xfrm>
          </p:grpSpPr>
          <p:sp>
            <p:nvSpPr>
              <p:cNvPr id="8" name="Rectangle 7" descr="Database">
                <a:extLst>
                  <a:ext uri="{FF2B5EF4-FFF2-40B4-BE49-F238E27FC236}">
                    <a16:creationId xmlns:a16="http://schemas.microsoft.com/office/drawing/2014/main" id="{7764FE29-9C56-9731-7FA7-9D5162D4E88B}"/>
                  </a:ext>
                </a:extLst>
              </p:cNvPr>
              <p:cNvSpPr/>
              <p:nvPr/>
            </p:nvSpPr>
            <p:spPr>
              <a:xfrm>
                <a:off x="1398869" y="5600185"/>
                <a:ext cx="483399" cy="483399"/>
              </a:xfrm>
              <a:prstGeom prst="rect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28F40A8-B9ED-CF9E-D0B3-8AB86E7515D6}"/>
                  </a:ext>
                </a:extLst>
              </p:cNvPr>
              <p:cNvSpPr/>
              <p:nvPr/>
            </p:nvSpPr>
            <p:spPr>
              <a:xfrm>
                <a:off x="2148139" y="5402431"/>
                <a:ext cx="8356827" cy="878908"/>
              </a:xfrm>
              <a:custGeom>
                <a:avLst/>
                <a:gdLst>
                  <a:gd name="connsiteX0" fmla="*/ 0 w 8356827"/>
                  <a:gd name="connsiteY0" fmla="*/ 0 h 878908"/>
                  <a:gd name="connsiteX1" fmla="*/ 8356827 w 8356827"/>
                  <a:gd name="connsiteY1" fmla="*/ 0 h 878908"/>
                  <a:gd name="connsiteX2" fmla="*/ 8356827 w 8356827"/>
                  <a:gd name="connsiteY2" fmla="*/ 878908 h 878908"/>
                  <a:gd name="connsiteX3" fmla="*/ 0 w 8356827"/>
                  <a:gd name="connsiteY3" fmla="*/ 878908 h 878908"/>
                  <a:gd name="connsiteX4" fmla="*/ 0 w 8356827"/>
                  <a:gd name="connsiteY4" fmla="*/ 0 h 878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6827" h="878908">
                    <a:moveTo>
                      <a:pt x="0" y="0"/>
                    </a:moveTo>
                    <a:lnTo>
                      <a:pt x="8356827" y="0"/>
                    </a:lnTo>
                    <a:lnTo>
                      <a:pt x="8356827" y="878908"/>
                    </a:lnTo>
                    <a:lnTo>
                      <a:pt x="0" y="87890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3018" tIns="93018" rIns="93018" bIns="93018" numCol="1" spcCol="1270" anchor="ctr" anchorCtr="0">
                <a:noAutofit/>
              </a:bodyPr>
              <a:lstStyle/>
              <a:p>
                <a:pPr marL="0" lvl="0" indent="0" algn="l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/>
                  <a:t>Data analyzed from May to July 2024, across various cities and room types.</a:t>
                </a: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08839A1-61FA-F705-C5DC-E93150CE0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10" y="971476"/>
            <a:ext cx="10826607" cy="34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490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F79C51-99DF-40B8-9A87-58BBC642D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9E5D2-18D3-4661-BD63-3510A493C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91502F-7355-5877-96FF-75BBB9130A30}"/>
              </a:ext>
            </a:extLst>
          </p:cNvPr>
          <p:cNvSpPr/>
          <p:nvPr/>
        </p:nvSpPr>
        <p:spPr>
          <a:xfrm>
            <a:off x="3071738" y="4073985"/>
            <a:ext cx="2419655" cy="2262706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- Highest revenue by booking platform: Others (</a:t>
            </a:r>
            <a:r>
              <a:rPr lang="en-US" sz="1300" dirty="0"/>
              <a:t>821</a:t>
            </a:r>
            <a:r>
              <a:rPr lang="en-US" sz="1300" kern="1200" dirty="0"/>
              <a:t>.07M).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51038DC-81D6-5041-B60F-FCB5EA4B7083}"/>
              </a:ext>
            </a:extLst>
          </p:cNvPr>
          <p:cNvSpPr/>
          <p:nvPr/>
        </p:nvSpPr>
        <p:spPr>
          <a:xfrm>
            <a:off x="3806759" y="4219389"/>
            <a:ext cx="875626" cy="802335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5AF9A22-059A-B86D-66AB-394A6D69D9C5}"/>
              </a:ext>
            </a:extLst>
          </p:cNvPr>
          <p:cNvSpPr/>
          <p:nvPr/>
        </p:nvSpPr>
        <p:spPr>
          <a:xfrm>
            <a:off x="5666352" y="4008545"/>
            <a:ext cx="2379130" cy="2262706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- Weekends show higher realization (70.46%) compared to weekdays (69.96%).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9B4931-A501-F3E0-7DED-8866BD897F6E}"/>
              </a:ext>
            </a:extLst>
          </p:cNvPr>
          <p:cNvSpPr/>
          <p:nvPr/>
        </p:nvSpPr>
        <p:spPr>
          <a:xfrm>
            <a:off x="6425437" y="4216379"/>
            <a:ext cx="860960" cy="787872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3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EC0DDF-A528-1B0D-D8D2-B2CAAFA89D8E}"/>
              </a:ext>
            </a:extLst>
          </p:cNvPr>
          <p:cNvSpPr/>
          <p:nvPr/>
        </p:nvSpPr>
        <p:spPr>
          <a:xfrm>
            <a:off x="8230989" y="4015403"/>
            <a:ext cx="2839776" cy="2255848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/>
              <a:t>- Mumbai properties perform the best, especially Atiq Bay and Atiq Exotica.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3A1663-6E8A-116C-5CF7-677C426B40BD}"/>
              </a:ext>
            </a:extLst>
          </p:cNvPr>
          <p:cNvSpPr/>
          <p:nvPr/>
        </p:nvSpPr>
        <p:spPr>
          <a:xfrm>
            <a:off x="9256941" y="4211907"/>
            <a:ext cx="787872" cy="787872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 dirty="0"/>
              <a:t>4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5E0397A-8A40-237F-0F82-5F058EBBB41A}"/>
              </a:ext>
            </a:extLst>
          </p:cNvPr>
          <p:cNvSpPr/>
          <p:nvPr/>
        </p:nvSpPr>
        <p:spPr>
          <a:xfrm>
            <a:off x="493483" y="4060344"/>
            <a:ext cx="2355161" cy="2262706"/>
          </a:xfrm>
          <a:custGeom>
            <a:avLst/>
            <a:gdLst>
              <a:gd name="connsiteX0" fmla="*/ 0 w 2177161"/>
              <a:gd name="connsiteY0" fmla="*/ 0 h 2626242"/>
              <a:gd name="connsiteX1" fmla="*/ 2177161 w 2177161"/>
              <a:gd name="connsiteY1" fmla="*/ 0 h 2626242"/>
              <a:gd name="connsiteX2" fmla="*/ 2177161 w 2177161"/>
              <a:gd name="connsiteY2" fmla="*/ 2626242 h 2626242"/>
              <a:gd name="connsiteX3" fmla="*/ 0 w 2177161"/>
              <a:gd name="connsiteY3" fmla="*/ 2626242 h 2626242"/>
              <a:gd name="connsiteX4" fmla="*/ 0 w 2177161"/>
              <a:gd name="connsiteY4" fmla="*/ 0 h 262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161" h="2626242">
                <a:moveTo>
                  <a:pt x="0" y="0"/>
                </a:moveTo>
                <a:lnTo>
                  <a:pt x="2177161" y="0"/>
                </a:lnTo>
                <a:lnTo>
                  <a:pt x="2177161" y="2626242"/>
                </a:lnTo>
                <a:lnTo>
                  <a:pt x="0" y="26262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9740" tIns="1328171" rIns="169740" bIns="382726" numCol="1" spcCol="1270" anchor="t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- Total Revenue: 2bn, with 70.15% realization.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C62CB5B-50DC-4C8D-6D2C-F46FE54EBF5A}"/>
              </a:ext>
            </a:extLst>
          </p:cNvPr>
          <p:cNvSpPr/>
          <p:nvPr/>
        </p:nvSpPr>
        <p:spPr>
          <a:xfrm>
            <a:off x="1244921" y="4231628"/>
            <a:ext cx="852287" cy="787795"/>
          </a:xfrm>
          <a:custGeom>
            <a:avLst/>
            <a:gdLst>
              <a:gd name="connsiteX0" fmla="*/ 0 w 787872"/>
              <a:gd name="connsiteY0" fmla="*/ 393936 h 787872"/>
              <a:gd name="connsiteX1" fmla="*/ 393936 w 787872"/>
              <a:gd name="connsiteY1" fmla="*/ 0 h 787872"/>
              <a:gd name="connsiteX2" fmla="*/ 787872 w 787872"/>
              <a:gd name="connsiteY2" fmla="*/ 393936 h 787872"/>
              <a:gd name="connsiteX3" fmla="*/ 393936 w 787872"/>
              <a:gd name="connsiteY3" fmla="*/ 787872 h 787872"/>
              <a:gd name="connsiteX4" fmla="*/ 0 w 787872"/>
              <a:gd name="connsiteY4" fmla="*/ 393936 h 78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872" h="787872">
                <a:moveTo>
                  <a:pt x="0" y="393936"/>
                </a:moveTo>
                <a:cubicBezTo>
                  <a:pt x="0" y="176371"/>
                  <a:pt x="176371" y="0"/>
                  <a:pt x="393936" y="0"/>
                </a:cubicBezTo>
                <a:cubicBezTo>
                  <a:pt x="611501" y="0"/>
                  <a:pt x="787872" y="176371"/>
                  <a:pt x="787872" y="393936"/>
                </a:cubicBezTo>
                <a:cubicBezTo>
                  <a:pt x="787872" y="611501"/>
                  <a:pt x="611501" y="787872"/>
                  <a:pt x="393936" y="787872"/>
                </a:cubicBezTo>
                <a:cubicBezTo>
                  <a:pt x="176371" y="787872"/>
                  <a:pt x="0" y="611501"/>
                  <a:pt x="0" y="393936"/>
                </a:cubicBez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6807" tIns="128081" rIns="176807" bIns="128081" numCol="1" spcCol="1270" anchor="ctr" anchorCtr="0">
            <a:noAutofit/>
          </a:bodyPr>
          <a:lstStyle/>
          <a:p>
            <a:pPr marL="0" lvl="0" indent="0" algn="ctr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FA41C-82D9-7B98-A706-C82774BE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17" y="617431"/>
            <a:ext cx="7990367" cy="3123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/>
              <a:t>Key Metrics and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13905-4ABC-B1F6-BFF9-4D6D8327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616" y="1045714"/>
            <a:ext cx="5656520" cy="622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099F1-3CF7-3E4B-18E5-3E6E1B30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11" y="1562986"/>
            <a:ext cx="11382133" cy="24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90402B-F829-48C3-8037-7738137F2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CCD1-2093-4AC0-AABD-494F51FE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2BAC1-5F58-428B-A1B8-B0BBB38A6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78373" cy="6108192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09" y="674915"/>
            <a:ext cx="3765200" cy="5479056"/>
          </a:xfrm>
        </p:spPr>
        <p:txBody>
          <a:bodyPr>
            <a:norm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rPr lang="en-IN" sz="3200">
                <a:solidFill>
                  <a:schemeClr val="bg1"/>
                </a:solidFill>
              </a:rPr>
              <a:t>Suggestions for Business Growth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756EF2E-D337-B27D-1921-C199A2ED0635}"/>
              </a:ext>
            </a:extLst>
          </p:cNvPr>
          <p:cNvSpPr/>
          <p:nvPr/>
        </p:nvSpPr>
        <p:spPr>
          <a:xfrm>
            <a:off x="7956102" y="1383256"/>
            <a:ext cx="466323" cy="121461"/>
          </a:xfrm>
          <a:custGeom>
            <a:avLst/>
            <a:gdLst>
              <a:gd name="connsiteX0" fmla="*/ 0 w 402023"/>
              <a:gd name="connsiteY0" fmla="*/ 45720 h 91440"/>
              <a:gd name="connsiteX1" fmla="*/ 402023 w 40202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023" h="91440">
                <a:moveTo>
                  <a:pt x="0" y="45720"/>
                </a:moveTo>
                <a:lnTo>
                  <a:pt x="402023" y="45720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897" tIns="43555" rIns="202895" bIns="4355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46BD35-2C5B-EC2C-F73B-3BFA3BBC70F9}"/>
              </a:ext>
            </a:extLst>
          </p:cNvPr>
          <p:cNvSpPr/>
          <p:nvPr/>
        </p:nvSpPr>
        <p:spPr>
          <a:xfrm>
            <a:off x="5046020" y="470473"/>
            <a:ext cx="2911883" cy="1818395"/>
          </a:xfrm>
          <a:custGeom>
            <a:avLst/>
            <a:gdLst>
              <a:gd name="connsiteX0" fmla="*/ 0 w 2163156"/>
              <a:gd name="connsiteY0" fmla="*/ 0 h 1489391"/>
              <a:gd name="connsiteX1" fmla="*/ 2163156 w 2163156"/>
              <a:gd name="connsiteY1" fmla="*/ 0 h 1489391"/>
              <a:gd name="connsiteX2" fmla="*/ 2163156 w 2163156"/>
              <a:gd name="connsiteY2" fmla="*/ 1489391 h 1489391"/>
              <a:gd name="connsiteX3" fmla="*/ 0 w 2163156"/>
              <a:gd name="connsiteY3" fmla="*/ 1489391 h 1489391"/>
              <a:gd name="connsiteX4" fmla="*/ 0 w 2163156"/>
              <a:gd name="connsiteY4" fmla="*/ 0 h 148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156" h="1489391">
                <a:moveTo>
                  <a:pt x="0" y="0"/>
                </a:moveTo>
                <a:lnTo>
                  <a:pt x="2163156" y="0"/>
                </a:lnTo>
                <a:lnTo>
                  <a:pt x="2163156" y="1489391"/>
                </a:lnTo>
                <a:lnTo>
                  <a:pt x="0" y="14893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50" b="1" kern="1200" dirty="0">
                <a:solidFill>
                  <a:schemeClr val="tx1"/>
                </a:solidFill>
              </a:rPr>
              <a:t>1. Optimize Weekend and Seasonal Pricing:</a:t>
            </a:r>
            <a:br>
              <a:rPr lang="en-US" sz="1150" b="1" kern="1200" dirty="0">
                <a:solidFill>
                  <a:schemeClr val="tx1"/>
                </a:solidFill>
              </a:rPr>
            </a:br>
            <a:br>
              <a:rPr lang="en-US" sz="1150" b="1" kern="1200" dirty="0">
                <a:solidFill>
                  <a:schemeClr val="tx1"/>
                </a:solidFill>
              </a:rPr>
            </a:br>
            <a:r>
              <a:rPr lang="en-US" sz="1150" b="1" kern="1200" dirty="0">
                <a:solidFill>
                  <a:schemeClr val="tx1"/>
                </a:solidFill>
              </a:rPr>
              <a:t>Implement dynamic pricing strategies during high-demand periods (e.g., weekends, holidays) to maximize realization.</a:t>
            </a:r>
            <a:br>
              <a:rPr lang="en-US" sz="1150" b="1" kern="1200" dirty="0">
                <a:solidFill>
                  <a:schemeClr val="tx1"/>
                </a:solidFill>
              </a:rPr>
            </a:br>
            <a:br>
              <a:rPr lang="en-US" sz="1150" b="1" kern="1200" dirty="0">
                <a:solidFill>
                  <a:schemeClr val="tx1"/>
                </a:solidFill>
              </a:rPr>
            </a:br>
            <a:r>
              <a:rPr lang="en-US" sz="1150" b="1" kern="1200" dirty="0">
                <a:solidFill>
                  <a:schemeClr val="tx1"/>
                </a:solidFill>
              </a:rPr>
              <a:t>Introduce attractive packages or discounts during low-demand periods to sustain occupancy.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7CAEC42-3416-8B6F-A35E-B54F35EA35D8}"/>
              </a:ext>
            </a:extLst>
          </p:cNvPr>
          <p:cNvSpPr/>
          <p:nvPr/>
        </p:nvSpPr>
        <p:spPr>
          <a:xfrm>
            <a:off x="6992437" y="2217826"/>
            <a:ext cx="2862360" cy="353188"/>
          </a:xfrm>
          <a:custGeom>
            <a:avLst/>
            <a:gdLst>
              <a:gd name="connsiteX0" fmla="*/ 2490276 w 2490276"/>
              <a:gd name="connsiteY0" fmla="*/ 0 h 402023"/>
              <a:gd name="connsiteX1" fmla="*/ 2490276 w 2490276"/>
              <a:gd name="connsiteY1" fmla="*/ 218111 h 402023"/>
              <a:gd name="connsiteX2" fmla="*/ 0 w 2490276"/>
              <a:gd name="connsiteY2" fmla="*/ 218111 h 402023"/>
              <a:gd name="connsiteX3" fmla="*/ 0 w 2490276"/>
              <a:gd name="connsiteY3" fmla="*/ 402023 h 40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0276" h="402023">
                <a:moveTo>
                  <a:pt x="2490276" y="0"/>
                </a:moveTo>
                <a:lnTo>
                  <a:pt x="2490276" y="218111"/>
                </a:lnTo>
                <a:lnTo>
                  <a:pt x="0" y="218111"/>
                </a:lnTo>
                <a:lnTo>
                  <a:pt x="0" y="402023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3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4648" tIns="198847" rIns="1194650" bIns="19884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EB63A1-7A9A-F410-086F-DA73A3079CE3}"/>
              </a:ext>
            </a:extLst>
          </p:cNvPr>
          <p:cNvSpPr/>
          <p:nvPr/>
        </p:nvSpPr>
        <p:spPr>
          <a:xfrm>
            <a:off x="8422426" y="470473"/>
            <a:ext cx="2984614" cy="1818395"/>
          </a:xfrm>
          <a:custGeom>
            <a:avLst/>
            <a:gdLst>
              <a:gd name="connsiteX0" fmla="*/ 0 w 2184373"/>
              <a:gd name="connsiteY0" fmla="*/ 0 h 1496230"/>
              <a:gd name="connsiteX1" fmla="*/ 2184373 w 2184373"/>
              <a:gd name="connsiteY1" fmla="*/ 0 h 1496230"/>
              <a:gd name="connsiteX2" fmla="*/ 2184373 w 2184373"/>
              <a:gd name="connsiteY2" fmla="*/ 1496230 h 1496230"/>
              <a:gd name="connsiteX3" fmla="*/ 0 w 2184373"/>
              <a:gd name="connsiteY3" fmla="*/ 1496230 h 1496230"/>
              <a:gd name="connsiteX4" fmla="*/ 0 w 2184373"/>
              <a:gd name="connsiteY4" fmla="*/ 0 h 149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4373" h="1496230">
                <a:moveTo>
                  <a:pt x="0" y="0"/>
                </a:moveTo>
                <a:lnTo>
                  <a:pt x="2184373" y="0"/>
                </a:lnTo>
                <a:lnTo>
                  <a:pt x="2184373" y="1496230"/>
                </a:lnTo>
                <a:lnTo>
                  <a:pt x="0" y="14962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lvl="0" defTabSz="488950">
              <a:spcBef>
                <a:spcPct val="0"/>
              </a:spcBef>
              <a:spcAft>
                <a:spcPct val="35000"/>
              </a:spcAft>
            </a:pPr>
            <a:r>
              <a:rPr lang="en-US" sz="1150" b="1" kern="1200" dirty="0">
                <a:solidFill>
                  <a:schemeClr val="tx1"/>
                </a:solidFill>
              </a:rPr>
              <a:t>2. Leverage High-Performing Platforms:</a:t>
            </a:r>
            <a:br>
              <a:rPr lang="en-US" sz="1150" b="1" kern="1200" dirty="0">
                <a:solidFill>
                  <a:schemeClr val="tx1"/>
                </a:solidFill>
              </a:rPr>
            </a:br>
            <a:br>
              <a:rPr lang="en-US" sz="1150" b="1" kern="1200" dirty="0">
                <a:solidFill>
                  <a:schemeClr val="tx1"/>
                </a:solidFill>
              </a:rPr>
            </a:br>
            <a:r>
              <a:rPr lang="en-US" sz="1150" b="1" kern="1200" dirty="0">
                <a:solidFill>
                  <a:schemeClr val="tx1"/>
                </a:solidFill>
              </a:rPr>
              <a:t>Focus on top revenue-generating   platforms like Makeyourtrip and Others.</a:t>
            </a:r>
            <a:br>
              <a:rPr lang="en-US" sz="1150" b="1" kern="1200" dirty="0">
                <a:solidFill>
                  <a:schemeClr val="tx1"/>
                </a:solidFill>
              </a:rPr>
            </a:br>
            <a:br>
              <a:rPr lang="en-US" sz="1150" b="1" kern="1200" dirty="0">
                <a:solidFill>
                  <a:schemeClr val="tx1"/>
                </a:solidFill>
              </a:rPr>
            </a:br>
            <a:r>
              <a:rPr lang="en-US" sz="1150" b="1" kern="1200" dirty="0">
                <a:solidFill>
                  <a:schemeClr val="tx1"/>
                </a:solidFill>
              </a:rPr>
              <a:t>Improve visibility and engagement on underutilized channels such as Journey and Direct Offers to drive incremental bookings</a:t>
            </a:r>
            <a:r>
              <a:rPr lang="en-US" sz="1150" kern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AFBF0A-94B6-8A29-0859-2B3F3BC07C7A}"/>
              </a:ext>
            </a:extLst>
          </p:cNvPr>
          <p:cNvSpPr/>
          <p:nvPr/>
        </p:nvSpPr>
        <p:spPr>
          <a:xfrm>
            <a:off x="8065551" y="3497985"/>
            <a:ext cx="402023" cy="91440"/>
          </a:xfrm>
          <a:custGeom>
            <a:avLst/>
            <a:gdLst>
              <a:gd name="connsiteX0" fmla="*/ 0 w 402023"/>
              <a:gd name="connsiteY0" fmla="*/ 45720 h 91440"/>
              <a:gd name="connsiteX1" fmla="*/ 402023 w 40202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023" h="91440">
                <a:moveTo>
                  <a:pt x="0" y="45720"/>
                </a:moveTo>
                <a:lnTo>
                  <a:pt x="402023" y="45720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896" tIns="43555" rIns="202896" bIns="4355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E1E041A-AAEA-173B-4CF3-BB3C50552336}"/>
              </a:ext>
            </a:extLst>
          </p:cNvPr>
          <p:cNvSpPr/>
          <p:nvPr/>
        </p:nvSpPr>
        <p:spPr>
          <a:xfrm>
            <a:off x="5046020" y="2609717"/>
            <a:ext cx="3029922" cy="1867976"/>
          </a:xfrm>
          <a:custGeom>
            <a:avLst/>
            <a:gdLst>
              <a:gd name="connsiteX0" fmla="*/ 0 w 2395380"/>
              <a:gd name="connsiteY0" fmla="*/ 0 h 1854793"/>
              <a:gd name="connsiteX1" fmla="*/ 2395380 w 2395380"/>
              <a:gd name="connsiteY1" fmla="*/ 0 h 1854793"/>
              <a:gd name="connsiteX2" fmla="*/ 2395380 w 2395380"/>
              <a:gd name="connsiteY2" fmla="*/ 1854793 h 1854793"/>
              <a:gd name="connsiteX3" fmla="*/ 0 w 2395380"/>
              <a:gd name="connsiteY3" fmla="*/ 1854793 h 1854793"/>
              <a:gd name="connsiteX4" fmla="*/ 0 w 2395380"/>
              <a:gd name="connsiteY4" fmla="*/ 0 h 18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5380" h="1854793">
                <a:moveTo>
                  <a:pt x="0" y="0"/>
                </a:moveTo>
                <a:lnTo>
                  <a:pt x="2395380" y="0"/>
                </a:lnTo>
                <a:lnTo>
                  <a:pt x="2395380" y="1854793"/>
                </a:lnTo>
                <a:lnTo>
                  <a:pt x="0" y="18547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3. Enhance Guest Experience and Ratings:</a:t>
            </a:r>
            <a:br>
              <a:rPr lang="en-US" sz="1200" b="1" kern="1200" dirty="0"/>
            </a:br>
            <a:br>
              <a:rPr lang="en-US" sz="1200" b="1" kern="1200" dirty="0"/>
            </a:br>
            <a:r>
              <a:rPr lang="en-US" sz="1200" b="1" kern="1200" dirty="0"/>
              <a:t>Target properties with ratings below 3.5 stars for operational improvements.</a:t>
            </a:r>
            <a:br>
              <a:rPr lang="en-US" sz="1200" b="1" kern="1200" dirty="0"/>
            </a:br>
            <a:br>
              <a:rPr lang="en-US" sz="1200" b="1" kern="1200" dirty="0"/>
            </a:br>
            <a:r>
              <a:rPr lang="en-US" sz="1200" b="1" kern="1200" dirty="0"/>
              <a:t>Invest in guest satisfaction initiatives such as personalized services and faster issue resolution to boost occupancy and ADR.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5974ED-7039-5544-2FC1-0C39C00EA2CC}"/>
              </a:ext>
            </a:extLst>
          </p:cNvPr>
          <p:cNvSpPr/>
          <p:nvPr/>
        </p:nvSpPr>
        <p:spPr>
          <a:xfrm>
            <a:off x="6735233" y="4286987"/>
            <a:ext cx="3119564" cy="582597"/>
          </a:xfrm>
          <a:custGeom>
            <a:avLst/>
            <a:gdLst>
              <a:gd name="connsiteX0" fmla="*/ 3119564 w 3119564"/>
              <a:gd name="connsiteY0" fmla="*/ 0 h 582597"/>
              <a:gd name="connsiteX1" fmla="*/ 3119564 w 3119564"/>
              <a:gd name="connsiteY1" fmla="*/ 308398 h 582597"/>
              <a:gd name="connsiteX2" fmla="*/ 0 w 3119564"/>
              <a:gd name="connsiteY2" fmla="*/ 308398 h 582597"/>
              <a:gd name="connsiteX3" fmla="*/ 0 w 3119564"/>
              <a:gd name="connsiteY3" fmla="*/ 582597 h 58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9564" h="582597">
                <a:moveTo>
                  <a:pt x="3119564" y="0"/>
                </a:moveTo>
                <a:lnTo>
                  <a:pt x="3119564" y="308398"/>
                </a:lnTo>
                <a:lnTo>
                  <a:pt x="0" y="308398"/>
                </a:lnTo>
                <a:lnTo>
                  <a:pt x="0" y="582597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000" tIns="289134" rIns="1493001" bIns="28913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D6728F-2B69-073F-D4F5-41DB515D07FC}"/>
              </a:ext>
            </a:extLst>
          </p:cNvPr>
          <p:cNvSpPr/>
          <p:nvPr/>
        </p:nvSpPr>
        <p:spPr>
          <a:xfrm>
            <a:off x="8495156" y="2575863"/>
            <a:ext cx="2911883" cy="1901829"/>
          </a:xfrm>
          <a:custGeom>
            <a:avLst/>
            <a:gdLst>
              <a:gd name="connsiteX0" fmla="*/ 0 w 2464092"/>
              <a:gd name="connsiteY0" fmla="*/ 0 h 1493646"/>
              <a:gd name="connsiteX1" fmla="*/ 2464092 w 2464092"/>
              <a:gd name="connsiteY1" fmla="*/ 0 h 1493646"/>
              <a:gd name="connsiteX2" fmla="*/ 2464092 w 2464092"/>
              <a:gd name="connsiteY2" fmla="*/ 1493646 h 1493646"/>
              <a:gd name="connsiteX3" fmla="*/ 0 w 2464092"/>
              <a:gd name="connsiteY3" fmla="*/ 1493646 h 1493646"/>
              <a:gd name="connsiteX4" fmla="*/ 0 w 2464092"/>
              <a:gd name="connsiteY4" fmla="*/ 0 h 1493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092" h="1493646">
                <a:moveTo>
                  <a:pt x="0" y="0"/>
                </a:moveTo>
                <a:lnTo>
                  <a:pt x="2464092" y="0"/>
                </a:lnTo>
                <a:lnTo>
                  <a:pt x="2464092" y="1493646"/>
                </a:lnTo>
                <a:lnTo>
                  <a:pt x="0" y="149364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4. Expand Operations in High-Performing Regions:</a:t>
            </a:r>
            <a:br>
              <a:rPr lang="en-US" sz="1200" b="1" kern="1200" dirty="0"/>
            </a:br>
            <a:endParaRPr lang="en-US" sz="1200" b="1" kern="1200" dirty="0"/>
          </a:p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b="1" dirty="0"/>
          </a:p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Explore growth opportunities in cities such as Mumbai, which demonstrate strong demand and revenue potential.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88430F-E55A-1794-B1CD-D45A8954C3DE}"/>
              </a:ext>
            </a:extLst>
          </p:cNvPr>
          <p:cNvSpPr/>
          <p:nvPr/>
        </p:nvSpPr>
        <p:spPr>
          <a:xfrm>
            <a:off x="8053289" y="5730949"/>
            <a:ext cx="406365" cy="116958"/>
          </a:xfrm>
          <a:custGeom>
            <a:avLst/>
            <a:gdLst>
              <a:gd name="connsiteX0" fmla="*/ 0 w 402023"/>
              <a:gd name="connsiteY0" fmla="*/ 45720 h 91440"/>
              <a:gd name="connsiteX1" fmla="*/ 402023 w 402023"/>
              <a:gd name="connsiteY1" fmla="*/ 4572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2023" h="91440">
                <a:moveTo>
                  <a:pt x="0" y="45720"/>
                </a:moveTo>
                <a:lnTo>
                  <a:pt x="402023" y="45720"/>
                </a:lnTo>
              </a:path>
            </a:pathLst>
          </a:custGeom>
          <a:noFill/>
          <a:ln w="19050">
            <a:tailEnd type="arrow"/>
          </a:ln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2896" tIns="43555" rIns="202896" bIns="4355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287825-CC6B-BDC5-FCDF-6A8F25297324}"/>
              </a:ext>
            </a:extLst>
          </p:cNvPr>
          <p:cNvSpPr/>
          <p:nvPr/>
        </p:nvSpPr>
        <p:spPr>
          <a:xfrm>
            <a:off x="5092559" y="4856094"/>
            <a:ext cx="2960731" cy="1764162"/>
          </a:xfrm>
          <a:custGeom>
            <a:avLst/>
            <a:gdLst>
              <a:gd name="connsiteX0" fmla="*/ 0 w 1880972"/>
              <a:gd name="connsiteY0" fmla="*/ 0 h 1128583"/>
              <a:gd name="connsiteX1" fmla="*/ 1880972 w 1880972"/>
              <a:gd name="connsiteY1" fmla="*/ 0 h 1128583"/>
              <a:gd name="connsiteX2" fmla="*/ 1880972 w 1880972"/>
              <a:gd name="connsiteY2" fmla="*/ 1128583 h 1128583"/>
              <a:gd name="connsiteX3" fmla="*/ 0 w 1880972"/>
              <a:gd name="connsiteY3" fmla="*/ 1128583 h 1128583"/>
              <a:gd name="connsiteX4" fmla="*/ 0 w 1880972"/>
              <a:gd name="connsiteY4" fmla="*/ 0 h 112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972" h="1128583">
                <a:moveTo>
                  <a:pt x="0" y="0"/>
                </a:moveTo>
                <a:lnTo>
                  <a:pt x="1880972" y="0"/>
                </a:lnTo>
                <a:lnTo>
                  <a:pt x="1880972" y="1128583"/>
                </a:lnTo>
                <a:lnTo>
                  <a:pt x="0" y="1128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5. Reduce Cancellations and Maximize Realization Rates:</a:t>
            </a:r>
            <a:br>
              <a:rPr lang="en-US" sz="1200" b="1" kern="1200" dirty="0"/>
            </a:br>
            <a:br>
              <a:rPr lang="en-US" sz="1200" b="1" kern="1200" dirty="0"/>
            </a:br>
            <a:br>
              <a:rPr lang="en-US" sz="1200" b="1" kern="1200" dirty="0"/>
            </a:br>
            <a:r>
              <a:rPr lang="en-US" sz="1200" b="1" kern="1200" dirty="0"/>
              <a:t>Analyze cancellation trends and introduce flexible policies or incentives to encourage non-cancellable bookings.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CC6AFC-E738-01BC-0AAE-6F2415FA4DA4}"/>
              </a:ext>
            </a:extLst>
          </p:cNvPr>
          <p:cNvSpPr/>
          <p:nvPr/>
        </p:nvSpPr>
        <p:spPr>
          <a:xfrm>
            <a:off x="8446308" y="4856094"/>
            <a:ext cx="2960731" cy="1764162"/>
          </a:xfrm>
          <a:custGeom>
            <a:avLst/>
            <a:gdLst>
              <a:gd name="connsiteX0" fmla="*/ 0 w 1880972"/>
              <a:gd name="connsiteY0" fmla="*/ 0 h 1128583"/>
              <a:gd name="connsiteX1" fmla="*/ 1880972 w 1880972"/>
              <a:gd name="connsiteY1" fmla="*/ 0 h 1128583"/>
              <a:gd name="connsiteX2" fmla="*/ 1880972 w 1880972"/>
              <a:gd name="connsiteY2" fmla="*/ 1128583 h 1128583"/>
              <a:gd name="connsiteX3" fmla="*/ 0 w 1880972"/>
              <a:gd name="connsiteY3" fmla="*/ 1128583 h 1128583"/>
              <a:gd name="connsiteX4" fmla="*/ 0 w 1880972"/>
              <a:gd name="connsiteY4" fmla="*/ 0 h 112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972" h="1128583">
                <a:moveTo>
                  <a:pt x="0" y="0"/>
                </a:moveTo>
                <a:lnTo>
                  <a:pt x="1880972" y="0"/>
                </a:lnTo>
                <a:lnTo>
                  <a:pt x="1880972" y="1128583"/>
                </a:lnTo>
                <a:lnTo>
                  <a:pt x="0" y="112858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169" tIns="96748" rIns="92169" bIns="96748" numCol="1" spcCol="1270" anchor="ctr" anchorCtr="0">
            <a:noAutofit/>
          </a:bodyPr>
          <a:lstStyle/>
          <a:p>
            <a:pPr marL="0" lvl="0" indent="0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6. Promote Direct Bookings:</a:t>
            </a:r>
            <a:br>
              <a:rPr lang="en-US" sz="1200" b="1" kern="1200" dirty="0"/>
            </a:br>
            <a:br>
              <a:rPr lang="en-US" sz="1200" b="1" kern="1200" dirty="0"/>
            </a:br>
            <a:br>
              <a:rPr lang="en-US" sz="1200" b="1" kern="1200" dirty="0"/>
            </a:br>
            <a:r>
              <a:rPr lang="en-US" sz="1200" b="1" kern="1200" dirty="0"/>
              <a:t> Introduce loyalty programs and exclusive offers to shift customers towards direct booking channels, reducing dependency on third-party platforms and improving margins.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A887-A7C6-26C1-C0F8-BE7A8847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465" y="385505"/>
            <a:ext cx="8594993" cy="514177"/>
          </a:xfrm>
        </p:spPr>
        <p:txBody>
          <a:bodyPr>
            <a:noAutofit/>
          </a:bodyPr>
          <a:lstStyle/>
          <a:p>
            <a:r>
              <a:rPr lang="en-IN" sz="4000" dirty="0"/>
              <a:t>Team Acknowledgment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9C62D37-192B-6E5D-AE59-8DCCED30FA4E}"/>
              </a:ext>
            </a:extLst>
          </p:cNvPr>
          <p:cNvSpPr/>
          <p:nvPr/>
        </p:nvSpPr>
        <p:spPr>
          <a:xfrm>
            <a:off x="420293" y="927639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0 w 1943770"/>
              <a:gd name="connsiteY5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674" tIns="29337" rIns="209046" bIns="293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b="1" kern="1200" dirty="0">
                <a:solidFill>
                  <a:schemeClr val="bg1"/>
                </a:solidFill>
              </a:rPr>
              <a:t>This Project was executed by a collaborative effort from our team members:</a:t>
            </a:r>
            <a:endParaRPr lang="en-US" sz="1100" b="1" kern="1200" dirty="0">
              <a:solidFill>
                <a:schemeClr val="bg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56ADD71-024E-9C02-0C00-4AFFDE1538E2}"/>
              </a:ext>
            </a:extLst>
          </p:cNvPr>
          <p:cNvSpPr/>
          <p:nvPr/>
        </p:nvSpPr>
        <p:spPr>
          <a:xfrm>
            <a:off x="5104955" y="931387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760" tIns="32004" rIns="404756" bIns="320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solidFill>
                  <a:schemeClr val="bg1"/>
                </a:solidFill>
              </a:rPr>
              <a:t>- Pranav Arun </a:t>
            </a:r>
            <a:r>
              <a:rPr lang="en-IN" sz="1200" b="1" kern="1200" dirty="0" err="1">
                <a:solidFill>
                  <a:schemeClr val="bg1"/>
                </a:solidFill>
              </a:rPr>
              <a:t>Ghadi</a:t>
            </a:r>
            <a:endParaRPr lang="en-US" sz="1200" b="1" kern="1200" dirty="0">
              <a:solidFill>
                <a:schemeClr val="bg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FEC55EE-9F5F-599E-2C7C-0034E8579F02}"/>
              </a:ext>
            </a:extLst>
          </p:cNvPr>
          <p:cNvSpPr/>
          <p:nvPr/>
        </p:nvSpPr>
        <p:spPr>
          <a:xfrm>
            <a:off x="3530326" y="927639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760" tIns="32004" rIns="404756" bIns="320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solidFill>
                  <a:schemeClr val="tx1"/>
                </a:solidFill>
              </a:rPr>
              <a:t>- Vaishnavi Yogesh Ambre</a:t>
            </a:r>
            <a:endParaRPr lang="en-US" sz="1200" b="1" kern="1200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6ED2C74-6958-C9E5-0DE5-A66B38FBC231}"/>
              </a:ext>
            </a:extLst>
          </p:cNvPr>
          <p:cNvSpPr/>
          <p:nvPr/>
        </p:nvSpPr>
        <p:spPr>
          <a:xfrm>
            <a:off x="8155586" y="943511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1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760" tIns="29337" rIns="403423" bIns="293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kern="1200" dirty="0">
                <a:solidFill>
                  <a:schemeClr val="tx1"/>
                </a:solidFill>
              </a:rPr>
              <a:t>- </a:t>
            </a:r>
            <a:r>
              <a:rPr lang="en-IN" sz="1200" b="1" kern="1200" dirty="0">
                <a:solidFill>
                  <a:schemeClr val="tx1"/>
                </a:solidFill>
              </a:rPr>
              <a:t>Thakur  </a:t>
            </a:r>
            <a:r>
              <a:rPr lang="en-IN" sz="1200" b="1" kern="1200" dirty="0" err="1">
                <a:solidFill>
                  <a:schemeClr val="tx1"/>
                </a:solidFill>
              </a:rPr>
              <a:t>Rachita</a:t>
            </a:r>
            <a:r>
              <a:rPr lang="en-IN" sz="1200" b="1" kern="1200" dirty="0">
                <a:solidFill>
                  <a:schemeClr val="tx1"/>
                </a:solidFill>
              </a:rPr>
              <a:t> Varma</a:t>
            </a:r>
            <a:endParaRPr lang="en-US" sz="1200" b="1" kern="1200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4B7E914-ECA8-B976-CF7D-35C4848E2732}"/>
              </a:ext>
            </a:extLst>
          </p:cNvPr>
          <p:cNvSpPr/>
          <p:nvPr/>
        </p:nvSpPr>
        <p:spPr>
          <a:xfrm>
            <a:off x="6664220" y="935037"/>
            <a:ext cx="1877244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1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760" tIns="32004" rIns="404756" bIns="320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solidFill>
                  <a:schemeClr val="tx1"/>
                </a:solidFill>
              </a:rPr>
              <a:t>-</a:t>
            </a:r>
            <a:r>
              <a:rPr lang="en-IN" sz="1200" b="1" kern="1200" dirty="0"/>
              <a:t> </a:t>
            </a:r>
            <a:r>
              <a:rPr lang="en-IN" sz="1200" b="1" kern="1200" dirty="0" err="1"/>
              <a:t>Kaipakam</a:t>
            </a:r>
            <a:r>
              <a:rPr lang="en-IN" sz="1200" b="1" kern="1200" dirty="0"/>
              <a:t> Vasu</a:t>
            </a:r>
            <a:endParaRPr lang="en-US" sz="1200" b="1" kern="120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47854C0-6E78-2A18-9594-BA2E6C9E1D7D}"/>
              </a:ext>
            </a:extLst>
          </p:cNvPr>
          <p:cNvSpPr/>
          <p:nvPr/>
        </p:nvSpPr>
        <p:spPr>
          <a:xfrm>
            <a:off x="2002639" y="928961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6760" tIns="32004" rIns="404756" bIns="320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200" b="1" kern="1200" dirty="0">
                <a:solidFill>
                  <a:schemeClr val="bg1"/>
                </a:solidFill>
              </a:rPr>
              <a:t>- Sonam Bhanarkar</a:t>
            </a:r>
            <a:endParaRPr lang="en-US" sz="1200" b="1" kern="1200" dirty="0">
              <a:solidFill>
                <a:schemeClr val="bg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E4B12CE-418F-65A1-0BD1-1841D6CB136F}"/>
              </a:ext>
            </a:extLst>
          </p:cNvPr>
          <p:cNvSpPr/>
          <p:nvPr/>
        </p:nvSpPr>
        <p:spPr>
          <a:xfrm>
            <a:off x="9731538" y="942189"/>
            <a:ext cx="1943770" cy="777508"/>
          </a:xfrm>
          <a:custGeom>
            <a:avLst/>
            <a:gdLst>
              <a:gd name="connsiteX0" fmla="*/ 0 w 1943770"/>
              <a:gd name="connsiteY0" fmla="*/ 0 h 777508"/>
              <a:gd name="connsiteX1" fmla="*/ 1555016 w 1943770"/>
              <a:gd name="connsiteY1" fmla="*/ 0 h 777508"/>
              <a:gd name="connsiteX2" fmla="*/ 1943770 w 1943770"/>
              <a:gd name="connsiteY2" fmla="*/ 388754 h 777508"/>
              <a:gd name="connsiteX3" fmla="*/ 1555016 w 1943770"/>
              <a:gd name="connsiteY3" fmla="*/ 777508 h 777508"/>
              <a:gd name="connsiteX4" fmla="*/ 0 w 1943770"/>
              <a:gd name="connsiteY4" fmla="*/ 777508 h 777508"/>
              <a:gd name="connsiteX5" fmla="*/ 388754 w 1943770"/>
              <a:gd name="connsiteY5" fmla="*/ 388754 h 777508"/>
              <a:gd name="connsiteX6" fmla="*/ 0 w 1943770"/>
              <a:gd name="connsiteY6" fmla="*/ 0 h 7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3770" h="777508">
                <a:moveTo>
                  <a:pt x="0" y="0"/>
                </a:moveTo>
                <a:lnTo>
                  <a:pt x="1555016" y="0"/>
                </a:lnTo>
                <a:lnTo>
                  <a:pt x="1943770" y="388754"/>
                </a:lnTo>
                <a:lnTo>
                  <a:pt x="1555016" y="777508"/>
                </a:lnTo>
                <a:lnTo>
                  <a:pt x="0" y="777508"/>
                </a:lnTo>
                <a:lnTo>
                  <a:pt x="388754" y="38875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2760" tIns="29337" rIns="403423" bIns="29337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1100" b="1" kern="1200" dirty="0">
                <a:solidFill>
                  <a:schemeClr val="bg1"/>
                </a:solidFill>
              </a:rPr>
              <a:t>Using tools like Excel, Tableau, Power BI, and My SQL</a:t>
            </a:r>
            <a:r>
              <a:rPr lang="en-IN" sz="1100" kern="1200" dirty="0">
                <a:solidFill>
                  <a:schemeClr val="bg1"/>
                </a:solidFill>
              </a:rPr>
              <a:t>.</a:t>
            </a:r>
            <a:endParaRPr lang="en-US" sz="1100" kern="1200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C0751-934B-FE37-E7B5-1E5A328CEAB0}"/>
              </a:ext>
            </a:extLst>
          </p:cNvPr>
          <p:cNvGrpSpPr/>
          <p:nvPr/>
        </p:nvGrpSpPr>
        <p:grpSpPr>
          <a:xfrm>
            <a:off x="8449904" y="1813489"/>
            <a:ext cx="3323454" cy="4649116"/>
            <a:chOff x="8449904" y="1813489"/>
            <a:chExt cx="3323454" cy="464911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E4307F3-9C34-C175-D641-87B98F45F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1152" y="1813489"/>
              <a:ext cx="1562206" cy="55862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0F6FE0-CFD1-9C6B-AE0C-A58D8BE39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1095" y="4450403"/>
              <a:ext cx="1722359" cy="2012202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470CEE3-2D65-8E72-8E6C-2F8526717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1095" y="2399786"/>
              <a:ext cx="1722361" cy="65663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DF7EB73-D98B-A74D-0FB2-5CB56BB81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61096" y="3082462"/>
              <a:ext cx="1722359" cy="13325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8A9E77A-14AF-70A7-A221-9AFDE809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11152" y="2403221"/>
              <a:ext cx="1562206" cy="64697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34B12EA-E1BE-B026-CF56-C5B94C7E9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11152" y="3085711"/>
              <a:ext cx="1562206" cy="64697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CFB7066-29C5-20C2-DA45-949CD13A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11153" y="4450403"/>
              <a:ext cx="1562199" cy="68940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B0EA3C2-6AA6-EAEE-564F-E5324E21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11154" y="5162973"/>
              <a:ext cx="1562199" cy="624386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9F55FE7-D03C-4991-1BAB-9D44DA2F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11155" y="5810484"/>
              <a:ext cx="1562199" cy="65212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94B586D-7682-458D-CAD6-0A890128E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11145" y="3774592"/>
              <a:ext cx="1562199" cy="62438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7610AC-B178-8EAA-47BA-92AE189DE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49904" y="1813489"/>
              <a:ext cx="1722359" cy="55094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AF7844-B10B-0DA8-F2F8-7B826549D834}"/>
              </a:ext>
            </a:extLst>
          </p:cNvPr>
          <p:cNvGrpSpPr/>
          <p:nvPr/>
        </p:nvGrpSpPr>
        <p:grpSpPr>
          <a:xfrm>
            <a:off x="379754" y="1752724"/>
            <a:ext cx="8031261" cy="4721025"/>
            <a:chOff x="379754" y="1752724"/>
            <a:chExt cx="8031261" cy="47210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BBC51A3-EDE9-1055-4B3A-8AE821AF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9754" y="4123729"/>
              <a:ext cx="8031261" cy="235002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9792F03-482B-1D52-0BB2-7AEB88666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79754" y="1752724"/>
              <a:ext cx="8031261" cy="2340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8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7113-2EBB-4974-D8A2-0DA977BE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66" y="419986"/>
            <a:ext cx="8789581" cy="802758"/>
          </a:xfrm>
        </p:spPr>
        <p:txBody>
          <a:bodyPr/>
          <a:lstStyle/>
          <a:p>
            <a:pPr algn="ctr"/>
            <a:r>
              <a:rPr lang="en-IN" dirty="0"/>
              <a:t>Summary and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C15F-2D4D-863D-47C8-DB653864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334" y="1222744"/>
            <a:ext cx="10058400" cy="4965405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0" indent="0">
              <a:buNone/>
              <a:defRPr sz="1800" b="1"/>
            </a:pPr>
            <a:r>
              <a:rPr lang="en-US" sz="2900" dirty="0"/>
              <a:t>Key Insights Recap:</a:t>
            </a:r>
          </a:p>
          <a:p>
            <a:pPr marL="0" indent="0">
              <a:buNone/>
              <a:defRPr sz="1600"/>
            </a:pPr>
            <a:r>
              <a:rPr lang="en-US" sz="2900" dirty="0"/>
              <a:t>• Explored key insights from the hospitality dashboard.</a:t>
            </a:r>
          </a:p>
          <a:p>
            <a:pPr marL="0" indent="0">
              <a:buNone/>
              <a:defRPr sz="1600"/>
            </a:pPr>
            <a:r>
              <a:rPr lang="en-US" sz="2900" dirty="0"/>
              <a:t>• Highlighted critical performance metrics such as revenue, realization rate, and occupancy.</a:t>
            </a:r>
          </a:p>
          <a:p>
            <a:pPr marL="0" indent="0">
              <a:buNone/>
              <a:defRPr sz="1600"/>
            </a:pPr>
            <a:r>
              <a:rPr lang="en-US" sz="2900" dirty="0"/>
              <a:t>• Identified actionable recommendations for driving business growth.</a:t>
            </a:r>
          </a:p>
          <a:p>
            <a:pPr marL="0" indent="0">
              <a:buNone/>
            </a:pPr>
            <a:br>
              <a:rPr lang="en-US" sz="2900" dirty="0"/>
            </a:br>
            <a:r>
              <a:rPr lang="en-US" sz="2900" b="1" dirty="0"/>
              <a:t>Data-Driven Approach:</a:t>
            </a:r>
          </a:p>
          <a:p>
            <a:pPr marL="0" indent="0">
              <a:buNone/>
              <a:defRPr sz="1600"/>
            </a:pPr>
            <a:r>
              <a:rPr lang="en-US" sz="2900" dirty="0"/>
              <a:t>• Utilized a data-driven methodology to pinpoint areas of focus.</a:t>
            </a:r>
          </a:p>
          <a:p>
            <a:pPr marL="0" indent="0">
              <a:buNone/>
              <a:defRPr sz="1600"/>
            </a:pPr>
            <a:r>
              <a:rPr lang="en-US" sz="2900" dirty="0"/>
              <a:t>• Uncovered opportunities for improvement and business expansion.</a:t>
            </a:r>
          </a:p>
          <a:p>
            <a:pPr marL="0" indent="0">
              <a:buNone/>
            </a:pPr>
            <a:br>
              <a:rPr lang="en-US" sz="2900" b="1" dirty="0"/>
            </a:br>
            <a:r>
              <a:rPr lang="en-US" sz="2900" b="1" dirty="0"/>
              <a:t>Call to Action:</a:t>
            </a:r>
          </a:p>
          <a:p>
            <a:pPr marL="0" indent="0">
              <a:buNone/>
              <a:defRPr sz="1600"/>
            </a:pPr>
            <a:r>
              <a:rPr lang="en-US" sz="2900" dirty="0"/>
              <a:t>• By implementing these recommendations, the company can enhance profitability and customer    satisfaction.</a:t>
            </a:r>
          </a:p>
          <a:p>
            <a:pPr marL="0" indent="0">
              <a:buNone/>
              <a:defRPr sz="1600"/>
            </a:pPr>
            <a:r>
              <a:rPr lang="en-US" sz="2900" dirty="0"/>
              <a:t>• Next steps: Prioritize actionable items such as optimizing pricing, addressing cancellations, and leveraging high-performing platforms.</a:t>
            </a:r>
          </a:p>
          <a:p>
            <a:pPr marL="0" indent="0">
              <a:buNone/>
              <a:defRPr sz="1600"/>
            </a:pPr>
            <a:endParaRPr lang="en-US" sz="2900" dirty="0"/>
          </a:p>
          <a:p>
            <a:pPr marL="0" indent="0" algn="ctr">
              <a:buNone/>
              <a:defRPr sz="1600"/>
            </a:pPr>
            <a:r>
              <a:rPr lang="en-US" sz="6700" b="1" dirty="0"/>
              <a:t>"Taking off to growth with data-driven insights"</a:t>
            </a:r>
            <a:r>
              <a:rPr lang="en-US" sz="6700" dirty="0"/>
              <a:t> </a:t>
            </a:r>
          </a:p>
          <a:p>
            <a:pPr marL="0" indent="0">
              <a:buNone/>
              <a:defRPr sz="1600"/>
            </a:pPr>
            <a:endParaRPr lang="en-IN" dirty="0"/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DF59DEED-E1E4-ECC5-DC35-C62936420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2194" y="1377593"/>
            <a:ext cx="3019646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9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F478D-A773-43B4-80DF-A229B5A0F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668B3-D82D-4011-810E-1D47D3FC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756813-AFA6-4588-BE17-2C5032F07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F3C65-2218-406A-8F6B-425015920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ADC416-2CB9-42D8-B647-6B83826E2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244EEC-028E-41B0-918C-004185357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8BE727-A9F7-4F6A-AB25-6100EC581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DB03F5-6EDF-4104-A2F1-4C7F5AA1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C14CA9A-D5A6-4240-9528-9917ECD6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58609C-619A-47F3-9BFC-8188DB63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3592F-11D4-6E6E-E8FD-A98FCB7C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65911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3C09D9-9D33-4BD7-AD44-B2C931DEA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591ACE-4D08-4AE6-8C82-E3D2A8867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6FA2E0-20F6-4AE5-B1A2-04FD2BBF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DC122E3-7CF6-4172-8928-84913545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68ED270-DF4C-A890-C07A-1132D9C39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25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4499</TotalTime>
  <Words>488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Century Gothic</vt:lpstr>
      <vt:lpstr>Savon</vt:lpstr>
      <vt:lpstr>Hospitality Dashboard Insights</vt:lpstr>
      <vt:lpstr>Dashboard Overview</vt:lpstr>
      <vt:lpstr>Key Metrics and Insights</vt:lpstr>
      <vt:lpstr>Suggestions for Business Growth</vt:lpstr>
      <vt:lpstr>Team Acknowledgment</vt:lpstr>
      <vt:lpstr>Summary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Sonam Bhanarkar</dc:creator>
  <cp:lastModifiedBy>Sonam Bhanarkar</cp:lastModifiedBy>
  <cp:revision>23</cp:revision>
  <dcterms:created xsi:type="dcterms:W3CDTF">2025-01-07T06:42:45Z</dcterms:created>
  <dcterms:modified xsi:type="dcterms:W3CDTF">2025-01-15T08:52:46Z</dcterms:modified>
</cp:coreProperties>
</file>