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6492-ADFD-4F97-8141-07A95C121FCF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C243-413D-4A03-B9E7-0C3023AF6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C243-413D-4A03-B9E7-0C3023AF6E7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8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C243-413D-4A03-B9E7-0C3023AF6E7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9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9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0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58F3-9548-F6A5-CBF5-112CA155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DD99-91AF-E71E-7E58-38C22F41E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F1A8-D8B4-B2DD-7B79-22A2AF4B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DCEE-41C9-72D6-A085-FCC6D8DF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A02A-92B8-F9D7-7D6F-E96BB0E2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4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8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5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microsoft.com/office/2011/relationships/webextension" Target="../webextensions/webextension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C3-2BF3-622E-4E1A-2AC2359F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269" y="3458708"/>
            <a:ext cx="9732773" cy="1465112"/>
          </a:xfrm>
        </p:spPr>
        <p:txBody>
          <a:bodyPr>
            <a:normAutofit/>
          </a:bodyPr>
          <a:lstStyle/>
          <a:p>
            <a:r>
              <a:rPr lang="en-IN" sz="5100" dirty="0"/>
              <a:t>Hospitality Dashboard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2992-B1B9-4AF2-272F-B53A4C41E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930" y="4923820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Presented by: Group 4</a:t>
            </a:r>
            <a:endParaRPr lang="en-IN" sz="2000" b="1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FF5A7DE-D820-3149-1417-50FDD3D3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599" y="2231571"/>
            <a:ext cx="1894115" cy="13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1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BF79C51-99DF-40B8-9A87-58BBC642D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9E5D2-18D3-4661-BD63-3510A493C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3" name="Add-in 22">
                <a:extLst>
                  <a:ext uri="{FF2B5EF4-FFF2-40B4-BE49-F238E27FC236}">
                    <a16:creationId xmlns:a16="http://schemas.microsoft.com/office/drawing/2014/main" id="{A422F53E-5EE1-65C4-E77D-0945121E61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107945"/>
                  </p:ext>
                </p:extLst>
              </p:nvPr>
            </p:nvGraphicFramePr>
            <p:xfrm>
              <a:off x="371856" y="983723"/>
              <a:ext cx="11323101" cy="54993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3" name="Add-in 22">
                <a:extLst>
                  <a:ext uri="{FF2B5EF4-FFF2-40B4-BE49-F238E27FC236}">
                    <a16:creationId xmlns:a16="http://schemas.microsoft.com/office/drawing/2014/main" id="{A422F53E-5EE1-65C4-E77D-0945121E61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56" y="983723"/>
                <a:ext cx="11323101" cy="549937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4142DCC-98CF-AC45-2106-6C108712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57" y="454593"/>
            <a:ext cx="8371114" cy="5291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dirty="0"/>
              <a:t>Dashboard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D43FD-CB1A-98C5-B1EF-EEE8B2016FE0}"/>
              </a:ext>
            </a:extLst>
          </p:cNvPr>
          <p:cNvGrpSpPr/>
          <p:nvPr/>
        </p:nvGrpSpPr>
        <p:grpSpPr>
          <a:xfrm>
            <a:off x="1133000" y="4303795"/>
            <a:ext cx="9371967" cy="878908"/>
            <a:chOff x="1133000" y="4303795"/>
            <a:chExt cx="9371967" cy="8789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DF201C-17B6-8860-50F0-883727FF1204}"/>
                </a:ext>
              </a:extLst>
            </p:cNvPr>
            <p:cNvSpPr/>
            <p:nvPr/>
          </p:nvSpPr>
          <p:spPr>
            <a:xfrm>
              <a:off x="1133000" y="4303795"/>
              <a:ext cx="9371967" cy="8789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Rectangle 4" descr="Gauge">
              <a:extLst>
                <a:ext uri="{FF2B5EF4-FFF2-40B4-BE49-F238E27FC236}">
                  <a16:creationId xmlns:a16="http://schemas.microsoft.com/office/drawing/2014/main" id="{CF4500DA-85D3-69EB-7EA9-03A8AEAF5B0E}"/>
                </a:ext>
              </a:extLst>
            </p:cNvPr>
            <p:cNvSpPr/>
            <p:nvPr/>
          </p:nvSpPr>
          <p:spPr>
            <a:xfrm>
              <a:off x="1398869" y="4501549"/>
              <a:ext cx="483399" cy="48339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3552B1-13B9-D423-01B0-9FFD47EFAF01}"/>
                </a:ext>
              </a:extLst>
            </p:cNvPr>
            <p:cNvSpPr/>
            <p:nvPr/>
          </p:nvSpPr>
          <p:spPr>
            <a:xfrm>
              <a:off x="2148139" y="4303795"/>
              <a:ext cx="8356827" cy="878908"/>
            </a:xfrm>
            <a:custGeom>
              <a:avLst/>
              <a:gdLst>
                <a:gd name="connsiteX0" fmla="*/ 0 w 8356827"/>
                <a:gd name="connsiteY0" fmla="*/ 0 h 878908"/>
                <a:gd name="connsiteX1" fmla="*/ 8356827 w 8356827"/>
                <a:gd name="connsiteY1" fmla="*/ 0 h 878908"/>
                <a:gd name="connsiteX2" fmla="*/ 8356827 w 8356827"/>
                <a:gd name="connsiteY2" fmla="*/ 878908 h 878908"/>
                <a:gd name="connsiteX3" fmla="*/ 0 w 8356827"/>
                <a:gd name="connsiteY3" fmla="*/ 878908 h 878908"/>
                <a:gd name="connsiteX4" fmla="*/ 0 w 8356827"/>
                <a:gd name="connsiteY4" fmla="*/ 0 h 87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6827" h="878908">
                  <a:moveTo>
                    <a:pt x="0" y="0"/>
                  </a:moveTo>
                  <a:lnTo>
                    <a:pt x="8356827" y="0"/>
                  </a:lnTo>
                  <a:lnTo>
                    <a:pt x="8356827" y="878908"/>
                  </a:lnTo>
                  <a:lnTo>
                    <a:pt x="0" y="87890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018" tIns="93018" rIns="93018" bIns="93018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This dashboard highlights key performance metrics such as revenue, </a:t>
              </a:r>
              <a:r>
                <a:rPr lang="en-US" sz="1600" kern="1200" dirty="0" err="1"/>
                <a:t>realisation</a:t>
              </a:r>
              <a:r>
                <a:rPr lang="en-US" sz="1600" kern="1200" dirty="0"/>
                <a:t>, daily sellable room nights (DSRN), and revenue per available room (RevPAR).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1EA90-1EB1-AADD-3FE2-83EF1720AF2F}"/>
              </a:ext>
            </a:extLst>
          </p:cNvPr>
          <p:cNvGrpSpPr/>
          <p:nvPr/>
        </p:nvGrpSpPr>
        <p:grpSpPr>
          <a:xfrm>
            <a:off x="1132999" y="5402431"/>
            <a:ext cx="9371967" cy="878908"/>
            <a:chOff x="1132999" y="5402431"/>
            <a:chExt cx="9371967" cy="878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BE91EE-B172-85AD-28E8-A85050B52D1C}"/>
                </a:ext>
              </a:extLst>
            </p:cNvPr>
            <p:cNvSpPr/>
            <p:nvPr/>
          </p:nvSpPr>
          <p:spPr>
            <a:xfrm>
              <a:off x="1132999" y="5402431"/>
              <a:ext cx="9371967" cy="8789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5193CB-AE06-722E-683F-F9970470B645}"/>
                </a:ext>
              </a:extLst>
            </p:cNvPr>
            <p:cNvGrpSpPr/>
            <p:nvPr/>
          </p:nvGrpSpPr>
          <p:grpSpPr>
            <a:xfrm>
              <a:off x="1398869" y="5402431"/>
              <a:ext cx="9106097" cy="878908"/>
              <a:chOff x="1398869" y="5402431"/>
              <a:chExt cx="9106097" cy="878908"/>
            </a:xfrm>
          </p:grpSpPr>
          <p:sp>
            <p:nvSpPr>
              <p:cNvPr id="8" name="Rectangle 7" descr="Database">
                <a:extLst>
                  <a:ext uri="{FF2B5EF4-FFF2-40B4-BE49-F238E27FC236}">
                    <a16:creationId xmlns:a16="http://schemas.microsoft.com/office/drawing/2014/main" id="{7764FE29-9C56-9731-7FA7-9D5162D4E88B}"/>
                  </a:ext>
                </a:extLst>
              </p:cNvPr>
              <p:cNvSpPr/>
              <p:nvPr/>
            </p:nvSpPr>
            <p:spPr>
              <a:xfrm>
                <a:off x="1398869" y="5600185"/>
                <a:ext cx="483399" cy="483399"/>
              </a:xfrm>
              <a:prstGeom prst="rect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8F40A8-B9ED-CF9E-D0B3-8AB86E7515D6}"/>
                  </a:ext>
                </a:extLst>
              </p:cNvPr>
              <p:cNvSpPr/>
              <p:nvPr/>
            </p:nvSpPr>
            <p:spPr>
              <a:xfrm>
                <a:off x="2148139" y="5402431"/>
                <a:ext cx="8356827" cy="878908"/>
              </a:xfrm>
              <a:custGeom>
                <a:avLst/>
                <a:gdLst>
                  <a:gd name="connsiteX0" fmla="*/ 0 w 8356827"/>
                  <a:gd name="connsiteY0" fmla="*/ 0 h 878908"/>
                  <a:gd name="connsiteX1" fmla="*/ 8356827 w 8356827"/>
                  <a:gd name="connsiteY1" fmla="*/ 0 h 878908"/>
                  <a:gd name="connsiteX2" fmla="*/ 8356827 w 8356827"/>
                  <a:gd name="connsiteY2" fmla="*/ 878908 h 878908"/>
                  <a:gd name="connsiteX3" fmla="*/ 0 w 8356827"/>
                  <a:gd name="connsiteY3" fmla="*/ 878908 h 878908"/>
                  <a:gd name="connsiteX4" fmla="*/ 0 w 8356827"/>
                  <a:gd name="connsiteY4" fmla="*/ 0 h 878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6827" h="878908">
                    <a:moveTo>
                      <a:pt x="0" y="0"/>
                    </a:moveTo>
                    <a:lnTo>
                      <a:pt x="8356827" y="0"/>
                    </a:lnTo>
                    <a:lnTo>
                      <a:pt x="8356827" y="878908"/>
                    </a:lnTo>
                    <a:lnTo>
                      <a:pt x="0" y="87890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3018" tIns="93018" rIns="93018" bIns="93018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/>
                  <a:t>Data analyzed from May to July 2024, across various cities and room types.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0249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F79C51-99DF-40B8-9A87-58BBC642D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9E5D2-18D3-4661-BD63-3510A493C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7BB491-86C7-61A2-162B-DD1F72B5FE4A}"/>
              </a:ext>
            </a:extLst>
          </p:cNvPr>
          <p:cNvSpPr/>
          <p:nvPr/>
        </p:nvSpPr>
        <p:spPr>
          <a:xfrm>
            <a:off x="1308060" y="4008545"/>
            <a:ext cx="2177161" cy="2221774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Total Revenue: ?2bn, with 70.15% realization.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D5021D-5331-EA88-70B0-0A240EEC35AB}"/>
              </a:ext>
            </a:extLst>
          </p:cNvPr>
          <p:cNvSpPr/>
          <p:nvPr/>
        </p:nvSpPr>
        <p:spPr>
          <a:xfrm>
            <a:off x="1940442" y="4226621"/>
            <a:ext cx="787872" cy="787872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1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3" name="Add-in 22">
                <a:extLst>
                  <a:ext uri="{FF2B5EF4-FFF2-40B4-BE49-F238E27FC236}">
                    <a16:creationId xmlns:a16="http://schemas.microsoft.com/office/drawing/2014/main" id="{7031B6AF-0AC0-6259-4016-47CA89B515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517658"/>
                  </p:ext>
                </p:extLst>
              </p:nvPr>
            </p:nvGraphicFramePr>
            <p:xfrm>
              <a:off x="371856" y="1360967"/>
              <a:ext cx="11448288" cy="31762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3" name="Add-in 22">
                <a:extLst>
                  <a:ext uri="{FF2B5EF4-FFF2-40B4-BE49-F238E27FC236}">
                    <a16:creationId xmlns:a16="http://schemas.microsoft.com/office/drawing/2014/main" id="{7031B6AF-0AC0-6259-4016-47CA89B515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56" y="1360967"/>
                <a:ext cx="11448288" cy="3176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6" name="Add-in 25">
                <a:extLst>
                  <a:ext uri="{FF2B5EF4-FFF2-40B4-BE49-F238E27FC236}">
                    <a16:creationId xmlns:a16="http://schemas.microsoft.com/office/drawing/2014/main" id="{51396088-E294-C644-A695-2B2DCD77E6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7878639"/>
                  </p:ext>
                </p:extLst>
              </p:nvPr>
            </p:nvGraphicFramePr>
            <p:xfrm>
              <a:off x="470614" y="374904"/>
              <a:ext cx="11250771" cy="59999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6" name="Add-in 25">
                <a:extLst>
                  <a:ext uri="{FF2B5EF4-FFF2-40B4-BE49-F238E27FC236}">
                    <a16:creationId xmlns:a16="http://schemas.microsoft.com/office/drawing/2014/main" id="{51396088-E294-C644-A695-2B2DCD77E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614" y="374904"/>
                <a:ext cx="11250771" cy="5999919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91502F-7355-5877-96FF-75BBB9130A30}"/>
              </a:ext>
            </a:extLst>
          </p:cNvPr>
          <p:cNvSpPr/>
          <p:nvPr/>
        </p:nvSpPr>
        <p:spPr>
          <a:xfrm>
            <a:off x="3109537" y="4008545"/>
            <a:ext cx="2419655" cy="2262706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Highest revenue by booking platform: Others (699.35M).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1038DC-81D6-5041-B60F-FCB5EA4B7083}"/>
              </a:ext>
            </a:extLst>
          </p:cNvPr>
          <p:cNvSpPr/>
          <p:nvPr/>
        </p:nvSpPr>
        <p:spPr>
          <a:xfrm>
            <a:off x="3806759" y="4219389"/>
            <a:ext cx="875626" cy="802335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AF9A22-059A-B86D-66AB-394A6D69D9C5}"/>
              </a:ext>
            </a:extLst>
          </p:cNvPr>
          <p:cNvSpPr/>
          <p:nvPr/>
        </p:nvSpPr>
        <p:spPr>
          <a:xfrm>
            <a:off x="5666352" y="4008545"/>
            <a:ext cx="2379130" cy="2262706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Weekends show higher realization (70.46%) compared to weekdays (69.96%).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9B4931-A501-F3E0-7DED-8866BD897F6E}"/>
              </a:ext>
            </a:extLst>
          </p:cNvPr>
          <p:cNvSpPr/>
          <p:nvPr/>
        </p:nvSpPr>
        <p:spPr>
          <a:xfrm>
            <a:off x="6425437" y="4216379"/>
            <a:ext cx="860960" cy="787872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EC0DDF-A528-1B0D-D8D2-B2CAAFA89D8E}"/>
              </a:ext>
            </a:extLst>
          </p:cNvPr>
          <p:cNvSpPr/>
          <p:nvPr/>
        </p:nvSpPr>
        <p:spPr>
          <a:xfrm>
            <a:off x="8230989" y="4015403"/>
            <a:ext cx="2839776" cy="2255848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/>
              <a:t>- Mumbai properties perform the best, especially Atiq Bay and Atiq Exotica.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3A1663-6E8A-116C-5CF7-677C426B40BD}"/>
              </a:ext>
            </a:extLst>
          </p:cNvPr>
          <p:cNvSpPr/>
          <p:nvPr/>
        </p:nvSpPr>
        <p:spPr>
          <a:xfrm>
            <a:off x="9256941" y="4211907"/>
            <a:ext cx="787872" cy="787872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5E0397A-8A40-237F-0F82-5F058EBBB41A}"/>
              </a:ext>
            </a:extLst>
          </p:cNvPr>
          <p:cNvSpPr/>
          <p:nvPr/>
        </p:nvSpPr>
        <p:spPr>
          <a:xfrm>
            <a:off x="642530" y="4008545"/>
            <a:ext cx="2355161" cy="2262706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Total Revenue: 2bn, with 70.15% realization.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62CB5B-50DC-4C8D-6D2C-F46FE54EBF5A}"/>
              </a:ext>
            </a:extLst>
          </p:cNvPr>
          <p:cNvSpPr/>
          <p:nvPr/>
        </p:nvSpPr>
        <p:spPr>
          <a:xfrm>
            <a:off x="1244921" y="4231628"/>
            <a:ext cx="852287" cy="787795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A41C-82D9-7B98-A706-C82774BE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17" y="617431"/>
            <a:ext cx="7990367" cy="3123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Key Metrics and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3905-4ABC-B1F6-BFF9-4D6D83273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616" y="1066980"/>
            <a:ext cx="5656520" cy="6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rPr lang="en-IN" sz="3200">
                <a:solidFill>
                  <a:schemeClr val="bg1"/>
                </a:solidFill>
              </a:rPr>
              <a:t>Suggestions for Business Growth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56EF2E-D337-B27D-1921-C199A2ED0635}"/>
              </a:ext>
            </a:extLst>
          </p:cNvPr>
          <p:cNvSpPr/>
          <p:nvPr/>
        </p:nvSpPr>
        <p:spPr>
          <a:xfrm>
            <a:off x="7956102" y="1383256"/>
            <a:ext cx="466323" cy="121461"/>
          </a:xfrm>
          <a:custGeom>
            <a:avLst/>
            <a:gdLst>
              <a:gd name="connsiteX0" fmla="*/ 0 w 402023"/>
              <a:gd name="connsiteY0" fmla="*/ 45720 h 91440"/>
              <a:gd name="connsiteX1" fmla="*/ 402023 w 4020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023" h="91440">
                <a:moveTo>
                  <a:pt x="0" y="45720"/>
                </a:moveTo>
                <a:lnTo>
                  <a:pt x="402023" y="45720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897" tIns="43555" rIns="202895" bIns="4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46BD35-2C5B-EC2C-F73B-3BFA3BBC70F9}"/>
              </a:ext>
            </a:extLst>
          </p:cNvPr>
          <p:cNvSpPr/>
          <p:nvPr/>
        </p:nvSpPr>
        <p:spPr>
          <a:xfrm>
            <a:off x="5046020" y="470473"/>
            <a:ext cx="2911883" cy="1818395"/>
          </a:xfrm>
          <a:custGeom>
            <a:avLst/>
            <a:gdLst>
              <a:gd name="connsiteX0" fmla="*/ 0 w 2163156"/>
              <a:gd name="connsiteY0" fmla="*/ 0 h 1489391"/>
              <a:gd name="connsiteX1" fmla="*/ 2163156 w 2163156"/>
              <a:gd name="connsiteY1" fmla="*/ 0 h 1489391"/>
              <a:gd name="connsiteX2" fmla="*/ 2163156 w 2163156"/>
              <a:gd name="connsiteY2" fmla="*/ 1489391 h 1489391"/>
              <a:gd name="connsiteX3" fmla="*/ 0 w 2163156"/>
              <a:gd name="connsiteY3" fmla="*/ 1489391 h 1489391"/>
              <a:gd name="connsiteX4" fmla="*/ 0 w 2163156"/>
              <a:gd name="connsiteY4" fmla="*/ 0 h 148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156" h="1489391">
                <a:moveTo>
                  <a:pt x="0" y="0"/>
                </a:moveTo>
                <a:lnTo>
                  <a:pt x="2163156" y="0"/>
                </a:lnTo>
                <a:lnTo>
                  <a:pt x="2163156" y="1489391"/>
                </a:lnTo>
                <a:lnTo>
                  <a:pt x="0" y="14893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50" b="1" kern="1200" dirty="0">
                <a:solidFill>
                  <a:schemeClr val="tx1"/>
                </a:solidFill>
              </a:rPr>
              <a:t>1. Optimize Weekend and Seasonal Pricing: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Implement dynamic pricing strategies during high-demand periods (e.g., weekends, holidays) to maximize realization.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Introduce attractive packages or discounts during low-demand periods to sustain occupancy.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CAEC42-3416-8B6F-A35E-B54F35EA35D8}"/>
              </a:ext>
            </a:extLst>
          </p:cNvPr>
          <p:cNvSpPr/>
          <p:nvPr/>
        </p:nvSpPr>
        <p:spPr>
          <a:xfrm>
            <a:off x="6992437" y="2217826"/>
            <a:ext cx="2862360" cy="353188"/>
          </a:xfrm>
          <a:custGeom>
            <a:avLst/>
            <a:gdLst>
              <a:gd name="connsiteX0" fmla="*/ 2490276 w 2490276"/>
              <a:gd name="connsiteY0" fmla="*/ 0 h 402023"/>
              <a:gd name="connsiteX1" fmla="*/ 2490276 w 2490276"/>
              <a:gd name="connsiteY1" fmla="*/ 218111 h 402023"/>
              <a:gd name="connsiteX2" fmla="*/ 0 w 2490276"/>
              <a:gd name="connsiteY2" fmla="*/ 218111 h 402023"/>
              <a:gd name="connsiteX3" fmla="*/ 0 w 2490276"/>
              <a:gd name="connsiteY3" fmla="*/ 402023 h 40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276" h="402023">
                <a:moveTo>
                  <a:pt x="2490276" y="0"/>
                </a:moveTo>
                <a:lnTo>
                  <a:pt x="2490276" y="218111"/>
                </a:lnTo>
                <a:lnTo>
                  <a:pt x="0" y="218111"/>
                </a:lnTo>
                <a:lnTo>
                  <a:pt x="0" y="402023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4648" tIns="198847" rIns="1194650" bIns="19884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EB63A1-7A9A-F410-086F-DA73A3079CE3}"/>
              </a:ext>
            </a:extLst>
          </p:cNvPr>
          <p:cNvSpPr/>
          <p:nvPr/>
        </p:nvSpPr>
        <p:spPr>
          <a:xfrm>
            <a:off x="8422426" y="470473"/>
            <a:ext cx="2984614" cy="1818395"/>
          </a:xfrm>
          <a:custGeom>
            <a:avLst/>
            <a:gdLst>
              <a:gd name="connsiteX0" fmla="*/ 0 w 2184373"/>
              <a:gd name="connsiteY0" fmla="*/ 0 h 1496230"/>
              <a:gd name="connsiteX1" fmla="*/ 2184373 w 2184373"/>
              <a:gd name="connsiteY1" fmla="*/ 0 h 1496230"/>
              <a:gd name="connsiteX2" fmla="*/ 2184373 w 2184373"/>
              <a:gd name="connsiteY2" fmla="*/ 1496230 h 1496230"/>
              <a:gd name="connsiteX3" fmla="*/ 0 w 2184373"/>
              <a:gd name="connsiteY3" fmla="*/ 1496230 h 1496230"/>
              <a:gd name="connsiteX4" fmla="*/ 0 w 2184373"/>
              <a:gd name="connsiteY4" fmla="*/ 0 h 149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373" h="1496230">
                <a:moveTo>
                  <a:pt x="0" y="0"/>
                </a:moveTo>
                <a:lnTo>
                  <a:pt x="2184373" y="0"/>
                </a:lnTo>
                <a:lnTo>
                  <a:pt x="2184373" y="1496230"/>
                </a:lnTo>
                <a:lnTo>
                  <a:pt x="0" y="14962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US" sz="1150" b="1" kern="1200" dirty="0">
                <a:solidFill>
                  <a:schemeClr val="tx1"/>
                </a:solidFill>
              </a:rPr>
              <a:t>2. Leverage High-Performing Platforms: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Focus on top revenue-generating   platforms like Makeyourtrip and Others.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Improve visibility and engagement on underutilized channels such as Journey and Direct Offers to drive incremental bookings</a:t>
            </a:r>
            <a:r>
              <a:rPr lang="en-US" sz="1150" kern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AFBF0A-94B6-8A29-0859-2B3F3BC07C7A}"/>
              </a:ext>
            </a:extLst>
          </p:cNvPr>
          <p:cNvSpPr/>
          <p:nvPr/>
        </p:nvSpPr>
        <p:spPr>
          <a:xfrm>
            <a:off x="8065551" y="3497985"/>
            <a:ext cx="402023" cy="91440"/>
          </a:xfrm>
          <a:custGeom>
            <a:avLst/>
            <a:gdLst>
              <a:gd name="connsiteX0" fmla="*/ 0 w 402023"/>
              <a:gd name="connsiteY0" fmla="*/ 45720 h 91440"/>
              <a:gd name="connsiteX1" fmla="*/ 402023 w 4020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023" h="91440">
                <a:moveTo>
                  <a:pt x="0" y="45720"/>
                </a:moveTo>
                <a:lnTo>
                  <a:pt x="402023" y="45720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896" tIns="43555" rIns="202896" bIns="4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E041A-AAEA-173B-4CF3-BB3C50552336}"/>
              </a:ext>
            </a:extLst>
          </p:cNvPr>
          <p:cNvSpPr/>
          <p:nvPr/>
        </p:nvSpPr>
        <p:spPr>
          <a:xfrm>
            <a:off x="5046020" y="2609717"/>
            <a:ext cx="3029922" cy="1867976"/>
          </a:xfrm>
          <a:custGeom>
            <a:avLst/>
            <a:gdLst>
              <a:gd name="connsiteX0" fmla="*/ 0 w 2395380"/>
              <a:gd name="connsiteY0" fmla="*/ 0 h 1854793"/>
              <a:gd name="connsiteX1" fmla="*/ 2395380 w 2395380"/>
              <a:gd name="connsiteY1" fmla="*/ 0 h 1854793"/>
              <a:gd name="connsiteX2" fmla="*/ 2395380 w 2395380"/>
              <a:gd name="connsiteY2" fmla="*/ 1854793 h 1854793"/>
              <a:gd name="connsiteX3" fmla="*/ 0 w 2395380"/>
              <a:gd name="connsiteY3" fmla="*/ 1854793 h 1854793"/>
              <a:gd name="connsiteX4" fmla="*/ 0 w 2395380"/>
              <a:gd name="connsiteY4" fmla="*/ 0 h 18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5380" h="1854793">
                <a:moveTo>
                  <a:pt x="0" y="0"/>
                </a:moveTo>
                <a:lnTo>
                  <a:pt x="2395380" y="0"/>
                </a:lnTo>
                <a:lnTo>
                  <a:pt x="2395380" y="1854793"/>
                </a:lnTo>
                <a:lnTo>
                  <a:pt x="0" y="1854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3. Enhance Guest Experience and Ratings:</a:t>
            </a: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Target properties with ratings below 3.5 stars for operational improvements.</a:t>
            </a: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Invest in guest satisfaction initiatives such as personalized services and faster issue resolution to boost occupancy and ADR.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5974ED-7039-5544-2FC1-0C39C00EA2CC}"/>
              </a:ext>
            </a:extLst>
          </p:cNvPr>
          <p:cNvSpPr/>
          <p:nvPr/>
        </p:nvSpPr>
        <p:spPr>
          <a:xfrm>
            <a:off x="6735233" y="4286987"/>
            <a:ext cx="3119564" cy="582597"/>
          </a:xfrm>
          <a:custGeom>
            <a:avLst/>
            <a:gdLst>
              <a:gd name="connsiteX0" fmla="*/ 3119564 w 3119564"/>
              <a:gd name="connsiteY0" fmla="*/ 0 h 582597"/>
              <a:gd name="connsiteX1" fmla="*/ 3119564 w 3119564"/>
              <a:gd name="connsiteY1" fmla="*/ 308398 h 582597"/>
              <a:gd name="connsiteX2" fmla="*/ 0 w 3119564"/>
              <a:gd name="connsiteY2" fmla="*/ 308398 h 582597"/>
              <a:gd name="connsiteX3" fmla="*/ 0 w 3119564"/>
              <a:gd name="connsiteY3" fmla="*/ 582597 h 58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564" h="582597">
                <a:moveTo>
                  <a:pt x="3119564" y="0"/>
                </a:moveTo>
                <a:lnTo>
                  <a:pt x="3119564" y="308398"/>
                </a:lnTo>
                <a:lnTo>
                  <a:pt x="0" y="308398"/>
                </a:lnTo>
                <a:lnTo>
                  <a:pt x="0" y="582597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000" tIns="289134" rIns="1493001" bIns="28913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D6728F-2B69-073F-D4F5-41DB515D07FC}"/>
              </a:ext>
            </a:extLst>
          </p:cNvPr>
          <p:cNvSpPr/>
          <p:nvPr/>
        </p:nvSpPr>
        <p:spPr>
          <a:xfrm>
            <a:off x="8495156" y="2575863"/>
            <a:ext cx="2911883" cy="1901829"/>
          </a:xfrm>
          <a:custGeom>
            <a:avLst/>
            <a:gdLst>
              <a:gd name="connsiteX0" fmla="*/ 0 w 2464092"/>
              <a:gd name="connsiteY0" fmla="*/ 0 h 1493646"/>
              <a:gd name="connsiteX1" fmla="*/ 2464092 w 2464092"/>
              <a:gd name="connsiteY1" fmla="*/ 0 h 1493646"/>
              <a:gd name="connsiteX2" fmla="*/ 2464092 w 2464092"/>
              <a:gd name="connsiteY2" fmla="*/ 1493646 h 1493646"/>
              <a:gd name="connsiteX3" fmla="*/ 0 w 2464092"/>
              <a:gd name="connsiteY3" fmla="*/ 1493646 h 1493646"/>
              <a:gd name="connsiteX4" fmla="*/ 0 w 2464092"/>
              <a:gd name="connsiteY4" fmla="*/ 0 h 149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092" h="1493646">
                <a:moveTo>
                  <a:pt x="0" y="0"/>
                </a:moveTo>
                <a:lnTo>
                  <a:pt x="2464092" y="0"/>
                </a:lnTo>
                <a:lnTo>
                  <a:pt x="2464092" y="1493646"/>
                </a:lnTo>
                <a:lnTo>
                  <a:pt x="0" y="14936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4. Expand Operations in High-Performing Regions:</a:t>
            </a:r>
            <a:br>
              <a:rPr lang="en-US" sz="1200" b="1" kern="1200" dirty="0"/>
            </a:br>
            <a:endParaRPr lang="en-US" sz="1200" b="1" kern="1200" dirty="0"/>
          </a:p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b="1" dirty="0"/>
          </a:p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Explore growth opportunities in cities such as Mumbai, which demonstrate strong demand and revenue potential.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88430F-E55A-1794-B1CD-D45A8954C3DE}"/>
              </a:ext>
            </a:extLst>
          </p:cNvPr>
          <p:cNvSpPr/>
          <p:nvPr/>
        </p:nvSpPr>
        <p:spPr>
          <a:xfrm>
            <a:off x="8053289" y="5730949"/>
            <a:ext cx="406365" cy="116958"/>
          </a:xfrm>
          <a:custGeom>
            <a:avLst/>
            <a:gdLst>
              <a:gd name="connsiteX0" fmla="*/ 0 w 402023"/>
              <a:gd name="connsiteY0" fmla="*/ 45720 h 91440"/>
              <a:gd name="connsiteX1" fmla="*/ 402023 w 4020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023" h="91440">
                <a:moveTo>
                  <a:pt x="0" y="45720"/>
                </a:moveTo>
                <a:lnTo>
                  <a:pt x="402023" y="45720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896" tIns="43555" rIns="202896" bIns="4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287825-CC6B-BDC5-FCDF-6A8F25297324}"/>
              </a:ext>
            </a:extLst>
          </p:cNvPr>
          <p:cNvSpPr/>
          <p:nvPr/>
        </p:nvSpPr>
        <p:spPr>
          <a:xfrm>
            <a:off x="5092559" y="4856094"/>
            <a:ext cx="2960731" cy="1764162"/>
          </a:xfrm>
          <a:custGeom>
            <a:avLst/>
            <a:gdLst>
              <a:gd name="connsiteX0" fmla="*/ 0 w 1880972"/>
              <a:gd name="connsiteY0" fmla="*/ 0 h 1128583"/>
              <a:gd name="connsiteX1" fmla="*/ 1880972 w 1880972"/>
              <a:gd name="connsiteY1" fmla="*/ 0 h 1128583"/>
              <a:gd name="connsiteX2" fmla="*/ 1880972 w 1880972"/>
              <a:gd name="connsiteY2" fmla="*/ 1128583 h 1128583"/>
              <a:gd name="connsiteX3" fmla="*/ 0 w 1880972"/>
              <a:gd name="connsiteY3" fmla="*/ 1128583 h 1128583"/>
              <a:gd name="connsiteX4" fmla="*/ 0 w 1880972"/>
              <a:gd name="connsiteY4" fmla="*/ 0 h 112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972" h="1128583">
                <a:moveTo>
                  <a:pt x="0" y="0"/>
                </a:moveTo>
                <a:lnTo>
                  <a:pt x="1880972" y="0"/>
                </a:lnTo>
                <a:lnTo>
                  <a:pt x="1880972" y="1128583"/>
                </a:lnTo>
                <a:lnTo>
                  <a:pt x="0" y="1128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5. Reduce Cancellations and Maximize Realization Rates:</a:t>
            </a:r>
            <a:br>
              <a:rPr lang="en-US" sz="1200" b="1" kern="1200" dirty="0"/>
            </a:b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Analyze cancellation trends and introduce flexible policies or incentives to encourage non-cancellable bookings.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CC6AFC-E738-01BC-0AAE-6F2415FA4DA4}"/>
              </a:ext>
            </a:extLst>
          </p:cNvPr>
          <p:cNvSpPr/>
          <p:nvPr/>
        </p:nvSpPr>
        <p:spPr>
          <a:xfrm>
            <a:off x="8446308" y="4856094"/>
            <a:ext cx="2960731" cy="1764162"/>
          </a:xfrm>
          <a:custGeom>
            <a:avLst/>
            <a:gdLst>
              <a:gd name="connsiteX0" fmla="*/ 0 w 1880972"/>
              <a:gd name="connsiteY0" fmla="*/ 0 h 1128583"/>
              <a:gd name="connsiteX1" fmla="*/ 1880972 w 1880972"/>
              <a:gd name="connsiteY1" fmla="*/ 0 h 1128583"/>
              <a:gd name="connsiteX2" fmla="*/ 1880972 w 1880972"/>
              <a:gd name="connsiteY2" fmla="*/ 1128583 h 1128583"/>
              <a:gd name="connsiteX3" fmla="*/ 0 w 1880972"/>
              <a:gd name="connsiteY3" fmla="*/ 1128583 h 1128583"/>
              <a:gd name="connsiteX4" fmla="*/ 0 w 1880972"/>
              <a:gd name="connsiteY4" fmla="*/ 0 h 112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972" h="1128583">
                <a:moveTo>
                  <a:pt x="0" y="0"/>
                </a:moveTo>
                <a:lnTo>
                  <a:pt x="1880972" y="0"/>
                </a:lnTo>
                <a:lnTo>
                  <a:pt x="1880972" y="1128583"/>
                </a:lnTo>
                <a:lnTo>
                  <a:pt x="0" y="1128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6. Promote Direct Bookings:</a:t>
            </a:r>
            <a:br>
              <a:rPr lang="en-US" sz="1200" b="1" kern="1200" dirty="0"/>
            </a:b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 Introduce loyalty programs and exclusive offers to shift customers towards direct booking channels, reducing dependency on third-party platforms and improving margins.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A887-A7C6-26C1-C0F8-BE7A884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465" y="385505"/>
            <a:ext cx="8594993" cy="514177"/>
          </a:xfrm>
        </p:spPr>
        <p:txBody>
          <a:bodyPr>
            <a:noAutofit/>
          </a:bodyPr>
          <a:lstStyle/>
          <a:p>
            <a:r>
              <a:rPr lang="en-IN" sz="4000" dirty="0"/>
              <a:t>Team Acknowledgment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9C62D37-192B-6E5D-AE59-8DCCED30FA4E}"/>
              </a:ext>
            </a:extLst>
          </p:cNvPr>
          <p:cNvSpPr/>
          <p:nvPr/>
        </p:nvSpPr>
        <p:spPr>
          <a:xfrm>
            <a:off x="420293" y="927639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0 w 1943770"/>
              <a:gd name="connsiteY5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4" tIns="29337" rIns="209046" bIns="293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b="1" kern="1200" dirty="0">
                <a:solidFill>
                  <a:schemeClr val="bg1"/>
                </a:solidFill>
              </a:rPr>
              <a:t>This Project was executed by a collaborative effort from our team members:</a:t>
            </a:r>
            <a:endParaRPr lang="en-US" sz="1100" b="1" kern="1200" dirty="0">
              <a:solidFill>
                <a:schemeClr val="bg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6ADD71-024E-9C02-0C00-4AFFDE1538E2}"/>
              </a:ext>
            </a:extLst>
          </p:cNvPr>
          <p:cNvSpPr/>
          <p:nvPr/>
        </p:nvSpPr>
        <p:spPr>
          <a:xfrm>
            <a:off x="5104955" y="931387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bg1"/>
                </a:solidFill>
              </a:rPr>
              <a:t>- Pranav Arun </a:t>
            </a:r>
            <a:r>
              <a:rPr lang="en-IN" sz="1200" b="1" kern="1200" dirty="0" err="1">
                <a:solidFill>
                  <a:schemeClr val="bg1"/>
                </a:solidFill>
              </a:rPr>
              <a:t>Ghadi</a:t>
            </a:r>
            <a:endParaRPr 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EC55EE-9F5F-599E-2C7C-0034E8579F02}"/>
              </a:ext>
            </a:extLst>
          </p:cNvPr>
          <p:cNvSpPr/>
          <p:nvPr/>
        </p:nvSpPr>
        <p:spPr>
          <a:xfrm>
            <a:off x="3530326" y="927639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tx1"/>
                </a:solidFill>
              </a:rPr>
              <a:t>- Vaishnavi Yogesh Ambre</a:t>
            </a:r>
            <a:endParaRPr lang="en-US" sz="1200" b="1" kern="1200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6ED2C74-6958-C9E5-0DE5-A66B38FBC231}"/>
              </a:ext>
            </a:extLst>
          </p:cNvPr>
          <p:cNvSpPr/>
          <p:nvPr/>
        </p:nvSpPr>
        <p:spPr>
          <a:xfrm>
            <a:off x="8155586" y="943511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760" tIns="29337" rIns="403423" bIns="293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tx1"/>
                </a:solidFill>
              </a:rPr>
              <a:t>- </a:t>
            </a:r>
            <a:r>
              <a:rPr lang="en-IN" sz="1200" b="1" kern="1200" dirty="0">
                <a:solidFill>
                  <a:schemeClr val="tx1"/>
                </a:solidFill>
              </a:rPr>
              <a:t>Thakur  </a:t>
            </a:r>
            <a:r>
              <a:rPr lang="en-IN" sz="1200" b="1" kern="1200" dirty="0" err="1">
                <a:solidFill>
                  <a:schemeClr val="tx1"/>
                </a:solidFill>
              </a:rPr>
              <a:t>Rachita</a:t>
            </a:r>
            <a:r>
              <a:rPr lang="en-IN" sz="1200" b="1" kern="1200" dirty="0">
                <a:solidFill>
                  <a:schemeClr val="tx1"/>
                </a:solidFill>
              </a:rPr>
              <a:t> Varma</a:t>
            </a:r>
            <a:endParaRPr lang="en-US" sz="1200" b="1" kern="1200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B7E914-ECA8-B976-CF7D-35C4848E2732}"/>
              </a:ext>
            </a:extLst>
          </p:cNvPr>
          <p:cNvSpPr/>
          <p:nvPr/>
        </p:nvSpPr>
        <p:spPr>
          <a:xfrm>
            <a:off x="6664220" y="935037"/>
            <a:ext cx="1877244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tx1"/>
                </a:solidFill>
              </a:rPr>
              <a:t>-</a:t>
            </a:r>
            <a:r>
              <a:rPr lang="en-IN" sz="1200" b="1" kern="1200" dirty="0"/>
              <a:t> </a:t>
            </a:r>
            <a:r>
              <a:rPr lang="en-IN" sz="1200" b="1" kern="1200" dirty="0" err="1"/>
              <a:t>Kaipakam</a:t>
            </a:r>
            <a:r>
              <a:rPr lang="en-IN" sz="1200" b="1" kern="1200" dirty="0"/>
              <a:t> Vasu</a:t>
            </a:r>
            <a:endParaRPr lang="en-US" sz="1200" b="1" kern="12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47854C0-6E78-2A18-9594-BA2E6C9E1D7D}"/>
              </a:ext>
            </a:extLst>
          </p:cNvPr>
          <p:cNvSpPr/>
          <p:nvPr/>
        </p:nvSpPr>
        <p:spPr>
          <a:xfrm>
            <a:off x="2002639" y="928961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bg1"/>
                </a:solidFill>
              </a:rPr>
              <a:t>- Sonam Bhanarkar</a:t>
            </a:r>
            <a:endParaRPr 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E4B12CE-418F-65A1-0BD1-1841D6CB136F}"/>
              </a:ext>
            </a:extLst>
          </p:cNvPr>
          <p:cNvSpPr/>
          <p:nvPr/>
        </p:nvSpPr>
        <p:spPr>
          <a:xfrm>
            <a:off x="9731538" y="942189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760" tIns="29337" rIns="403423" bIns="293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b="1" kern="1200" dirty="0">
                <a:solidFill>
                  <a:schemeClr val="bg1"/>
                </a:solidFill>
              </a:rPr>
              <a:t>Using tools like Excel, Tableau, Power BI, and My SQL</a:t>
            </a:r>
            <a:r>
              <a:rPr lang="en-IN" sz="1100" kern="1200" dirty="0">
                <a:solidFill>
                  <a:schemeClr val="bg1"/>
                </a:solidFill>
              </a:rPr>
              <a:t>.</a:t>
            </a:r>
            <a:endParaRPr lang="en-US" sz="1100" kern="1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C0751-934B-FE37-E7B5-1E5A328CEAB0}"/>
              </a:ext>
            </a:extLst>
          </p:cNvPr>
          <p:cNvGrpSpPr/>
          <p:nvPr/>
        </p:nvGrpSpPr>
        <p:grpSpPr>
          <a:xfrm>
            <a:off x="8449904" y="1813489"/>
            <a:ext cx="3323454" cy="4649116"/>
            <a:chOff x="8449904" y="1813489"/>
            <a:chExt cx="3323454" cy="46491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4307F3-9C34-C175-D641-87B98F45F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1152" y="1813489"/>
              <a:ext cx="1562206" cy="55862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0F6FE0-CFD1-9C6B-AE0C-A58D8BE39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095" y="4450403"/>
              <a:ext cx="1722359" cy="20122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70CEE3-2D65-8E72-8E6C-2F8526717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095" y="2399786"/>
              <a:ext cx="1722361" cy="6566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DF7EB73-D98B-A74D-0FB2-5CB56BB81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61096" y="3082462"/>
              <a:ext cx="1722359" cy="13325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8A9E77A-14AF-70A7-A221-9AFDE80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1152" y="2403221"/>
              <a:ext cx="1562206" cy="64697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34B12EA-E1BE-B026-CF56-C5B94C7E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1152" y="3085711"/>
              <a:ext cx="1562206" cy="6469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FB7066-29C5-20C2-DA45-949CD13A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11153" y="4450403"/>
              <a:ext cx="1562199" cy="68940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B0EA3C2-6AA6-EAEE-564F-E5324E21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11154" y="5162973"/>
              <a:ext cx="1562199" cy="62438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9F55FE7-D03C-4991-1BAB-9D44DA2F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11155" y="5810484"/>
              <a:ext cx="1562199" cy="65212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4B586D-7682-458D-CAD6-0A890128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11145" y="3774592"/>
              <a:ext cx="1562199" cy="6243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610AC-B178-8EAA-47BA-92AE189DE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49904" y="1813489"/>
              <a:ext cx="1722359" cy="55094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AF7844-B10B-0DA8-F2F8-7B826549D834}"/>
              </a:ext>
            </a:extLst>
          </p:cNvPr>
          <p:cNvGrpSpPr/>
          <p:nvPr/>
        </p:nvGrpSpPr>
        <p:grpSpPr>
          <a:xfrm>
            <a:off x="379754" y="1752724"/>
            <a:ext cx="8031261" cy="4721025"/>
            <a:chOff x="379754" y="1752724"/>
            <a:chExt cx="8031261" cy="47210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BC51A3-EDE9-1055-4B3A-8AE821AF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9754" y="4123729"/>
              <a:ext cx="8031261" cy="23500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9792F03-482B-1D52-0BB2-7AEB88666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9754" y="1752724"/>
              <a:ext cx="8031261" cy="2340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8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7113-2EBB-4974-D8A2-0DA977BE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66" y="419986"/>
            <a:ext cx="8789581" cy="802758"/>
          </a:xfrm>
        </p:spPr>
        <p:txBody>
          <a:bodyPr/>
          <a:lstStyle/>
          <a:p>
            <a:pPr algn="ctr"/>
            <a:r>
              <a:rPr lang="en-IN" dirty="0"/>
              <a:t>Summary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C15F-2D4D-863D-47C8-DB653864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334" y="1222744"/>
            <a:ext cx="10058400" cy="496540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  <a:defRPr sz="1800" b="1"/>
            </a:pPr>
            <a:r>
              <a:rPr lang="en-US" sz="2900" dirty="0"/>
              <a:t>Key Insights Recap:</a:t>
            </a:r>
          </a:p>
          <a:p>
            <a:pPr marL="0" indent="0">
              <a:buNone/>
              <a:defRPr sz="1600"/>
            </a:pPr>
            <a:r>
              <a:rPr lang="en-US" sz="2900" dirty="0"/>
              <a:t>• Explored key insights from the hospitality dashboard.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Highlighted critical performance metrics such as revenue, realization rate, and occupancy.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Identified actionable recommendations for driving business growth.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b="1" dirty="0"/>
              <a:t>Data-Driven Approach:</a:t>
            </a:r>
          </a:p>
          <a:p>
            <a:pPr marL="0" indent="0">
              <a:buNone/>
              <a:defRPr sz="1600"/>
            </a:pPr>
            <a:r>
              <a:rPr lang="en-US" sz="2900" dirty="0"/>
              <a:t>• Utilized a data-driven methodology to pinpoint areas of focus.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Uncovered opportunities for improvement and business expansion.</a:t>
            </a:r>
          </a:p>
          <a:p>
            <a:pPr marL="0" indent="0">
              <a:buNone/>
            </a:pPr>
            <a:br>
              <a:rPr lang="en-US" sz="2900" b="1" dirty="0"/>
            </a:br>
            <a:r>
              <a:rPr lang="en-US" sz="2900" b="1" dirty="0"/>
              <a:t>Call to Action:</a:t>
            </a:r>
          </a:p>
          <a:p>
            <a:pPr marL="0" indent="0">
              <a:buNone/>
              <a:defRPr sz="1600"/>
            </a:pPr>
            <a:r>
              <a:rPr lang="en-US" sz="2900" dirty="0"/>
              <a:t>• By implementing these recommendations, the company can enhance profitability and customer    satisfaction.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Next steps: Prioritize actionable items such as optimizing pricing, addressing cancellations, and leveraging high-performing platforms.</a:t>
            </a:r>
          </a:p>
          <a:p>
            <a:pPr marL="0" indent="0">
              <a:buNone/>
              <a:defRPr sz="1600"/>
            </a:pPr>
            <a:endParaRPr lang="en-US" sz="2900" dirty="0"/>
          </a:p>
          <a:p>
            <a:pPr marL="0" indent="0" algn="ctr">
              <a:buNone/>
              <a:defRPr sz="1600"/>
            </a:pPr>
            <a:r>
              <a:rPr lang="en-US" sz="6700" b="1" dirty="0"/>
              <a:t>"Taking off to growth with data-driven insights"</a:t>
            </a:r>
            <a:r>
              <a:rPr lang="en-US" sz="6700" dirty="0"/>
              <a:t> </a:t>
            </a:r>
          </a:p>
          <a:p>
            <a:pPr marL="0" indent="0">
              <a:buNone/>
              <a:defRPr sz="1600"/>
            </a:pPr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F59DEED-E1E4-ECC5-DC35-C6293642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2194" y="1377593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F478D-A773-43B4-80DF-A229B5A0F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668B3-D82D-4011-810E-1D47D3FC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56813-AFA6-4588-BE17-2C5032F07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F3C65-2218-406A-8F6B-425015920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ADC416-2CB9-42D8-B647-6B83826E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244EEC-028E-41B0-918C-004185357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8BE727-A9F7-4F6A-AB25-6100EC5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DB03F5-6EDF-4104-A2F1-4C7F5AA1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14CA9A-D5A6-4240-9528-9917ECD6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58609C-619A-47F3-9BFC-8188DB63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3592F-11D4-6E6E-E8FD-A98FCB7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65911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C09D9-9D33-4BD7-AD44-B2C931DE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591ACE-4D08-4AE6-8C82-E3D2A8867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6FA2E0-20F6-4AE5-B1A2-04FD2BBF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C122E3-7CF6-4172-8928-84913545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68ED270-DF4C-A890-C07A-1132D9C39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C2D68E83-924A-4CD3-914D-3CCB15F79A82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1F5C34&quot;"/>
    <we:property name="bookmark" value="&quot;H4sIAAAAAAAAA82WbWvbMBDHv0oRjL4xw0/xQ9/1abCxltCM7sUo5SydEq2ObSQ7a1by3XeS3JVmXbuNDvIq8en8v//9fLJ8x4QyXQ3rc1giO2BHbXuzBH2zF7GANT6WyopHXGAeZ3ISiiRNeEWrbdertjHs4I71oOfYXyozQG2FKPjlKmBQ11OY2ysJtcGAdahN20CtvqNPpqVeD7gJGN52davBSs566NHKriidrslC9DahisB7tcIZ8t5HkVcQFjKWmJRpLkXMC05pxic4Z0+mWGlX/rhtelANlbGxIol4CVUUQVoWk1LmHKWNG9XM69Hww72f1p2FYxZAv0Sj+kplrc5mQ+3kvMyEzLOojKEoC56XIdh7par7sVy1Pr3tNJEifl7rUKyg4SiYw6HR+O7v2BmCGbRjcvpoYdYOmuOF93na9Kpfk44kUNcVPUkybpi1M9UtsXeLF7jCZkAXXrTfjjUSbcEOws0VRZ7tdQ7DfKtXutAC9dHa9XGi9P3DiYMtq/+nBzJNS1VaJBjmqYiTeJKEMYYy3xXaNO3GjfXem39hzkGL3UD+uBEPvpjEFVY05GmJaUroeRHvBviT2cX56/C2IlFZlGFcVAImocQsLpIcd6NP2grTw4vX67SaZLKMUKRhxKXMMimKZ7bS/QmR0paLk6iENM6qKK2SMCfpkcMxWZq3WnEyEYxCVufy/vVOg/tOt0unOJ5D1tlPAEItr4U9EwLmvVN3Afu8QMuQ7qHXuFD9yPB985irGVPqYdm8QNxfuOpblM/ooFjsOW8bW/sS6sGdciT9UVE/nq8LU/r+Gaz3XeZv1j8MDb6QUHuFK7fVtifoj9r5ld9zXf31/MA43rNacdRj0tY8uZF6iLAl0oeC/dMOvemA4xQa/ww7b0uhP7ZvO2iENeL+u3F5ApP7rGCujOW0+QGvs8jVzggAAA==&quot;"/>
    <we:property name="creatorSessionId" value="&quot;ea07b470-4a9b-4ca2-b186-55d4579f7ff6&quot;"/>
    <we:property name="creatorTenantId" value="&quot;180e4901-edf9-47a0-9756-059be2fb1cc1&quot;"/>
    <we:property name="creatorUserId" value="&quot;10032003D2FDBE56&quot;"/>
    <we:property name="datasetId" value="&quot;aafd9d2a-175c-4fc5-b290-96a1bc0455fd&quot;"/>
    <we:property name="embedUrl" value="&quot;/reportEmbed?reportId=6b9a9e2e-f89b-4c3d-bbdc-47497032d998&amp;groupId=ff6584c0-f598-4d75-9bc0-09da1976f158&amp;w=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81WXU/bMBT9K8jSxEs05atNwluBTtpYoWon9jAhdGNftx5pEjlJR4f633dthyE6BtvEpD4lvr4+95yT69h3TKimLmBzDitkR+y4qm5WoG8OAuaxso9dXJxNRrOz6/PRZEzhqm5VVTbs6I61oBfYXqqmg8IgUPDLlcegKKawMCMJRYMeq1E3VQmF+o4umaZa3eHWY3hbF5UGAzlvoUUDu6Z0GlPt4G1EFYG3ao1z5K2LIs/BT2UoMcriRIqQp5zSGpdgmT2ZYqBt+ZOqbEGVVMbE0ijgGeRBAHGWDjKZcJQm3qhyUfSEH9Z+2tTGlWYJ9CQ38q9U1uBstyQn4dlQyGQYZCGkWcqTzAezVqqi7cvlm/Ftrckp8s9hjcQaSo6CWTs0Nk79HZsgNJ22nowfTcyrTnOcOZ7jslXthnAkGXWd0yck4g0zdKa6Iu/t5AzXWHZow8vq24lGcluwI397RZFntS6gW+xopYEWqI83Vsep0vcfJ/R2qP4fDUSapvI4jdBPYhFG4SDyQ/Rlsi9uU7c3tq0P3vyL5xy02A/LHwtxxqeDMMecmjzOMI7Jep6G+2H86Xx2/jp+G5AgSzM/THMBA1/iMEyjBPdDJ22F6Wj2ekrzwVBmAYrYD7iUw6EU6TNbqT8a4pi2XBgFGcThMA/iPPITgu59OCFKi0orTiS8HsjgXN7/3qlx3+lqZRH7A8gw+2mAUKtrYc4EjznupM5jn5doPKQ19BsXqu09fF8+9rXpU4puVb7guBvY6jsuT+igWB5YbltT+xKKzp5yBP1RkR7nrw1T+uEENoc28zfzH7oSX0goHMKV3Wq7HfRHcn717zlVf90/0Lf3vFAcdZ+000+2pR4ibIV0UTAvVdc2NXCcQum+Ye1oKXTH9m0NpTBE7LttlydsstcKZosQNZUX+MICc9lglpbxdfsD6qRur/cIAAA=&quot;"/>
    <we:property name="isFiltersActionButtonVisible" value="true"/>
    <we:property name="isFooterCollapsed" value="true"/>
    <we:property name="isVisualContainerHeaderHidden" value="false"/>
    <we:property name="pageDisplayName" value="&quot;Page 3&quot;"/>
    <we:property name="pageName" value="&quot;ecba08f2fe3947fd2c8c&quot;"/>
    <we:property name="reportEmbeddedTime" value="&quot;2025-01-07T07:50:30.456Z&quot;"/>
    <we:property name="reportName" value="&quot;Hospitality Project-Group 4&quot;"/>
    <we:property name="reportState" value="&quot;CONNECTED&quot;"/>
    <we:property name="reportUrl" value="&quot;/groups/ff6584c0-f598-4d75-9bc0-09da1976f158/reports/6b9a9e2e-f89b-4c3d-bbdc-47497032d998/ecba08f2fe3947fd2c8c?bookmarkGuid=9050bdc5-6782-4c81-9870-1147a69b2306&amp;bookmarkUsage=1&amp;ctid=180e4901-edf9-47a0-9756-059be2fb1cc1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92A23C1-A8F4-43A1-B32C-57685CDA3FCD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1F5C34&quot;"/>
    <we:property name="bookmark" value="&quot;H4sIAAAAAAAAA9VY32/bNhD+VwIBQ1+MQpbkX3lznAwDtnaGk/VlMIwjeZLZ0qJGUW60IP/7jpSMJG6cFmntak+W7s533313PFK8C4QsCwX1e9hgcB5caP1pA+bTWT/oBXkjC8MQIUoQ46QvooizUTohrS6s1HkZnN8FFkyG9oMsK1DOEQn/XvYCUGoOmXtLQZXYCwo0pc5ByX+xMSaVNRXe9wK8LZQ24FxeW7Do3G7JnN4JQv9tTBGBW7nFa+S2kaJIMErTccIZsHQ0jHkSkVnZGHhkz5o41z78TOcWZE5hnCxKmBiDQBEmA0xZBPFg7OSpVLY1YfXVbWEoO8q5Lhw5U7GFnKMIfAoGywbxXfAOoayMz+PqieJaV4bjAlOvyq20NflJKbkVI/ZlnpXBPTEyN5r48soFbjGv0IvX+vPMIDEkgvPwfkmSkv6iWkIfcrtp8GVQZeiqxT4SLS4J+oc2As1F7fO4lGZHaNTbg3qcHAg0qUI2SVHAJGIQTaDPhnGYdIVt6tDSt+LZL6/hnIMR3aD8aSIN8RMxGLHxMBxGAsO0z6OQe+JfTKlcQ7HXRs4X8jGkY5hwHKYiDlnMBvyrRZwRkZk2klOc/TrOtKo2+Q/JvpWvaLrZVJvNM5Xs/W+WMQMzW4Ox3Wirh5W8G8qk/vho7LYlbnAdt6ZL34iDSTpMk2TIByMcpdEk5RCdsBGF3KyE27X28AqoVz5YB3rv5aF2YjgzF0Kp7xiyFpjCq9suLIgvkmkGLTBOhyWIRT/kAx6N4whHJ+7JtbaovsDLncFLLXAKEEX7uJLide04zTKDGdj29eq4KP1Z2Cl/rfK2p+KfvooObyinBzKfLn4+jj85rwoKU3dhxk0vO8DI5fXifQdQXHQCxV9dQDGlz1r6Kj5b0OjKs9dsfYXcanvj9r8u7H5thx08Cy705/IV58Cvb1/H2ouWzXUE5OXuMqLBb7TyT01GlK6i8asa3T8VmpoCev1DoLceK5nKkrAqKEpXYnflQSKBHtnvWB+FHx91LvN8F9IxdgjnYwYOwH3qi4yM1tZB2iXyAVTlCMorpXoBX0slDOY+tX0TEv0h6RDUNLeXEvA376oNA/lmB/5GZ7QIHqH/Rje/1bQKgIH4bk8XkGegtMEDnpbN94crwMM6DDZoMr+2dGXLAjjOIUcfo6VZYnM55ZpMOGf+2bjfZ1D4y7PAh/HB/gOmiAc5tBMAAA==&quot;"/>
    <we:property name="creatorSessionId" value="&quot;bc191aee-929d-4f36-8574-830fac6cd2be&quot;"/>
    <we:property name="creatorTenantId" value="&quot;180e4901-edf9-47a0-9756-059be2fb1cc1&quot;"/>
    <we:property name="creatorUserId" value="&quot;10032003D2FDBE56&quot;"/>
    <we:property name="datasetId" value="&quot;aafd9d2a-175c-4fc5-b290-96a1bc0455fd&quot;"/>
    <we:property name="embedUrl" value="&quot;/reportEmbed?reportId=6b9a9e2e-f89b-4c3d-bbdc-47497032d998&amp;groupId=ff6584c0-f598-4d75-9bc0-09da1976f158&amp;w=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VY32/bOAz+VwoDh70EQ2LnZ9/SNMOArm2Q9vZyCAJaoh1tiuST5ay+ov/7UbKDtlnTHbpL5j3FIWny4yeSknUfcJFnEsorWGNwGpxp/XUN5utJJ2gFqpZdX19cjucXy6vx5ZTEOrNCqzw4vQ8smBTtZ5EXIJ0HEv61aAUg5QxS9y8BmWMryNDkWoEU/2BlTCprCnxoBXiXSW3AubyxYNG53ZA5/afYnfcRRQRmxQZvkNlKiryLYZIMuyyGOBn0I9YNySyvDDyyF02cax9+opUFoSiMk4XdmA+BI293e5jEIUS9oZMnQtraJC6nd5mh7CjnMnOsjPkGFEMe+BQM5hXi++ASIS+Mz2P6THGjC8NwjolXKStsSX4SSm4ZE+1CpXnwQIzMjCa+vHKOG1QFevFKf5sYJIZ4cNp+WJAkp1dkTehjbrcVvhSKFN1qxV+IFpcEvaENR3NW+jzOhdkSGrZ2oB4mBwJNqnY8SpDDKIwhHEEn7kftblPYpgrNfSme/PEWzhkY3gzKnydSET/ivUE87Lf7Icd20mFhm3niX00pX0G2U0bOF7IhJEMYMewnPGrHUdxjP1zECRGZaiMYxdldx4mWxVr9L9nX8iWNNZtos35hJVu/TRvHYCYrMLYZZfXYyduhTOovT8ZuvcQVrsOu6cIXYm+U9JNut896Axwk4ShhEB6xELlYL7nbtXbwciiXPlgDau/1oXZkOBMXQsqfGLIWYonTuyY0xHfJVIMWYhbSsSPinTbrsXAYhTg4ck2utEX5HV7mDF4rgWOAyOrHpeBvK8dxmhpMwdZ/p4dF6Q/BTvmhUHVNRb+8i/ZvKMcHMhvPfz2Oa8aKjMKUTZhx4/MGMHJ+M79qAIqzRqD4swkoxvRZS1/FJ3MaXSp9y9aXiY22t27/a8LuV1fY3rPgXH/L33AO/PH2dai9aFFdR4DKt5cRFX6jpX+qMqJ0JY1fWen+LtCUFNDrHwO991jJVOSEVUKWuyV2Vx4k4uiRXWB5EH581JlQahvSMbYP51MG9sB97ouMjNbWQdom8hlk4QhShZStgK2E5AaVT23XhESfBB2CquL2UgL+7rJYxyDebcHf6pSa4An6/+jmY0ldADHwn/Z0BioFqQ3u8bSovj/cAjz2YbBGk/re0oXNM2A4A4U+Rk2zwOpyyhUZd878s3G/L6Dwl2eBD0JjQLi2f/0FBy3wsDy4fwECF83M3RMAAA==&quot;"/>
    <we:property name="isFiltersActionButtonVisible" value="true"/>
    <we:property name="isFooterCollapsed" value="true"/>
    <we:property name="isVisualContainerHeaderHidden" value="false"/>
    <we:property name="pageDisplayName" value="&quot;Page 4&quot;"/>
    <we:property name="pageName" value="&quot;ed4e2ff84cbabf763c42&quot;"/>
    <we:property name="reportEmbeddedTime" value="&quot;2025-01-07T08:50:47.890Z&quot;"/>
    <we:property name="reportName" value="&quot;Hospitality Project-Group 4&quot;"/>
    <we:property name="reportState" value="&quot;CONNECTED&quot;"/>
    <we:property name="reportUrl" value="&quot;/groups/ff6584c0-f598-4d75-9bc0-09da1976f158/reports/6b9a9e2e-f89b-4c3d-bbdc-47497032d998/ed4e2ff84cbabf763c42?bookmarkGuid=6a07c5de-ceab-4236-8c57-ba05de1fb00b&amp;bookmarkUsage=1&amp;ctid=180e4901-edf9-47a0-9756-059be2fb1cc1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AE2979E-2E0E-483D-AEDF-AFFED64D93F1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1F5C34&quot;"/>
    <we:property name="bookmark" value="&quot;H4sIAAAAAAAAA9VYbW/bNhD+KwGBoV+Mwpb8mm+Ok2HA1s5wsn4ZDONInmS2NKlRlBs1yH/fkbKRxMvL4DSu+8ny3enuueeOR4o3TKqy0FB/hBWyU3Zm7ZcVuC8nHdZippEJ0UsHvMtxgMM0Ff3BSAJpbeGVNSU7vWEeXI7+kyor0MERCf9mvVHWz7rdvugNcJAlo0xAwuYtBlpPIQ82GegSW6xAV1oDWn3DxgWpvKvwtsXwutDWQQh06cFjCLYmc/pPwDrvU8IBwqs1XqLwjRRlF5MsG3YFB54N+qnoJmRWNgYR76MmwXUMP7HGgzIUJsiSLpdDkCjb3R5mPIG0NwzyTGm/MeH1xXXhKGdioi4CZWO5BiNQspiCw7JBfMM+IJSVi3lcPFBc2soJnGEWVcYrX5OfjJJbcKqJMnnJbomRqbPEV1TOcI2mwihe2q8Th8SQZKft2zlJSnpFbwi9y+2qwZdDlWOoIf9MtIQk6A3rJLqzOuZxrtyW0KS1A/VtciDQpGrzUYYSRgmHZAQd3k/b3WNhmzq0jK148ss+nAtw8jgof5hIQ/xI9gZ82G/3E4ntrCOStojEP5tSuYRip42CLxRDyIYwEtjPZNrmKe+JF4s4ISJz65SgOLt1nFhdrcx3yX4jX9DM85l1q0cq2fppljEHN1mC88fRVncreTuUSf353tjdlLjB9bY1ncdGfHQLOlwjSrVayLBr7eCVUC9isCPoveeH2oHhTEIIrV8xZD1wjRfX+y6I717fZrgCFwkdNVLZaYueSIZpgoMD9+HSetT/IVwEg+fKfggQxeZxoeR+LTjOc4c5+M3f15b0BZTxVByUv1Zm00fpD185T28ihwcyHc9+PI4/hagKClMfw1wbnx8BI+eXs49HgOLsKFD8dQwoxvQpS1/CJzMaXSbfZ7sr1Nr6q7Dn/SRHwJn9Wu5x/Ht5B3ur7Wje3EKAKbd3EA1+Z3VzzREzonQ1Ja8b3T8VupoCRv1doPcRK5mqkrBqKMpQ5XDTQSKJEdnvWL8JPzHqVBmzDRkYewrnfQaegPvQFxk5a32AtE3kE+gqEGQqrVtMLJWWDk1MbdeERH8oOgc1/R2lBPzdh2rFQb3bgr+yOa2De+j/p5vfaloIwEG+2tMZmBy0dfiEp3nz2REKcLcU2QpdHpeXrXxZgMApGIwxNjQrbO6kQpPJ4Cw+u/D7CIp4Z8ZimBjsX3+L333BEwAA&quot;"/>
    <we:property name="creatorSessionId" value="&quot;bc191aee-929d-4f36-8574-830fac6cd2be&quot;"/>
    <we:property name="creatorTenantId" value="&quot;180e4901-edf9-47a0-9756-059be2fb1cc1&quot;"/>
    <we:property name="creatorUserId" value="&quot;10032003D2FDBE56&quot;"/>
    <we:property name="datasetId" value="&quot;aafd9d2a-175c-4fc5-b290-96a1bc0455fd&quot;"/>
    <we:property name="embedUrl" value="&quot;/reportEmbed?reportId=6b9a9e2e-f89b-4c3d-bbdc-47497032d998&amp;groupId=ff6584c0-f598-4d75-9bc0-09da1976f158&amp;w=2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VY32/bOAz+VwoDh70EQ2LnZ9/SNMOArm2Q9vZyCAJaoh1tiuST5ay+ov/7UbKDtlnTHbpL5j3FIWny4yeSknUfcJFnEsorWGNwGpxp/XUN5utJJ2gFqpZdX19cjucXy6vx5ZTEOrNCqzw4vQ8smBTtZ5EXIJ0HEv61aAUg5QxS9y8BmWMryNDkWoEU/2BlTCprCnxoBXiXSW3AubyxYNG53ZA5/afYnfcRRQRmxQZvkNlKiryLYZIMuyyGOBn0I9YNySyvDDyyF02cax9+opUFoSiMk4XdmA+BI293e5jEIUS9oZMnQtraJC6nd5mh7CjnMnOsjPkGFEMe+BQM5hXi++ASIS+Mz2P6THGjC8NwjolXKStsSX4SSm4ZE+1CpXnwQIzMjCa+vHKOG1QFevFKf5sYJIZ4cNp+WJAkp1dkTehjbrcVvhSKFN1qxV+IFpcEvaENR3NW+jzOhdkSGrZ2oB4mBwJNqnY8SpDDKIwhHEEn7kftblPYpgrNfSme/PEWzhkY3gzKnydSET/ivUE87Lf7Icd20mFhm3niX00pX0G2U0bOF7IhJEMYMewnPGrHUdxjP1zECRGZaiMYxdldx4mWxVr9L9nX8iWNNZtos35hJVu/TRvHYCYrMLYZZfXYyduhTOovT8ZuvcQVrsOu6cIXYm+U9JNut896Axwk4ShhEB6xELlYL7nbtXbwciiXPlgDau/1oXZkOBMXQsqfGLIWYonTuyY0xHfJVIMWYhbSsSPinTbrsXAYhTg4ck2utEX5HV7mDF4rgWOAyOrHpeBvK8dxmhpMwdZ/p4dF6Q/BTvmhUHVNRb+8i/ZvKMcHMhvPfz2Oa8aKjMKUTZhx4/MGMHJ+M79qAIqzRqD4swkoxvRZS1/FJ3MaXSp9y9aXiY22t27/a8LuV1fY3rPgXH/L33AO/PH2dai9aFFdR4DKt5cRFX6jpX+qMqJ0JY1fWen+LtCUFNDrHwO991jJVOSEVUKWuyV2Vx4k4uiRXWB5EH581JlQahvSMbYP51MG9sB97ouMjNbWQdom8hlk4QhShZStgK2E5AaVT23XhESfBB2CquL2UgL+7rJYxyDebcHf6pSa4An6/+jmY0ldADHwn/Z0BioFqQ3u8bSovj/cAjz2YbBGk/re0oXNM2A4A4U+Rk2zwOpyyhUZd878s3G/L6Dwl2eBD0JjQLi2f/0FBy3wsDy4fwECF83M3RMAAA==&quot;"/>
    <we:property name="isFiltersActionButtonVisible" value="true"/>
    <we:property name="isFooterCollapsed" value="true"/>
    <we:property name="isVisualContainerHeaderHidden" value="false"/>
    <we:property name="pageDisplayName" value="&quot;Page 4&quot;"/>
    <we:property name="pageName" value="&quot;ed4e2ff84cbabf763c42&quot;"/>
    <we:property name="reportEmbeddedTime" value="&quot;2025-01-07T08:50:47.890Z&quot;"/>
    <we:property name="reportName" value="&quot;Hospitality Project-Group 4&quot;"/>
    <we:property name="reportState" value="&quot;CONNECTED&quot;"/>
    <we:property name="reportUrl" value="&quot;/groups/ff6584c0-f598-4d75-9bc0-09da1976f158/reports/6b9a9e2e-f89b-4c3d-bbdc-47497032d998/ed4e2ff84cbabf763c42?bookmarkGuid=6a07c5de-ceab-4236-8c57-ba05de1fb00b&amp;bookmarkUsage=1&amp;ctid=180e4901-edf9-47a0-9756-059be2fb1cc1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4489</TotalTime>
  <Words>501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Century Gothic</vt:lpstr>
      <vt:lpstr>Savon</vt:lpstr>
      <vt:lpstr>Hospitality Dashboard Insights</vt:lpstr>
      <vt:lpstr>Dashboard Overview</vt:lpstr>
      <vt:lpstr>Key Metrics and Insights</vt:lpstr>
      <vt:lpstr>Suggestions for Business Growth</vt:lpstr>
      <vt:lpstr>Team Acknowledgment</vt:lpstr>
      <vt:lpstr>Summary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Sonam Bhanarkar</dc:creator>
  <cp:lastModifiedBy>Sonam Bhanarkar</cp:lastModifiedBy>
  <cp:revision>22</cp:revision>
  <dcterms:created xsi:type="dcterms:W3CDTF">2025-01-07T06:42:45Z</dcterms:created>
  <dcterms:modified xsi:type="dcterms:W3CDTF">2025-01-15T08:31:19Z</dcterms:modified>
</cp:coreProperties>
</file>