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79" r:id="rId5"/>
    <p:sldId id="276" r:id="rId6"/>
    <p:sldId id="278" r:id="rId7"/>
    <p:sldId id="280" r:id="rId8"/>
    <p:sldId id="259" r:id="rId9"/>
    <p:sldId id="260" r:id="rId10"/>
    <p:sldId id="261" r:id="rId11"/>
    <p:sldId id="281" r:id="rId12"/>
    <p:sldId id="275" r:id="rId13"/>
    <p:sldId id="277" r:id="rId14"/>
    <p:sldId id="262" r:id="rId15"/>
    <p:sldId id="263" r:id="rId16"/>
    <p:sldId id="264" r:id="rId17"/>
    <p:sldId id="268" r:id="rId18"/>
    <p:sldId id="265" r:id="rId19"/>
    <p:sldId id="274"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ath KN" initials="SK" lastIdx="3" clrIdx="0">
    <p:extLst>
      <p:ext uri="{19B8F6BF-5375-455C-9EA6-DF929625EA0E}">
        <p15:presenceInfo xmlns:p15="http://schemas.microsoft.com/office/powerpoint/2012/main" userId="Sharath K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8BE8DA-4959-4ED1-8481-EF7DAEC5C4F7}" v="1" dt="2024-10-18T16:52:06.171"/>
    <p1510:client id="{C272FDEA-E376-431A-992A-3EA07ECD3143}" v="505" dt="2024-10-16T19:31:04.642"/>
    <p1510:client id="{EEF5F818-F6E0-45C2-ABF8-3AF238AE6A79}" v="26" dt="2024-10-18T16:56:35.9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9" d="100"/>
          <a:sy n="79" d="100"/>
        </p:scale>
        <p:origin x="3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dirty="0"/>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1679971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962612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78300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1909145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4064180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7387864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016335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249718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5215644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8745951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20/10/2024</a:t>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dirty="0"/>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dirty="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vaishnavi-c-2025/A-One-Stop-Solution-focusing-on-Touris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ieeexplore.ieee.org/document/9076546" TargetMode="External"/><Relationship Id="rId13" Type="http://schemas.openxmlformats.org/officeDocument/2006/relationships/hyperlink" Target="https://www.data.gov.in/" TargetMode="External"/><Relationship Id="rId3" Type="http://schemas.openxmlformats.org/officeDocument/2006/relationships/hyperlink" Target="https://ieeexplore.ieee.org/document/10131818" TargetMode="External"/><Relationship Id="rId7" Type="http://schemas.openxmlformats.org/officeDocument/2006/relationships/hyperlink" Target="https://ieeexplore.ieee.org/document/10165293" TargetMode="External"/><Relationship Id="rId12" Type="http://schemas.openxmlformats.org/officeDocument/2006/relationships/hyperlink" Target="https://ieeexplore.ieee.org/document/10366891" TargetMode="External"/><Relationship Id="rId2" Type="http://schemas.openxmlformats.org/officeDocument/2006/relationships/hyperlink" Target="https://ieeexplore.ieee.org/document/9701947" TargetMode="External"/><Relationship Id="rId1" Type="http://schemas.openxmlformats.org/officeDocument/2006/relationships/slideLayout" Target="../slideLayouts/slideLayout2.xml"/><Relationship Id="rId6" Type="http://schemas.openxmlformats.org/officeDocument/2006/relationships/hyperlink" Target="https://ieeexplore.ieee.org/document/8823542" TargetMode="External"/><Relationship Id="rId11" Type="http://schemas.openxmlformats.org/officeDocument/2006/relationships/hyperlink" Target="https://ieeexplore.ieee.org/document/10704180" TargetMode="External"/><Relationship Id="rId5" Type="http://schemas.openxmlformats.org/officeDocument/2006/relationships/hyperlink" Target="https://ieeexplore.ieee.org/document/8308293" TargetMode="External"/><Relationship Id="rId10" Type="http://schemas.openxmlformats.org/officeDocument/2006/relationships/hyperlink" Target="https://ieeexplore.ieee.org/document/10072232" TargetMode="External"/><Relationship Id="rId4" Type="http://schemas.openxmlformats.org/officeDocument/2006/relationships/hyperlink" Target="https://ieeexplore.ieee.org/document/9263945" TargetMode="External"/><Relationship Id="rId9" Type="http://schemas.openxmlformats.org/officeDocument/2006/relationships/hyperlink" Target="https://ieeexplore.ieee.org/document/9695769"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ieeexplore.ieee.org/document/9076546" TargetMode="External"/><Relationship Id="rId3" Type="http://schemas.openxmlformats.org/officeDocument/2006/relationships/hyperlink" Target="https://ieeexplore.ieee.org/document/10131818" TargetMode="External"/><Relationship Id="rId7" Type="http://schemas.openxmlformats.org/officeDocument/2006/relationships/hyperlink" Target="https://ieeexplore.ieee.org/document/10165293" TargetMode="External"/><Relationship Id="rId2" Type="http://schemas.openxmlformats.org/officeDocument/2006/relationships/hyperlink" Target="https://ieeexplore.ieee.org/document/9701947" TargetMode="External"/><Relationship Id="rId1" Type="http://schemas.openxmlformats.org/officeDocument/2006/relationships/slideLayout" Target="../slideLayouts/slideLayout2.xml"/><Relationship Id="rId6" Type="http://schemas.openxmlformats.org/officeDocument/2006/relationships/hyperlink" Target="https://ieeexplore.ieee.org/document/8823542" TargetMode="External"/><Relationship Id="rId5" Type="http://schemas.openxmlformats.org/officeDocument/2006/relationships/hyperlink" Target="https://ieeexplore.ieee.org/document/8308293" TargetMode="External"/><Relationship Id="rId4" Type="http://schemas.openxmlformats.org/officeDocument/2006/relationships/hyperlink" Target="https://ieeexplore.ieee.org/document/9263945"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10704180" TargetMode="External"/><Relationship Id="rId2" Type="http://schemas.openxmlformats.org/officeDocument/2006/relationships/hyperlink" Target="https://ieeexplore.ieee.org/document/10072232" TargetMode="External"/><Relationship Id="rId1" Type="http://schemas.openxmlformats.org/officeDocument/2006/relationships/slideLayout" Target="../slideLayouts/slideLayout2.xml"/><Relationship Id="rId4" Type="http://schemas.openxmlformats.org/officeDocument/2006/relationships/hyperlink" Target="https://ieeexplore.ieee.org/document/1036689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US" dirty="0">
                <a:solidFill>
                  <a:schemeClr val="tx1"/>
                </a:solidFill>
                <a:latin typeface="Cambria" panose="02040503050406030204" pitchFamily="18" charset="0"/>
                <a:ea typeface="Cambria" panose="02040503050406030204" pitchFamily="18" charset="0"/>
              </a:rPr>
              <a:t>PSCS235-A One Stop Solution focusing on Tourism </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smtClean="0">
                <a:latin typeface="Cambria" panose="02040503050406030204" pitchFamily="18" charset="0"/>
                <a:ea typeface="Cambria" panose="02040503050406030204" pitchFamily="18" charset="0"/>
              </a:rPr>
              <a:t>: G45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112902800"/>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20211CSE0846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VAISHNAVI</a:t>
                      </a:r>
                      <a:r>
                        <a:rPr lang="en-US" sz="1800" u="none" strike="noStrike" cap="none" baseline="0" dirty="0"/>
                        <a:t> C</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20211CSE0298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SHRUTHI</a:t>
                      </a:r>
                      <a:r>
                        <a:rPr lang="en-US" sz="1800" u="none" strike="noStrike" cap="none" baseline="0" dirty="0"/>
                        <a:t> V</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a:t>
                      </a:r>
                      <a:r>
                        <a:rPr lang="en-US" sz="1800" u="none" strike="noStrike" cap="none" baseline="0" dirty="0"/>
                        <a:t>CSE0308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RUTHIKA</a:t>
                      </a:r>
                      <a:r>
                        <a:rPr lang="en-US" sz="1800" u="none" strike="noStrike" cap="none" baseline="0" dirty="0"/>
                        <a:t> S SHETTY</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700" b="1" dirty="0">
                <a:solidFill>
                  <a:srgbClr val="17365D"/>
                </a:solidFill>
                <a:latin typeface="Cambria" panose="02040503050406030204" pitchFamily="18" charset="0"/>
                <a:ea typeface="Cambria" panose="02040503050406030204" pitchFamily="18" charset="0"/>
                <a:cs typeface="Verdana"/>
                <a:sym typeface="Verdana"/>
              </a:rPr>
              <a:t>Sreelatha P.K</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Bookman Old Style" panose="02050604050505020204" pitchFamily="18" charset="0"/>
                <a:ea typeface="Cambria" panose="02040503050406030204" pitchFamily="18" charset="0"/>
                <a:cs typeface="Verdana"/>
                <a:sym typeface="Verdana"/>
              </a:rPr>
              <a:t>CSE</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a:t>Dr. Asif Mohammed H.B </a:t>
            </a:r>
          </a:p>
          <a:p>
            <a:pPr lvl="0">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2000" b="1" dirty="0"/>
              <a:t>Mr. Amarnath J.L &amp; Dr. Jayanthi.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Bookman Old Style" panose="02050604050505020204" pitchFamily="18" charset="0"/>
                <a:ea typeface="Cambria" panose="02040503050406030204" pitchFamily="18" charset="0"/>
                <a:cs typeface="Verdana"/>
                <a:sym typeface="Verdana"/>
              </a:rPr>
              <a:t>Dr. Abdul Khadar A</a:t>
            </a:r>
            <a:endParaRPr sz="2000" b="1" i="0" u="none" strike="noStrike" cap="none" dirty="0">
              <a:solidFill>
                <a:schemeClr val="tx1"/>
              </a:solidFill>
              <a:latin typeface="Bookman Old Style" panose="02050604050505020204" pitchFamily="18" charset="0"/>
              <a:ea typeface="Cambria" panose="02040503050406030204" pitchFamily="18" charset="0"/>
              <a:cs typeface="Verdana"/>
              <a:sym typeface="Verdan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377952" y="1191769"/>
            <a:ext cx="11115040" cy="4952997"/>
          </a:xfrm>
        </p:spPr>
        <p:txBody>
          <a:bodyPr>
            <a:normAutofit/>
          </a:bodyPr>
          <a:lstStyle/>
          <a:p>
            <a:pPr marL="0" indent="0">
              <a:buNone/>
            </a:pPr>
            <a:r>
              <a:rPr lang="en-GB" b="1" dirty="0">
                <a:latin typeface="+mj-lt"/>
              </a:rPr>
              <a:t>Methodology</a:t>
            </a:r>
            <a:r>
              <a:rPr lang="en-GB" b="1" dirty="0" smtClean="0">
                <a:latin typeface="+mj-lt"/>
              </a:rPr>
              <a:t>:</a:t>
            </a:r>
          </a:p>
          <a:p>
            <a:pPr marL="457200" indent="-457200">
              <a:buFont typeface="+mj-lt"/>
              <a:buAutoNum type="arabicPeriod"/>
            </a:pPr>
            <a:r>
              <a:rPr lang="en-GB" b="1" dirty="0" smtClean="0">
                <a:latin typeface="+mj-lt"/>
              </a:rPr>
              <a:t>Data </a:t>
            </a:r>
            <a:r>
              <a:rPr lang="en-GB" b="1" dirty="0">
                <a:latin typeface="+mj-lt"/>
              </a:rPr>
              <a:t>Collection</a:t>
            </a:r>
            <a:r>
              <a:rPr lang="en-GB" dirty="0">
                <a:latin typeface="+mj-lt"/>
              </a:rPr>
              <a:t>: Gather data from social media, travel platforms, and user interactions</a:t>
            </a:r>
            <a:r>
              <a:rPr lang="en-GB" dirty="0" smtClean="0">
                <a:latin typeface="+mj-lt"/>
              </a:rPr>
              <a:t>.</a:t>
            </a:r>
          </a:p>
          <a:p>
            <a:pPr marL="457200" indent="-457200">
              <a:buFont typeface="+mj-lt"/>
              <a:buAutoNum type="arabicPeriod"/>
            </a:pPr>
            <a:r>
              <a:rPr lang="en-GB" b="1" dirty="0" smtClean="0">
                <a:latin typeface="+mj-lt"/>
              </a:rPr>
              <a:t>Data </a:t>
            </a:r>
            <a:r>
              <a:rPr lang="en-GB" b="1" dirty="0" smtClean="0">
                <a:latin typeface="+mj-lt"/>
              </a:rPr>
              <a:t>Pre-processing</a:t>
            </a:r>
            <a:r>
              <a:rPr lang="en-GB" dirty="0" smtClean="0">
                <a:latin typeface="+mj-lt"/>
              </a:rPr>
              <a:t>: </a:t>
            </a:r>
            <a:r>
              <a:rPr lang="en-GB" dirty="0">
                <a:latin typeface="+mj-lt"/>
              </a:rPr>
              <a:t>Clean, normalize, and extract relevant features</a:t>
            </a:r>
            <a:r>
              <a:rPr lang="en-GB" dirty="0" smtClean="0">
                <a:latin typeface="+mj-lt"/>
              </a:rPr>
              <a:t>.</a:t>
            </a:r>
          </a:p>
          <a:p>
            <a:pPr marL="457200" indent="-457200">
              <a:buFont typeface="+mj-lt"/>
              <a:buAutoNum type="arabicPeriod"/>
            </a:pPr>
            <a:r>
              <a:rPr lang="en-GB" b="1" dirty="0" smtClean="0">
                <a:latin typeface="+mj-lt"/>
              </a:rPr>
              <a:t>NLP</a:t>
            </a:r>
            <a:r>
              <a:rPr lang="en-GB" dirty="0">
                <a:latin typeface="+mj-lt"/>
              </a:rPr>
              <a:t>: </a:t>
            </a:r>
            <a:r>
              <a:rPr lang="en-GB" dirty="0" smtClean="0">
                <a:latin typeface="+mj-lt"/>
              </a:rPr>
              <a:t>Analyse </a:t>
            </a:r>
            <a:r>
              <a:rPr lang="en-GB" dirty="0">
                <a:latin typeface="+mj-lt"/>
              </a:rPr>
              <a:t>text for sentiment, topics, and entities</a:t>
            </a:r>
            <a:r>
              <a:rPr lang="en-GB" dirty="0" smtClean="0">
                <a:latin typeface="+mj-lt"/>
              </a:rPr>
              <a:t>.</a:t>
            </a:r>
          </a:p>
          <a:p>
            <a:pPr marL="457200" indent="-457200">
              <a:buFont typeface="+mj-lt"/>
              <a:buAutoNum type="arabicPeriod"/>
            </a:pPr>
            <a:r>
              <a:rPr lang="en-GB" b="1" dirty="0" smtClean="0">
                <a:latin typeface="+mj-lt"/>
              </a:rPr>
              <a:t>Machine </a:t>
            </a:r>
            <a:r>
              <a:rPr lang="en-GB" b="1" dirty="0">
                <a:latin typeface="+mj-lt"/>
              </a:rPr>
              <a:t>Learning</a:t>
            </a:r>
            <a:r>
              <a:rPr lang="en-GB" dirty="0">
                <a:latin typeface="+mj-lt"/>
              </a:rPr>
              <a:t>: Build models for recommendation, prediction, and clustering</a:t>
            </a:r>
            <a:r>
              <a:rPr lang="en-GB" dirty="0" smtClean="0">
                <a:latin typeface="+mj-lt"/>
              </a:rPr>
              <a:t>.</a:t>
            </a:r>
          </a:p>
          <a:p>
            <a:pPr marL="457200" indent="-457200">
              <a:buFont typeface="+mj-lt"/>
              <a:buAutoNum type="arabicPeriod"/>
            </a:pPr>
            <a:r>
              <a:rPr lang="en-GB" b="1" dirty="0" smtClean="0">
                <a:latin typeface="+mj-lt"/>
              </a:rPr>
              <a:t>Knowledge </a:t>
            </a:r>
            <a:r>
              <a:rPr lang="en-GB" b="1" dirty="0">
                <a:latin typeface="+mj-lt"/>
              </a:rPr>
              <a:t>Graph</a:t>
            </a:r>
            <a:r>
              <a:rPr lang="en-GB" dirty="0">
                <a:latin typeface="+mj-lt"/>
              </a:rPr>
              <a:t>: Construct a graph representation of the tourism domain</a:t>
            </a:r>
            <a:r>
              <a:rPr lang="en-GB" dirty="0" smtClean="0">
                <a:latin typeface="+mj-lt"/>
              </a:rPr>
              <a:t>.</a:t>
            </a:r>
          </a:p>
          <a:p>
            <a:pPr marL="457200" indent="-457200">
              <a:buFont typeface="+mj-lt"/>
              <a:buAutoNum type="arabicPeriod"/>
            </a:pPr>
            <a:r>
              <a:rPr lang="en-GB" b="1" dirty="0" smtClean="0">
                <a:latin typeface="+mj-lt"/>
              </a:rPr>
              <a:t>Visualization</a:t>
            </a:r>
            <a:r>
              <a:rPr lang="en-GB" dirty="0">
                <a:latin typeface="+mj-lt"/>
              </a:rPr>
              <a:t>: Create interactive dashboards for insights</a:t>
            </a:r>
            <a:r>
              <a:rPr lang="en-GB" dirty="0" smtClean="0">
                <a:latin typeface="+mj-lt"/>
              </a:rPr>
              <a:t>.</a:t>
            </a:r>
          </a:p>
        </p:txBody>
      </p:sp>
    </p:spTree>
    <p:extLst>
      <p:ext uri="{BB962C8B-B14F-4D97-AF65-F5344CB8AC3E}">
        <p14:creationId xmlns:p14="http://schemas.microsoft.com/office/powerpoint/2010/main" val="23149447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365760" y="1143001"/>
            <a:ext cx="11115040" cy="3660647"/>
          </a:xfrm>
        </p:spPr>
        <p:txBody>
          <a:bodyPr>
            <a:normAutofit/>
          </a:bodyPr>
          <a:lstStyle/>
          <a:p>
            <a:pPr marL="0" indent="0">
              <a:buNone/>
            </a:pPr>
            <a:r>
              <a:rPr lang="en-GB" b="1" dirty="0">
                <a:latin typeface="+mn-lt"/>
              </a:rPr>
              <a:t>Modules</a:t>
            </a:r>
            <a:r>
              <a:rPr lang="en-GB" b="1" dirty="0" smtClean="0">
                <a:latin typeface="+mn-lt"/>
              </a:rPr>
              <a:t>:</a:t>
            </a:r>
          </a:p>
          <a:p>
            <a:pPr marL="457200" indent="-457200">
              <a:buFont typeface="+mj-lt"/>
              <a:buAutoNum type="arabicPeriod"/>
            </a:pPr>
            <a:r>
              <a:rPr lang="en-GB" b="1" dirty="0" smtClean="0">
                <a:latin typeface="+mn-lt"/>
              </a:rPr>
              <a:t>Python </a:t>
            </a:r>
            <a:r>
              <a:rPr lang="en-GB" b="1" dirty="0">
                <a:latin typeface="+mn-lt"/>
              </a:rPr>
              <a:t>Libraries</a:t>
            </a:r>
            <a:r>
              <a:rPr lang="en-GB" dirty="0">
                <a:latin typeface="+mn-lt"/>
              </a:rPr>
              <a:t>: pandas, NumPy, scikit-learn, TensorFlow, Keras, </a:t>
            </a:r>
            <a:r>
              <a:rPr lang="en-GB" dirty="0" smtClean="0">
                <a:latin typeface="+mn-lt"/>
              </a:rPr>
              <a:t>NLTK. </a:t>
            </a:r>
          </a:p>
          <a:p>
            <a:pPr marL="457200" indent="-457200">
              <a:buFont typeface="+mj-lt"/>
              <a:buAutoNum type="arabicPeriod"/>
            </a:pPr>
            <a:r>
              <a:rPr lang="en-GB" b="1" dirty="0" smtClean="0">
                <a:latin typeface="+mn-lt"/>
              </a:rPr>
              <a:t>Social </a:t>
            </a:r>
            <a:r>
              <a:rPr lang="en-GB" b="1" dirty="0">
                <a:latin typeface="+mn-lt"/>
              </a:rPr>
              <a:t>Media APIs</a:t>
            </a:r>
            <a:r>
              <a:rPr lang="en-GB" dirty="0">
                <a:latin typeface="+mn-lt"/>
              </a:rPr>
              <a:t>: Twitter, Instagram, </a:t>
            </a:r>
            <a:r>
              <a:rPr lang="en-GB" dirty="0" smtClean="0">
                <a:latin typeface="+mn-lt"/>
              </a:rPr>
              <a:t>Facebook</a:t>
            </a:r>
          </a:p>
          <a:p>
            <a:pPr marL="457200" indent="-457200">
              <a:buFont typeface="+mj-lt"/>
              <a:buAutoNum type="arabicPeriod"/>
            </a:pPr>
            <a:r>
              <a:rPr lang="en-GB" b="1" dirty="0" smtClean="0">
                <a:latin typeface="+mn-lt"/>
              </a:rPr>
              <a:t>NLP </a:t>
            </a:r>
            <a:r>
              <a:rPr lang="en-GB" b="1" dirty="0">
                <a:latin typeface="+mn-lt"/>
              </a:rPr>
              <a:t>Tools</a:t>
            </a:r>
            <a:r>
              <a:rPr lang="en-GB" dirty="0">
                <a:latin typeface="+mn-lt"/>
              </a:rPr>
              <a:t>: spaCy, </a:t>
            </a:r>
            <a:r>
              <a:rPr lang="en-GB" dirty="0" smtClean="0">
                <a:latin typeface="+mn-lt"/>
              </a:rPr>
              <a:t>NLTK</a:t>
            </a:r>
          </a:p>
          <a:p>
            <a:pPr marL="457200" indent="-457200">
              <a:buFont typeface="+mj-lt"/>
              <a:buAutoNum type="arabicPeriod"/>
            </a:pPr>
            <a:r>
              <a:rPr lang="en-GB" b="1" dirty="0" smtClean="0">
                <a:latin typeface="+mn-lt"/>
              </a:rPr>
              <a:t>Knowledge </a:t>
            </a:r>
            <a:r>
              <a:rPr lang="en-GB" b="1" dirty="0">
                <a:latin typeface="+mn-lt"/>
              </a:rPr>
              <a:t>Graph Frameworks</a:t>
            </a:r>
            <a:r>
              <a:rPr lang="en-GB" dirty="0">
                <a:latin typeface="+mn-lt"/>
              </a:rPr>
              <a:t>: </a:t>
            </a:r>
            <a:r>
              <a:rPr lang="en-GB" dirty="0" smtClean="0">
                <a:latin typeface="+mn-lt"/>
              </a:rPr>
              <a:t>Neo4j</a:t>
            </a:r>
            <a:endParaRPr lang="en-GB" dirty="0">
              <a:latin typeface="+mn-lt"/>
            </a:endParaRPr>
          </a:p>
        </p:txBody>
      </p:sp>
    </p:spTree>
    <p:extLst>
      <p:ext uri="{BB962C8B-B14F-4D97-AF65-F5344CB8AC3E}">
        <p14:creationId xmlns:p14="http://schemas.microsoft.com/office/powerpoint/2010/main" val="15623493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A7C2CB16-389F-A3FC-BC71-DE7B5A9A9602}"/>
              </a:ext>
            </a:extLst>
          </p:cNvPr>
          <p:cNvPicPr>
            <a:picLocks noGrp="1" noChangeAspect="1"/>
          </p:cNvPicPr>
          <p:nvPr>
            <p:ph idx="1"/>
          </p:nvPr>
        </p:nvPicPr>
        <p:blipFill>
          <a:blip r:embed="rId2"/>
          <a:stretch>
            <a:fillRect/>
          </a:stretch>
        </p:blipFill>
        <p:spPr>
          <a:xfrm>
            <a:off x="4532814" y="1033252"/>
            <a:ext cx="3273452" cy="53797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938987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r>
              <a:rPr lang="en-IN" dirty="0">
                <a:latin typeface="+mj-lt"/>
              </a:rPr>
              <a:t>Python 3</a:t>
            </a:r>
            <a:r>
              <a:rPr lang="en-IN" dirty="0" smtClean="0">
                <a:latin typeface="+mj-lt"/>
              </a:rPr>
              <a:t>. x</a:t>
            </a:r>
            <a:endParaRPr lang="en-IN" dirty="0">
              <a:latin typeface="+mj-lt"/>
            </a:endParaRPr>
          </a:p>
          <a:p>
            <a:r>
              <a:rPr lang="en-IN" dirty="0">
                <a:latin typeface="+mj-lt"/>
              </a:rPr>
              <a:t>Jupyter Notebook / Google Colab </a:t>
            </a:r>
          </a:p>
          <a:p>
            <a:r>
              <a:rPr lang="en-IN" dirty="0">
                <a:latin typeface="+mj-lt"/>
              </a:rPr>
              <a:t>Pandas, NumPy (Data processing) </a:t>
            </a:r>
          </a:p>
          <a:p>
            <a:r>
              <a:rPr lang="en-IN" dirty="0">
                <a:latin typeface="+mj-lt"/>
              </a:rPr>
              <a:t>Matplotlib, Seaborn, Plotly (Visualization) </a:t>
            </a:r>
          </a:p>
          <a:p>
            <a:r>
              <a:rPr lang="en-IN" dirty="0">
                <a:latin typeface="+mj-lt"/>
              </a:rPr>
              <a:t>Scikit-learn, TensorFlow, PyTorch (Machine Learning) </a:t>
            </a:r>
          </a:p>
          <a:p>
            <a:r>
              <a:rPr lang="en-IN" dirty="0" smtClean="0">
                <a:latin typeface="+mj-lt"/>
              </a:rPr>
              <a:t>BeautifulSoup </a:t>
            </a:r>
            <a:r>
              <a:rPr lang="en-IN" dirty="0">
                <a:latin typeface="+mj-lt"/>
              </a:rPr>
              <a:t>/ Scrapy (Web scraping) </a:t>
            </a:r>
          </a:p>
          <a:p>
            <a:r>
              <a:rPr lang="en-IN" dirty="0">
                <a:latin typeface="+mj-lt"/>
              </a:rPr>
              <a:t>APIs (Google Maps, OpenWeather, </a:t>
            </a:r>
            <a:r>
              <a:rPr lang="en-IN" dirty="0" smtClean="0">
                <a:latin typeface="+mj-lt"/>
              </a:rPr>
              <a:t>Instagram, etc</a:t>
            </a:r>
            <a:r>
              <a:rPr lang="en-IN" dirty="0">
                <a:latin typeface="+mj-lt"/>
              </a:rPr>
              <a:t>.) </a:t>
            </a:r>
          </a:p>
        </p:txBody>
      </p:sp>
    </p:spTree>
    <p:extLst>
      <p:ext uri="{BB962C8B-B14F-4D97-AF65-F5344CB8AC3E}">
        <p14:creationId xmlns:p14="http://schemas.microsoft.com/office/powerpoint/2010/main" val="8255523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6" name="Content Placeholder 5"/>
          <p:cNvPicPr>
            <a:picLocks noGrp="1" noChangeAspect="1"/>
          </p:cNvPicPr>
          <p:nvPr>
            <p:ph idx="1"/>
          </p:nvPr>
        </p:nvPicPr>
        <p:blipFill>
          <a:blip r:embed="rId2"/>
          <a:stretch>
            <a:fillRect/>
          </a:stretch>
        </p:blipFill>
        <p:spPr>
          <a:xfrm>
            <a:off x="2326043" y="1143000"/>
            <a:ext cx="7641513" cy="4953000"/>
          </a:xfrm>
          <a:prstGeom prst="rect">
            <a:avLst/>
          </a:prstGeom>
        </p:spPr>
      </p:pic>
    </p:spTree>
    <p:extLst>
      <p:ext uri="{BB962C8B-B14F-4D97-AF65-F5344CB8AC3E}">
        <p14:creationId xmlns:p14="http://schemas.microsoft.com/office/powerpoint/2010/main" val="36773328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12192" y="947929"/>
            <a:ext cx="12192000" cy="5013959"/>
          </a:xfrm>
        </p:spPr>
        <p:txBody>
          <a:bodyPr anchor="ctr">
            <a:noAutofit/>
          </a:bodyPr>
          <a:lstStyle/>
          <a:p>
            <a:pPr marL="0" indent="0" fontAlgn="base">
              <a:buNone/>
            </a:pPr>
            <a:r>
              <a:rPr lang="en-US" sz="1800" b="1" dirty="0" smtClean="0">
                <a:latin typeface="+mj-lt"/>
              </a:rPr>
              <a:t>1</a:t>
            </a:r>
            <a:r>
              <a:rPr lang="en-US" sz="1800" b="1" dirty="0" smtClean="0">
                <a:latin typeface="+mj-lt"/>
              </a:rPr>
              <a:t>. Accurate Tourist Segmentation:</a:t>
            </a:r>
            <a:r>
              <a:rPr lang="en-US" sz="1800" dirty="0" smtClean="0">
                <a:latin typeface="+mj-lt"/>
              </a:rPr>
              <a:t>​</a:t>
            </a:r>
          </a:p>
          <a:p>
            <a:pPr fontAlgn="base"/>
            <a:r>
              <a:rPr lang="en-US" sz="1800" dirty="0" smtClean="0">
                <a:latin typeface="+mj-lt"/>
              </a:rPr>
              <a:t>The clustering model is expected to </a:t>
            </a:r>
            <a:r>
              <a:rPr lang="en-US" sz="1800" dirty="0">
                <a:latin typeface="+mj-lt"/>
              </a:rPr>
              <a:t>effectively segment tourists based on demographics, preferences, and behaviors. </a:t>
            </a:r>
            <a:r>
              <a:rPr lang="en-US" sz="1800" dirty="0" smtClean="0">
                <a:latin typeface="+mj-lt"/>
              </a:rPr>
              <a:t>This will allow tourism authorities and companies </a:t>
            </a:r>
            <a:r>
              <a:rPr lang="en-US" sz="1800" dirty="0">
                <a:latin typeface="+mj-lt"/>
              </a:rPr>
              <a:t>to understand different tourist groups better </a:t>
            </a:r>
            <a:r>
              <a:rPr lang="en-US" sz="1800" dirty="0" smtClean="0">
                <a:latin typeface="+mj-lt"/>
              </a:rPr>
              <a:t>and cater to their needs.​</a:t>
            </a:r>
          </a:p>
          <a:p>
            <a:pPr marL="0" indent="0" fontAlgn="base">
              <a:buNone/>
            </a:pPr>
            <a:r>
              <a:rPr lang="en-US" sz="1800" b="1" dirty="0" smtClean="0">
                <a:latin typeface="+mj-lt"/>
              </a:rPr>
              <a:t>2. Improved Forecasting of Tourist Travel Patterns:</a:t>
            </a:r>
            <a:r>
              <a:rPr lang="en-US" sz="1800" dirty="0" smtClean="0">
                <a:latin typeface="+mj-lt"/>
              </a:rPr>
              <a:t>​</a:t>
            </a:r>
          </a:p>
          <a:p>
            <a:pPr fontAlgn="base"/>
            <a:r>
              <a:rPr lang="en-US" sz="1800" dirty="0" smtClean="0">
                <a:latin typeface="+mj-lt"/>
              </a:rPr>
              <a:t>Predictive models developed will help forecast future tourist behaviors and travel preferences, enabling tourism operators to plan more efficiently and anticipate the needs of tourists in real-time.​</a:t>
            </a:r>
          </a:p>
          <a:p>
            <a:pPr marL="0" indent="0" fontAlgn="base">
              <a:buNone/>
            </a:pPr>
            <a:r>
              <a:rPr lang="en-US" sz="1800" b="1" dirty="0" smtClean="0">
                <a:latin typeface="+mj-lt"/>
              </a:rPr>
              <a:t>3. Optimized Tour Package Scheduling:</a:t>
            </a:r>
            <a:r>
              <a:rPr lang="en-US" sz="1800" dirty="0" smtClean="0">
                <a:latin typeface="+mj-lt"/>
              </a:rPr>
              <a:t>​</a:t>
            </a:r>
          </a:p>
          <a:p>
            <a:pPr fontAlgn="base"/>
            <a:r>
              <a:rPr lang="en-US" sz="1800" dirty="0" smtClean="0">
                <a:latin typeface="+mj-lt"/>
              </a:rPr>
              <a:t>By forecasting tourist travel clusters, the project aims to optimize the scheduling and customization of domestic tour packages, increasing efficiency in resource allocation and improving tourist satisfaction.​</a:t>
            </a:r>
          </a:p>
          <a:p>
            <a:pPr marL="0" indent="0" fontAlgn="base">
              <a:buNone/>
            </a:pPr>
            <a:r>
              <a:rPr lang="en-US" sz="1800" b="1" dirty="0" smtClean="0">
                <a:latin typeface="+mj-lt"/>
              </a:rPr>
              <a:t>4. Actionable Insights for Tourism Authorities:</a:t>
            </a:r>
            <a:r>
              <a:rPr lang="en-US" sz="1800" dirty="0" smtClean="0">
                <a:latin typeface="+mj-lt"/>
              </a:rPr>
              <a:t>​</a:t>
            </a:r>
          </a:p>
          <a:p>
            <a:pPr fontAlgn="base"/>
            <a:r>
              <a:rPr lang="en-US" sz="1800" dirty="0" smtClean="0">
                <a:latin typeface="+mj-lt"/>
              </a:rPr>
              <a:t>The analysis of the clusters and predictions will provide tourism authorities with actionable insights, such as how to allocate resources, design targeted marketing campaigns, and improve service offerings.​</a:t>
            </a:r>
          </a:p>
          <a:p>
            <a:pPr marL="0" indent="0" fontAlgn="base">
              <a:buNone/>
            </a:pPr>
            <a:r>
              <a:rPr lang="en-US" sz="1800" b="1" dirty="0" smtClean="0">
                <a:latin typeface="+mj-lt"/>
              </a:rPr>
              <a:t>5. Contribution to Sustainable Tourism:</a:t>
            </a:r>
            <a:r>
              <a:rPr lang="en-US" sz="1800" dirty="0" smtClean="0">
                <a:latin typeface="+mj-lt"/>
              </a:rPr>
              <a:t>​</a:t>
            </a:r>
          </a:p>
          <a:p>
            <a:pPr fontAlgn="base"/>
            <a:r>
              <a:rPr lang="en-US" sz="1800" dirty="0" smtClean="0">
                <a:latin typeface="+mj-lt"/>
              </a:rPr>
              <a:t>The project will contribute to sustainable tourism practices by optimizing travel routes and packages, reducing unnecessary travel, and promoting eco-friendly options aligned with sustainability goals.​</a:t>
            </a:r>
          </a:p>
        </p:txBody>
      </p:sp>
    </p:spTree>
    <p:extLst>
      <p:ext uri="{BB962C8B-B14F-4D97-AF65-F5344CB8AC3E}">
        <p14:creationId xmlns:p14="http://schemas.microsoft.com/office/powerpoint/2010/main" val="19239281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642112" y="1118617"/>
            <a:ext cx="10668000" cy="4952997"/>
          </a:xfrm>
        </p:spPr>
        <p:txBody>
          <a:bodyPr>
            <a:noAutofit/>
          </a:bodyPr>
          <a:lstStyle/>
          <a:p>
            <a:r>
              <a:rPr lang="en-US" sz="2200" dirty="0">
                <a:latin typeface="+mj-lt"/>
              </a:rPr>
              <a:t>This AIML project aims to enhance the tourism industry through advanced data analysis techniques. By building an efficient clustering model, we can categorize tourist data into distinct segments, improving </a:t>
            </a:r>
            <a:r>
              <a:rPr lang="en-US" sz="2200" dirty="0" smtClean="0">
                <a:latin typeface="+mj-lt"/>
              </a:rPr>
              <a:t>our understanding </a:t>
            </a:r>
            <a:r>
              <a:rPr lang="en-US" sz="2200" dirty="0">
                <a:latin typeface="+mj-lt"/>
              </a:rPr>
              <a:t>of traveler demographics and preferences.</a:t>
            </a:r>
          </a:p>
          <a:p>
            <a:r>
              <a:rPr lang="en-US" sz="2200" dirty="0" smtClean="0">
                <a:latin typeface="+mj-lt"/>
              </a:rPr>
              <a:t>Our predictive models will also forecast </a:t>
            </a:r>
            <a:r>
              <a:rPr lang="en-US" sz="2200" dirty="0">
                <a:latin typeface="+mj-lt"/>
              </a:rPr>
              <a:t>travel patterns, enabling better planning of domestic tour packages tailored to specific tourist needs. The actionable recommendations derived from our analyses will empower tourism authorities to make informed decisions, optimize resource allocation, and promote sustainable practices.</a:t>
            </a:r>
          </a:p>
          <a:p>
            <a:r>
              <a:rPr lang="en-US" sz="2200" dirty="0">
                <a:latin typeface="+mj-lt"/>
              </a:rPr>
              <a:t>Ultimately, this project seeks to create a more efficient and responsive tourism ecosystem, fostering growth and sustainability in the industry.</a:t>
            </a:r>
          </a:p>
        </p:txBody>
      </p:sp>
    </p:spTree>
    <p:extLst>
      <p:ext uri="{BB962C8B-B14F-4D97-AF65-F5344CB8AC3E}">
        <p14:creationId xmlns:p14="http://schemas.microsoft.com/office/powerpoint/2010/main" val="22385711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t>GitHub </a:t>
            </a:r>
            <a:r>
              <a:rPr lang="en-US" dirty="0"/>
              <a:t>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https://github.com/vaishnavi-c-2025/A-One-Stop-Solution-focusing-on-Tourism</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vert="horz" lIns="91440" tIns="45720" rIns="91440" bIns="45720" rtlCol="0" anchor="t">
            <a:normAutofit/>
          </a:bodyPr>
          <a:lstStyle/>
          <a:p>
            <a:r>
              <a:rPr lang="en-IN" sz="1800" dirty="0">
                <a:hlinkClick r:id="rId2"/>
              </a:rPr>
              <a:t>https://ieeexplore.ieee.org/document/9701947</a:t>
            </a:r>
            <a:endParaRPr lang="en-IN" sz="1800" dirty="0"/>
          </a:p>
          <a:p>
            <a:r>
              <a:rPr lang="en-US" sz="1800" dirty="0">
                <a:hlinkClick r:id="rId3"/>
              </a:rPr>
              <a:t>https://ieeexplore.ieee.org/document/10131818</a:t>
            </a:r>
            <a:r>
              <a:rPr lang="en-US" sz="1800" dirty="0"/>
              <a:t> </a:t>
            </a:r>
          </a:p>
          <a:p>
            <a:r>
              <a:rPr lang="en-US" sz="1800" dirty="0">
                <a:hlinkClick r:id="rId4"/>
              </a:rPr>
              <a:t>https://ieeexplore.ieee.org/document/9263945</a:t>
            </a:r>
            <a:endParaRPr lang="en-US" sz="1800" dirty="0"/>
          </a:p>
          <a:p>
            <a:r>
              <a:rPr lang="en-US" sz="1800" dirty="0">
                <a:hlinkClick r:id="rId5"/>
              </a:rPr>
              <a:t>https://ieeexplore.ieee.org/document/8308293</a:t>
            </a:r>
            <a:r>
              <a:rPr lang="en-US" sz="1800" dirty="0"/>
              <a:t> </a:t>
            </a:r>
          </a:p>
          <a:p>
            <a:r>
              <a:rPr lang="en-US" sz="1800" dirty="0">
                <a:hlinkClick r:id="rId6"/>
              </a:rPr>
              <a:t>https://ieeexplore.ieee.org/document/8823542</a:t>
            </a:r>
            <a:r>
              <a:rPr lang="en-US" sz="1800" dirty="0"/>
              <a:t> </a:t>
            </a:r>
          </a:p>
          <a:p>
            <a:r>
              <a:rPr lang="en-US" sz="1800" dirty="0">
                <a:hlinkClick r:id="rId7"/>
              </a:rPr>
              <a:t>https://ieeexplore.ieee.org/document/10165293</a:t>
            </a:r>
            <a:r>
              <a:rPr lang="en-US" sz="1800" dirty="0"/>
              <a:t> </a:t>
            </a:r>
          </a:p>
          <a:p>
            <a:r>
              <a:rPr lang="en-US" sz="1800" dirty="0">
                <a:hlinkClick r:id="rId8"/>
              </a:rPr>
              <a:t>https://ieeexplore.ieee.org/document/9076546</a:t>
            </a:r>
            <a:r>
              <a:rPr lang="en-US" sz="1800" dirty="0"/>
              <a:t> </a:t>
            </a:r>
          </a:p>
          <a:p>
            <a:r>
              <a:rPr lang="en-US" sz="1800" dirty="0">
                <a:hlinkClick r:id="rId9"/>
              </a:rPr>
              <a:t>https://ieeexplore.ieee.org/document/9695769</a:t>
            </a:r>
          </a:p>
          <a:p>
            <a:r>
              <a:rPr lang="en-US" sz="1800" dirty="0">
                <a:hlinkClick r:id="rId10"/>
              </a:rPr>
              <a:t>https://ieeexplore.ieee.org/document/10072232</a:t>
            </a:r>
          </a:p>
          <a:p>
            <a:r>
              <a:rPr lang="en-US" sz="1800" dirty="0">
                <a:hlinkClick r:id="rId11"/>
              </a:rPr>
              <a:t>https://ieeexplore.ieee.org/document/10704180</a:t>
            </a:r>
            <a:endParaRPr lang="en-US" sz="1800" dirty="0"/>
          </a:p>
          <a:p>
            <a:r>
              <a:rPr lang="en-US" sz="1800" dirty="0">
                <a:hlinkClick r:id="rId12"/>
              </a:rPr>
              <a:t>https://</a:t>
            </a:r>
            <a:r>
              <a:rPr lang="en-US" sz="1800" dirty="0" smtClean="0">
                <a:hlinkClick r:id="rId12"/>
              </a:rPr>
              <a:t>ieeexplore.ieee.org/document/10366891</a:t>
            </a:r>
            <a:endParaRPr lang="en-US" sz="1800" dirty="0" smtClean="0"/>
          </a:p>
          <a:p>
            <a:r>
              <a:rPr lang="en-US" sz="1800" dirty="0">
                <a:hlinkClick r:id="rId13"/>
              </a:rPr>
              <a:t>https://www.data.gov.in</a:t>
            </a:r>
            <a:r>
              <a:rPr lang="en-US" sz="1800" dirty="0" smtClean="0">
                <a:hlinkClick r:id="rId13"/>
              </a:rPr>
              <a:t>/</a:t>
            </a:r>
            <a:endParaRPr lang="en-US" sz="1800" dirty="0" smtClean="0"/>
          </a:p>
          <a:p>
            <a:pPr marL="0" indent="0">
              <a:buNone/>
            </a:pPr>
            <a:endParaRPr lang="en-US" sz="1800" dirty="0"/>
          </a:p>
          <a:p>
            <a:endParaRPr lang="en-US" sz="1800" dirty="0"/>
          </a:p>
        </p:txBody>
      </p:sp>
    </p:spTree>
    <p:extLst>
      <p:ext uri="{BB962C8B-B14F-4D97-AF65-F5344CB8AC3E}">
        <p14:creationId xmlns:p14="http://schemas.microsoft.com/office/powerpoint/2010/main" val="36138633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508000" y="1143001"/>
            <a:ext cx="5435600" cy="4952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1800" b="1" dirty="0"/>
              <a:t>SDG 11: Sustainable Cities and Communities:</a:t>
            </a:r>
            <a:r>
              <a:rPr lang="en-US" sz="1800" dirty="0"/>
              <a:t> Our project focuses on improving the sustainability of tourism, which can contribute to sustainable urban development and better quality of life for residents.</a:t>
            </a:r>
          </a:p>
          <a:p>
            <a:r>
              <a:rPr lang="en-US" sz="1800" b="1" dirty="0"/>
              <a:t>SDG 9: Industry, Innovation, and Infrastructure:</a:t>
            </a:r>
            <a:r>
              <a:rPr lang="en-US" sz="1800" dirty="0"/>
              <a:t> Our project leverages AI and machine learning technologies, which are considered key drivers of innovation and technological progress.</a:t>
            </a:r>
            <a:endParaRPr lang="en-IN" sz="1800"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rotWithShape="1">
          <a:blip r:embed="rId2"/>
          <a:srcRect l="-415" t="6353" r="415" b="29730"/>
          <a:stretch/>
        </p:blipFill>
        <p:spPr>
          <a:xfrm>
            <a:off x="5943600" y="1143001"/>
            <a:ext cx="5877973" cy="3464840"/>
          </a:xfrm>
          <a:prstGeom prst="rect">
            <a:avLst/>
          </a:prstGeom>
        </p:spPr>
      </p:pic>
    </p:spTree>
    <p:extLst>
      <p:ext uri="{BB962C8B-B14F-4D97-AF65-F5344CB8AC3E}">
        <p14:creationId xmlns:p14="http://schemas.microsoft.com/office/powerpoint/2010/main" val="37954494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latin typeface="Bookman Old Style" panose="02050604050505020204" pitchFamily="18" charset="0"/>
              </a:rPr>
              <a:t>This project aims to create an innovative data mining solution capable of accurately forecasting tourists' travel preferences, specifically </a:t>
            </a:r>
            <a:r>
              <a:rPr lang="en-US" dirty="0">
                <a:latin typeface="Bookman Old Style" panose="02050604050505020204" pitchFamily="18" charset="0"/>
              </a:rPr>
              <a:t>optimizing domestic tour packages' scheduling. </a:t>
            </a:r>
            <a:endParaRPr lang="en-US" dirty="0">
              <a:latin typeface="Bookman Old Style" panose="02050604050505020204" pitchFamily="18" charset="0"/>
            </a:endParaRPr>
          </a:p>
          <a:p>
            <a:r>
              <a:rPr lang="en-US" dirty="0">
                <a:latin typeface="Bookman Old Style" panose="02050604050505020204" pitchFamily="18" charset="0"/>
              </a:rPr>
              <a:t>The project has three main objectives: </a:t>
            </a:r>
          </a:p>
          <a:p>
            <a:pPr marL="457200" indent="-457200">
              <a:buFont typeface="+mj-lt"/>
              <a:buAutoNum type="arabicPeriod"/>
            </a:pPr>
            <a:r>
              <a:rPr lang="en-US" dirty="0">
                <a:latin typeface="Bookman Old Style" panose="02050604050505020204" pitchFamily="18" charset="0"/>
              </a:rPr>
              <a:t>To build a clustering model that efficiently groups the collected data into distinct clusters for classification purposes. </a:t>
            </a:r>
          </a:p>
          <a:p>
            <a:pPr marL="457200" indent="-457200">
              <a:buFont typeface="+mj-lt"/>
              <a:buAutoNum type="arabicPeriod"/>
            </a:pPr>
            <a:r>
              <a:rPr lang="en-US" dirty="0">
                <a:latin typeface="Bookman Old Style" panose="02050604050505020204" pitchFamily="18" charset="0"/>
              </a:rPr>
              <a:t>To develop data mining models using predictive techniques </a:t>
            </a:r>
            <a:r>
              <a:rPr lang="en-US" dirty="0" smtClean="0">
                <a:latin typeface="Bookman Old Style" panose="02050604050505020204" pitchFamily="18" charset="0"/>
              </a:rPr>
              <a:t>to </a:t>
            </a:r>
            <a:r>
              <a:rPr lang="en-US" dirty="0">
                <a:latin typeface="Bookman Old Style" panose="02050604050505020204" pitchFamily="18" charset="0"/>
              </a:rPr>
              <a:t>forecast tourist travel clusters, enabling more effective planning of domestic tour packages. </a:t>
            </a:r>
          </a:p>
          <a:p>
            <a:pPr marL="457200" indent="-457200">
              <a:buFont typeface="+mj-lt"/>
              <a:buAutoNum type="arabicPeriod"/>
            </a:pPr>
            <a:r>
              <a:rPr lang="en-US" dirty="0">
                <a:latin typeface="Bookman Old Style" panose="02050604050505020204" pitchFamily="18" charset="0"/>
              </a:rPr>
              <a:t>To provide well-founded and actionable recommendations to the appropriate authorities. </a:t>
            </a:r>
            <a:endParaRPr lang="en-GB" dirty="0">
              <a:latin typeface="Bookman Old Style" panose="02050604050505020204" pitchFamily="18" charset="0"/>
            </a:endParaRPr>
          </a:p>
        </p:txBody>
      </p:sp>
    </p:spTree>
    <p:extLst>
      <p:ext uri="{BB962C8B-B14F-4D97-AF65-F5344CB8AC3E}">
        <p14:creationId xmlns:p14="http://schemas.microsoft.com/office/powerpoint/2010/main" val="36334872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5" name="Content Placeholder 4"/>
          <p:cNvSpPr>
            <a:spLocks noGrp="1"/>
          </p:cNvSpPr>
          <p:nvPr>
            <p:ph idx="1"/>
          </p:nvPr>
        </p:nvSpPr>
        <p:spPr>
          <a:xfrm>
            <a:off x="0" y="1170432"/>
            <a:ext cx="12192000" cy="4894252"/>
          </a:xfrm>
        </p:spPr>
        <p:txBody>
          <a:bodyPr vert="horz" lIns="91440" tIns="45720" rIns="91440" bIns="45720" rtlCol="0" anchor="t">
            <a:normAutofit/>
          </a:bodyPr>
          <a:lstStyle/>
          <a:p>
            <a:pPr marL="457200" indent="-457200">
              <a:buAutoNum type="arabicPeriod"/>
            </a:pPr>
            <a:r>
              <a:rPr lang="en-US" sz="2000" b="1" dirty="0">
                <a:latin typeface="+mj-lt"/>
                <a:ea typeface="Verdana"/>
                <a:hlinkClick r:id="rId2"/>
              </a:rPr>
              <a:t>Tourist Movement Analysis Using Social Media Data</a:t>
            </a:r>
            <a:r>
              <a:rPr lang="en-US" sz="2000" b="1" dirty="0">
                <a:latin typeface="+mj-lt"/>
                <a:ea typeface="Verdana"/>
              </a:rPr>
              <a:t> </a:t>
            </a:r>
            <a:r>
              <a:rPr lang="en-US" sz="1800" dirty="0">
                <a:latin typeface="+mj-lt"/>
                <a:ea typeface="Verdana"/>
              </a:rPr>
              <a:t>(</a:t>
            </a:r>
            <a:r>
              <a:rPr lang="en-IN" sz="1800" dirty="0">
                <a:latin typeface="+mj-lt"/>
                <a:ea typeface="Verdana"/>
              </a:rPr>
              <a:t>Andry Alamsyah, I Putu Willy Ditya, Tri Widarmanti)</a:t>
            </a:r>
            <a:endParaRPr lang="en-US" sz="1800" b="1" dirty="0">
              <a:latin typeface="+mj-lt"/>
              <a:ea typeface="Verdana"/>
            </a:endParaRPr>
          </a:p>
          <a:p>
            <a:pPr marL="457200" indent="-457200">
              <a:buAutoNum type="arabicPeriod"/>
            </a:pPr>
            <a:r>
              <a:rPr lang="en-US" sz="2000" b="1" dirty="0">
                <a:latin typeface="+mj-lt"/>
                <a:ea typeface="Verdana"/>
                <a:hlinkClick r:id="rId3"/>
              </a:rPr>
              <a:t>The Impact of Artificial Intelligence on Tourism Sustainability: A Systematic Mapping Review</a:t>
            </a:r>
            <a:r>
              <a:rPr lang="en-US" sz="2000" b="1" dirty="0">
                <a:latin typeface="+mj-lt"/>
                <a:ea typeface="Verdana"/>
              </a:rPr>
              <a:t> </a:t>
            </a:r>
            <a:r>
              <a:rPr lang="en-US" sz="1800" b="1" dirty="0">
                <a:latin typeface="+mj-lt"/>
                <a:ea typeface="Verdana"/>
              </a:rPr>
              <a:t>(</a:t>
            </a:r>
            <a:r>
              <a:rPr lang="en-IN" sz="1800" dirty="0">
                <a:latin typeface="+mj-lt"/>
                <a:ea typeface="Verdana"/>
              </a:rPr>
              <a:t>Fisnik Dalipi, Zenun Kastrati, Timmy Öberg)</a:t>
            </a:r>
            <a:endParaRPr lang="en-US" sz="1800" b="1" dirty="0">
              <a:latin typeface="+mj-lt"/>
              <a:ea typeface="Verdana"/>
            </a:endParaRPr>
          </a:p>
          <a:p>
            <a:pPr marL="457200" indent="-457200">
              <a:buAutoNum type="arabicPeriod"/>
            </a:pPr>
            <a:r>
              <a:rPr lang="en-US" sz="2000" b="1" dirty="0">
                <a:latin typeface="+mj-lt"/>
                <a:ea typeface="Verdana"/>
                <a:hlinkClick r:id="rId4"/>
              </a:rPr>
              <a:t>Tourist Behaviour Analysis Based on Digital Pattern of Life</a:t>
            </a:r>
            <a:r>
              <a:rPr lang="en-US" sz="2000" b="1" dirty="0">
                <a:latin typeface="+mj-lt"/>
                <a:ea typeface="Verdana"/>
              </a:rPr>
              <a:t> </a:t>
            </a:r>
            <a:r>
              <a:rPr lang="en-US" sz="1800" dirty="0">
                <a:latin typeface="+mn-lt"/>
                <a:ea typeface="Verdana"/>
              </a:rPr>
              <a:t>(</a:t>
            </a:r>
            <a:r>
              <a:rPr lang="en-IN" sz="1800" dirty="0">
                <a:latin typeface="+mn-lt"/>
                <a:ea typeface="Verdana"/>
              </a:rPr>
              <a:t>Sergei Mikhailov, Alexey Kashevnik, Alexander Smirnov)</a:t>
            </a:r>
            <a:endParaRPr lang="en-US" sz="1800" b="1" dirty="0">
              <a:latin typeface="+mn-lt"/>
              <a:ea typeface="Verdana"/>
            </a:endParaRPr>
          </a:p>
          <a:p>
            <a:pPr marL="457200" indent="-457200">
              <a:buFont typeface="Arial" pitchFamily="34" charset="0"/>
              <a:buAutoNum type="arabicPeriod"/>
            </a:pPr>
            <a:r>
              <a:rPr lang="en-US" sz="2000" b="1" dirty="0">
                <a:latin typeface="+mj-lt"/>
                <a:ea typeface="Verdana"/>
                <a:hlinkClick r:id="rId5"/>
              </a:rPr>
              <a:t>A Personalized Hybrid Tourism Recommender System</a:t>
            </a:r>
            <a:r>
              <a:rPr lang="en-US" sz="2000" b="1" dirty="0">
                <a:latin typeface="+mj-lt"/>
                <a:ea typeface="Verdana"/>
              </a:rPr>
              <a:t> </a:t>
            </a:r>
            <a:r>
              <a:rPr lang="en-US" sz="1800" dirty="0">
                <a:latin typeface="+mn-lt"/>
                <a:ea typeface="Verdana"/>
              </a:rPr>
              <a:t>(</a:t>
            </a:r>
            <a:r>
              <a:rPr lang="en-IN" sz="1800" dirty="0">
                <a:latin typeface="+mn-lt"/>
                <a:ea typeface="Verdana"/>
              </a:rPr>
              <a:t>Mohamed Elyes Ben Haj Kbaier, Hela Masri, Saoussen Krichen)</a:t>
            </a:r>
            <a:endParaRPr lang="en-US" sz="1800" dirty="0">
              <a:latin typeface="+mn-lt"/>
              <a:ea typeface="Verdana"/>
            </a:endParaRPr>
          </a:p>
          <a:p>
            <a:pPr marL="457200" indent="-457200">
              <a:buFont typeface="Arial" pitchFamily="34" charset="0"/>
              <a:buAutoNum type="arabicPeriod"/>
            </a:pPr>
            <a:r>
              <a:rPr lang="en-US" sz="2000" b="1" dirty="0">
                <a:latin typeface="+mj-lt"/>
                <a:ea typeface="Verdana"/>
                <a:hlinkClick r:id="rId6"/>
              </a:rPr>
              <a:t>Prediction of Tourist Behaviour: Tourist Visiting Places by Adapting Convolutional Long Short-Term Deep Learning</a:t>
            </a:r>
            <a:r>
              <a:rPr lang="en-US" sz="2000" b="1" dirty="0">
                <a:latin typeface="+mj-lt"/>
                <a:ea typeface="Verdana"/>
              </a:rPr>
              <a:t> </a:t>
            </a:r>
            <a:r>
              <a:rPr lang="en-US" sz="1800" dirty="0">
                <a:latin typeface="+mn-lt"/>
                <a:ea typeface="Verdana"/>
              </a:rPr>
              <a:t>(</a:t>
            </a:r>
            <a:r>
              <a:rPr lang="en-IN" sz="1800" dirty="0">
                <a:latin typeface="+mn-lt"/>
                <a:ea typeface="Verdana"/>
              </a:rPr>
              <a:t>Jaruwan Kanjanasupawan, Yi-Cheng Chen, Tipajin Thaipisutikul, Timothy K. Shih, Anongnart Srivihok)</a:t>
            </a:r>
            <a:endParaRPr lang="en-US" sz="1800" dirty="0">
              <a:latin typeface="+mn-lt"/>
              <a:ea typeface="Verdana"/>
            </a:endParaRPr>
          </a:p>
          <a:p>
            <a:pPr marL="457200" indent="-457200">
              <a:buAutoNum type="arabicPeriod"/>
            </a:pPr>
            <a:r>
              <a:rPr lang="en-US" sz="2000" b="1" dirty="0">
                <a:latin typeface="+mj-lt"/>
                <a:ea typeface="Verdana"/>
                <a:hlinkClick r:id="rId7"/>
              </a:rPr>
              <a:t>Research on Smart Tourism System Based on Artificial Intelligence</a:t>
            </a:r>
            <a:r>
              <a:rPr lang="en-US" sz="2000" b="1" dirty="0">
                <a:latin typeface="+mj-lt"/>
                <a:ea typeface="Verdana"/>
              </a:rPr>
              <a:t> </a:t>
            </a:r>
            <a:r>
              <a:rPr lang="en-US" sz="1800" dirty="0">
                <a:latin typeface="+mn-lt"/>
                <a:ea typeface="Verdana"/>
              </a:rPr>
              <a:t>(</a:t>
            </a:r>
            <a:r>
              <a:rPr lang="en-IN" sz="1800" dirty="0">
                <a:latin typeface="+mn-lt"/>
                <a:ea typeface="Verdana"/>
              </a:rPr>
              <a:t>Mengdan Xu</a:t>
            </a:r>
            <a:r>
              <a:rPr lang="en-US" sz="1800" dirty="0">
                <a:latin typeface="+mn-lt"/>
                <a:ea typeface="Verdana"/>
              </a:rPr>
              <a:t>)</a:t>
            </a:r>
          </a:p>
          <a:p>
            <a:pPr marL="457200" indent="-457200">
              <a:buFont typeface="Arial" pitchFamily="34" charset="0"/>
              <a:buAutoNum type="arabicPeriod"/>
            </a:pPr>
            <a:r>
              <a:rPr lang="en-US" sz="2000" b="1" dirty="0">
                <a:latin typeface="+mj-lt"/>
                <a:ea typeface="Verdana"/>
                <a:hlinkClick r:id="rId8"/>
              </a:rPr>
              <a:t>Tourism Recommendation System Based on Knowledge Graph Feature Learning</a:t>
            </a:r>
            <a:r>
              <a:rPr lang="en-US" sz="2000" b="1" dirty="0">
                <a:latin typeface="+mj-lt"/>
                <a:ea typeface="Verdana"/>
              </a:rPr>
              <a:t> </a:t>
            </a:r>
            <a:r>
              <a:rPr lang="en-US" sz="1800" dirty="0">
                <a:latin typeface="+mn-lt"/>
                <a:ea typeface="Verdana"/>
              </a:rPr>
              <a:t>(</a:t>
            </a:r>
            <a:r>
              <a:rPr lang="en-IN" sz="1800" dirty="0">
                <a:latin typeface="+mn-lt"/>
                <a:ea typeface="Verdana"/>
              </a:rPr>
              <a:t>Fengsheng Zeng, Yan’e Zheng)</a:t>
            </a:r>
            <a:endParaRPr lang="en-US" sz="2000" dirty="0">
              <a:latin typeface="+mn-lt"/>
              <a:ea typeface="Verdana"/>
            </a:endParaRPr>
          </a:p>
          <a:p>
            <a:pPr marL="0" indent="0">
              <a:buNone/>
            </a:pPr>
            <a:endParaRPr lang="en-US" sz="2000" b="1" dirty="0">
              <a:latin typeface="+mn-lt"/>
            </a:endParaRPr>
          </a:p>
        </p:txBody>
      </p:sp>
    </p:spTree>
    <p:extLst>
      <p:ext uri="{BB962C8B-B14F-4D97-AF65-F5344CB8AC3E}">
        <p14:creationId xmlns:p14="http://schemas.microsoft.com/office/powerpoint/2010/main" val="37677111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A8C3E-8E8E-ADD5-140E-AD2AF52F902E}"/>
              </a:ext>
            </a:extLst>
          </p:cNvPr>
          <p:cNvSpPr>
            <a:spLocks noGrp="1"/>
          </p:cNvSpPr>
          <p:nvPr>
            <p:ph idx="1"/>
          </p:nvPr>
        </p:nvSpPr>
        <p:spPr>
          <a:xfrm>
            <a:off x="0" y="1143001"/>
            <a:ext cx="12192000" cy="4952997"/>
          </a:xfrm>
        </p:spPr>
        <p:txBody>
          <a:bodyPr vert="horz" lIns="91440" tIns="45720" rIns="91440" bIns="45720" rtlCol="0" anchor="t">
            <a:normAutofit/>
          </a:bodyPr>
          <a:lstStyle/>
          <a:p>
            <a:pPr marL="514350" indent="-514350">
              <a:buFont typeface="+mj-lt"/>
              <a:buAutoNum type="arabicPeriod" startAt="8"/>
            </a:pPr>
            <a:r>
              <a:rPr lang="en-US" sz="2000" b="1" i="0" dirty="0">
                <a:solidFill>
                  <a:srgbClr val="333333"/>
                </a:solidFill>
                <a:effectLst/>
                <a:latin typeface="Bookman Old Style"/>
                <a:ea typeface="Verdana"/>
                <a:cs typeface="Times New Roman"/>
                <a:hlinkClick r:id="rId2"/>
              </a:rPr>
              <a:t>Smart Tourism Route Planning System Based on Machine Learning </a:t>
            </a:r>
            <a:r>
              <a:rPr lang="en-US" sz="2000" b="1" i="0" dirty="0" smtClean="0">
                <a:solidFill>
                  <a:srgbClr val="333333"/>
                </a:solidFill>
                <a:effectLst/>
                <a:latin typeface="Bookman Old Style"/>
                <a:ea typeface="Verdana"/>
                <a:cs typeface="Times New Roman"/>
                <a:hlinkClick r:id="rId2"/>
              </a:rPr>
              <a:t>Algorithm</a:t>
            </a:r>
            <a:r>
              <a:rPr lang="en-US" sz="2000" b="1" i="0" dirty="0" smtClean="0">
                <a:solidFill>
                  <a:srgbClr val="333333"/>
                </a:solidFill>
                <a:effectLst/>
                <a:latin typeface="Bookman Old Style"/>
                <a:ea typeface="Verdana"/>
                <a:cs typeface="Times New Roman"/>
              </a:rPr>
              <a:t> </a:t>
            </a:r>
            <a:r>
              <a:rPr lang="en-US" sz="1800" i="0" dirty="0" smtClean="0">
                <a:effectLst/>
                <a:latin typeface="Bookman Old Style"/>
                <a:ea typeface="Verdana"/>
                <a:cs typeface="Times New Roman"/>
              </a:rPr>
              <a:t>(</a:t>
            </a:r>
            <a:r>
              <a:rPr lang="en-IN" sz="1800" i="0" u="none" strike="noStrike" dirty="0">
                <a:effectLst/>
                <a:latin typeface="Bookman Old Style"/>
                <a:ea typeface="Verdana"/>
                <a:cs typeface="Times New Roman"/>
              </a:rPr>
              <a:t>Zhenzhen Yu</a:t>
            </a:r>
            <a:r>
              <a:rPr lang="en-IN" sz="1800" i="0" dirty="0">
                <a:effectLst/>
                <a:latin typeface="Bookman Old Style"/>
                <a:ea typeface="Verdana"/>
                <a:cs typeface="Times New Roman"/>
              </a:rPr>
              <a:t>; </a:t>
            </a:r>
            <a:r>
              <a:rPr lang="en-IN" sz="1800" i="0" u="none" strike="noStrike" dirty="0">
                <a:effectLst/>
                <a:latin typeface="Bookman Old Style"/>
                <a:ea typeface="Verdana"/>
                <a:cs typeface="Times New Roman"/>
              </a:rPr>
              <a:t>Shan Wang)</a:t>
            </a:r>
          </a:p>
          <a:p>
            <a:pPr marL="514350" indent="-514350">
              <a:buFont typeface="+mj-lt"/>
              <a:buAutoNum type="arabicPeriod" startAt="8"/>
            </a:pPr>
            <a:r>
              <a:rPr lang="en-US" sz="2000" b="1" i="0" dirty="0">
                <a:solidFill>
                  <a:srgbClr val="333333"/>
                </a:solidFill>
                <a:effectLst/>
                <a:latin typeface="Bookman Old Style"/>
                <a:ea typeface="Verdana"/>
                <a:cs typeface="Times New Roman"/>
                <a:hlinkClick r:id="rId3"/>
              </a:rPr>
              <a:t>A Study on Sustainable Tourism and Application of Sentiment Analysis in the Tourism Industry</a:t>
            </a:r>
            <a:r>
              <a:rPr lang="en-US" sz="2000" b="1" i="0" dirty="0">
                <a:solidFill>
                  <a:srgbClr val="333333"/>
                </a:solidFill>
                <a:effectLst/>
                <a:latin typeface="Bookman Old Style"/>
                <a:ea typeface="Verdana"/>
                <a:cs typeface="Times New Roman"/>
              </a:rPr>
              <a:t> </a:t>
            </a:r>
            <a:r>
              <a:rPr lang="en-US" sz="1800" i="0" dirty="0">
                <a:solidFill>
                  <a:srgbClr val="333333"/>
                </a:solidFill>
                <a:effectLst/>
                <a:latin typeface="Bookman Old Style"/>
                <a:ea typeface="Verdana"/>
                <a:cs typeface="Times New Roman"/>
              </a:rPr>
              <a:t>(</a:t>
            </a:r>
            <a:r>
              <a:rPr lang="sv-SE" sz="1800" i="0" u="none" strike="noStrike" dirty="0">
                <a:effectLst/>
                <a:latin typeface="Bookman Old Style"/>
                <a:ea typeface="Verdana"/>
                <a:cs typeface="Times New Roman"/>
              </a:rPr>
              <a:t>Chandra Prakash Gupta</a:t>
            </a:r>
            <a:r>
              <a:rPr lang="sv-SE" sz="1800" i="0" dirty="0">
                <a:effectLst/>
                <a:latin typeface="Bookman Old Style"/>
                <a:ea typeface="Verdana"/>
                <a:cs typeface="Times New Roman"/>
              </a:rPr>
              <a:t>; </a:t>
            </a:r>
            <a:r>
              <a:rPr lang="sv-SE" sz="1800" i="0" u="none" strike="noStrike" dirty="0">
                <a:effectLst/>
                <a:latin typeface="Bookman Old Style"/>
                <a:ea typeface="Verdana"/>
                <a:cs typeface="Times New Roman"/>
              </a:rPr>
              <a:t>V. V. Ravi Kumar</a:t>
            </a:r>
            <a:r>
              <a:rPr lang="sv-SE" sz="1800" dirty="0">
                <a:latin typeface="Bookman Old Style"/>
                <a:ea typeface="Verdana"/>
                <a:cs typeface="Times New Roman"/>
              </a:rPr>
              <a:t>)</a:t>
            </a:r>
          </a:p>
          <a:p>
            <a:pPr marL="514350" indent="-514350">
              <a:buAutoNum type="arabicPeriod" startAt="8"/>
            </a:pPr>
            <a:r>
              <a:rPr lang="en-US" sz="2000" b="1" i="0" dirty="0">
                <a:solidFill>
                  <a:srgbClr val="333333"/>
                </a:solidFill>
                <a:effectLst/>
                <a:latin typeface="Bookman Old Style"/>
                <a:ea typeface="Verdana"/>
                <a:cs typeface="Times New Roman"/>
                <a:hlinkClick r:id="rId4"/>
              </a:rPr>
              <a:t>Sentiment Analysis on Tourism Place using Naive Bayes</a:t>
            </a:r>
            <a:r>
              <a:rPr lang="en-US" sz="2000" b="1" i="0" dirty="0">
                <a:solidFill>
                  <a:srgbClr val="333333"/>
                </a:solidFill>
                <a:effectLst/>
                <a:latin typeface="Bookman Old Style"/>
                <a:ea typeface="Verdana"/>
                <a:cs typeface="Times New Roman"/>
              </a:rPr>
              <a:t> </a:t>
            </a:r>
            <a:r>
              <a:rPr lang="en-US" sz="1800" i="0" dirty="0">
                <a:solidFill>
                  <a:srgbClr val="333333"/>
                </a:solidFill>
                <a:effectLst/>
                <a:latin typeface="Bookman Old Style"/>
                <a:ea typeface="Verdana"/>
                <a:cs typeface="Times New Roman"/>
              </a:rPr>
              <a:t>(</a:t>
            </a:r>
            <a:r>
              <a:rPr lang="en-IN" sz="1800" i="0" u="none" strike="noStrike" dirty="0">
                <a:effectLst/>
                <a:latin typeface="Bookman Old Style"/>
                <a:ea typeface="Verdana"/>
                <a:cs typeface="Times New Roman"/>
              </a:rPr>
              <a:t>Aldy Rialdy Atmadja</a:t>
            </a:r>
            <a:r>
              <a:rPr lang="en-IN" sz="1800" i="0" dirty="0">
                <a:effectLst/>
                <a:latin typeface="Bookman Old Style"/>
                <a:ea typeface="Verdana"/>
                <a:cs typeface="Times New Roman"/>
              </a:rPr>
              <a:t>; </a:t>
            </a:r>
            <a:r>
              <a:rPr lang="en-IN" sz="1800" i="0" u="none" strike="noStrike" dirty="0">
                <a:effectLst/>
                <a:latin typeface="Bookman Old Style"/>
                <a:ea typeface="Verdana"/>
                <a:cs typeface="Times New Roman"/>
              </a:rPr>
              <a:t>Aprilia Rahmawati</a:t>
            </a:r>
            <a:r>
              <a:rPr lang="en-IN" sz="1800" i="0" dirty="0">
                <a:effectLst/>
                <a:latin typeface="Bookman Old Style"/>
                <a:ea typeface="Verdana"/>
                <a:cs typeface="Times New Roman"/>
              </a:rPr>
              <a:t>; </a:t>
            </a:r>
            <a:r>
              <a:rPr lang="en-IN" sz="1800" i="0" u="none" strike="noStrike" dirty="0">
                <a:effectLst/>
                <a:latin typeface="Bookman Old Style"/>
                <a:ea typeface="Verdana"/>
                <a:cs typeface="Times New Roman"/>
              </a:rPr>
              <a:t>Cecep Nurul Alam</a:t>
            </a:r>
            <a:r>
              <a:rPr lang="en-IN" sz="1800" i="0" dirty="0">
                <a:effectLst/>
                <a:latin typeface="Bookman Old Style"/>
                <a:ea typeface="Verdana"/>
                <a:cs typeface="Times New Roman"/>
              </a:rPr>
              <a:t>; </a:t>
            </a:r>
            <a:r>
              <a:rPr lang="en-IN" sz="1800" i="0" u="none" strike="noStrike" dirty="0">
                <a:effectLst/>
                <a:latin typeface="Bookman Old Style"/>
                <a:ea typeface="Verdana"/>
                <a:cs typeface="Times New Roman"/>
              </a:rPr>
              <a:t>Popon Dauni</a:t>
            </a:r>
            <a:r>
              <a:rPr lang="en-IN" sz="1800" i="0" dirty="0">
                <a:effectLst/>
                <a:latin typeface="Bookman Old Style"/>
                <a:ea typeface="Verdana"/>
                <a:cs typeface="Times New Roman"/>
              </a:rPr>
              <a:t>; </a:t>
            </a:r>
            <a:r>
              <a:rPr lang="en-IN" sz="1800" i="0" u="none" strike="noStrike" dirty="0">
                <a:effectLst/>
                <a:latin typeface="Bookman Old Style"/>
                <a:ea typeface="Verdana"/>
                <a:cs typeface="Times New Roman"/>
              </a:rPr>
              <a:t>Yogi Saputra</a:t>
            </a:r>
            <a:r>
              <a:rPr lang="en-US" sz="1800" i="0" dirty="0">
                <a:solidFill>
                  <a:srgbClr val="333333"/>
                </a:solidFill>
                <a:effectLst/>
                <a:latin typeface="Bookman Old Style"/>
                <a:ea typeface="Verdana"/>
                <a:cs typeface="Times New Roman"/>
              </a:rPr>
              <a:t>)</a:t>
            </a:r>
            <a:endParaRPr lang="en-US" sz="1800" dirty="0">
              <a:latin typeface="Bookman Old Style"/>
            </a:endParaRPr>
          </a:p>
          <a:p>
            <a:pPr marL="0" indent="0">
              <a:buNone/>
            </a:pPr>
            <a:endParaRPr lang="en-US" sz="2400" dirty="0">
              <a:latin typeface="+mn-lt"/>
            </a:endParaRPr>
          </a:p>
          <a:p>
            <a:pPr marL="0" indent="0">
              <a:buNone/>
            </a:pPr>
            <a:endParaRPr lang="en-US" sz="2400" dirty="0">
              <a:latin typeface="+mn-lt"/>
            </a:endParaRPr>
          </a:p>
        </p:txBody>
      </p:sp>
      <p:sp>
        <p:nvSpPr>
          <p:cNvPr id="4" name="Title 1">
            <a:extLst>
              <a:ext uri="{FF2B5EF4-FFF2-40B4-BE49-F238E27FC236}">
                <a16:creationId xmlns:a16="http://schemas.microsoft.com/office/drawing/2014/main" id="{27852DD9-0F47-9C39-794D-79A8A82DFAED}"/>
              </a:ext>
            </a:extLst>
          </p:cNvPr>
          <p:cNvSpPr>
            <a:spLocks noGrp="1"/>
          </p:cNvSpPr>
          <p:nvPr>
            <p:ph type="title"/>
          </p:nvPr>
        </p:nvSpPr>
        <p:spPr>
          <a:xfrm>
            <a:off x="812800" y="274638"/>
            <a:ext cx="10668000" cy="487362"/>
          </a:xfrm>
        </p:spPr>
        <p:txBody>
          <a:bodyPr/>
          <a:lstStyle/>
          <a:p>
            <a:r>
              <a:rPr lang="en-GB" dirty="0"/>
              <a:t>Literature Review</a:t>
            </a:r>
          </a:p>
        </p:txBody>
      </p:sp>
    </p:spTree>
    <p:extLst>
      <p:ext uri="{BB962C8B-B14F-4D97-AF65-F5344CB8AC3E}">
        <p14:creationId xmlns:p14="http://schemas.microsoft.com/office/powerpoint/2010/main" val="18552621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0" y="1033273"/>
            <a:ext cx="12192000" cy="5824727"/>
          </a:xfrm>
        </p:spPr>
        <p:txBody>
          <a:bodyPr vert="horz" lIns="91440" tIns="45720" rIns="91440" bIns="45720" rtlCol="0" anchor="t">
            <a:noAutofit/>
          </a:bodyPr>
          <a:lstStyle/>
          <a:p>
            <a:pPr marL="457200" indent="-457200" fontAlgn="ctr">
              <a:buAutoNum type="arabicPeriod"/>
            </a:pPr>
            <a:r>
              <a:rPr lang="en-US" sz="1900" b="1" dirty="0">
                <a:latin typeface="+mj-lt"/>
              </a:rPr>
              <a:t>Tourist Movement Analysis Using Social Media Data </a:t>
            </a:r>
          </a:p>
          <a:p>
            <a:pPr fontAlgn="ctr"/>
            <a:r>
              <a:rPr lang="en-US" sz="1900" dirty="0">
                <a:latin typeface="+mj-lt"/>
                <a:ea typeface="Verdana"/>
              </a:rPr>
              <a:t>Some tourist destinations or countries may have limited social media activity, especially in rural or less digitally connected areas</a:t>
            </a:r>
            <a:r>
              <a:rPr lang="en-US" sz="1900" dirty="0" smtClean="0">
                <a:latin typeface="+mj-lt"/>
                <a:ea typeface="Verdana"/>
              </a:rPr>
              <a:t>.</a:t>
            </a:r>
          </a:p>
          <a:p>
            <a:pPr marL="0" indent="0" fontAlgn="ctr">
              <a:buNone/>
            </a:pPr>
            <a:r>
              <a:rPr lang="en-US" sz="1900" b="1" dirty="0" smtClean="0">
                <a:latin typeface="+mj-lt"/>
                <a:ea typeface="Verdana"/>
              </a:rPr>
              <a:t/>
            </a:r>
            <a:br>
              <a:rPr lang="en-US" sz="1900" b="1" dirty="0" smtClean="0">
                <a:latin typeface="+mj-lt"/>
                <a:ea typeface="Verdana"/>
              </a:rPr>
            </a:br>
            <a:r>
              <a:rPr lang="en-US" sz="1900" b="1" dirty="0" smtClean="0">
                <a:latin typeface="+mj-lt"/>
                <a:ea typeface="Verdana"/>
              </a:rPr>
              <a:t>2</a:t>
            </a:r>
            <a:r>
              <a:rPr lang="en-US" sz="1900" b="1" dirty="0">
                <a:latin typeface="+mj-lt"/>
                <a:ea typeface="Verdana"/>
              </a:rPr>
              <a:t>.   The Impact of Artificial Intelligence on Tourism Sustainability: A Systematic Mapping Review </a:t>
            </a:r>
            <a:endParaRPr lang="en-US" sz="1900" dirty="0"/>
          </a:p>
          <a:p>
            <a:pPr fontAlgn="ctr"/>
            <a:r>
              <a:rPr lang="en-US" sz="1900" dirty="0">
                <a:latin typeface="+mn-lt"/>
              </a:rPr>
              <a:t>Only </a:t>
            </a:r>
            <a:r>
              <a:rPr lang="en-US" sz="1900" dirty="0" smtClean="0">
                <a:latin typeface="+mn-lt"/>
              </a:rPr>
              <a:t>published or readily available studies might </a:t>
            </a:r>
            <a:r>
              <a:rPr lang="en-US" sz="1900" dirty="0">
                <a:latin typeface="+mn-lt"/>
              </a:rPr>
              <a:t>have been included in the review, leading to potential bias.</a:t>
            </a:r>
          </a:p>
          <a:p>
            <a:pPr marL="0" indent="0" fontAlgn="ctr">
              <a:buNone/>
            </a:pPr>
            <a:r>
              <a:rPr lang="en-US" sz="1900" b="1" dirty="0" smtClean="0">
                <a:latin typeface="+mn-lt"/>
                <a:ea typeface="Verdana"/>
              </a:rPr>
              <a:t/>
            </a:r>
            <a:br>
              <a:rPr lang="en-US" sz="1900" b="1" dirty="0" smtClean="0">
                <a:latin typeface="+mn-lt"/>
                <a:ea typeface="Verdana"/>
              </a:rPr>
            </a:br>
            <a:r>
              <a:rPr lang="en-US" sz="1900" b="1" dirty="0" smtClean="0">
                <a:latin typeface="+mn-lt"/>
                <a:ea typeface="Verdana"/>
              </a:rPr>
              <a:t>3</a:t>
            </a:r>
            <a:r>
              <a:rPr lang="en-US" sz="1900" b="1" dirty="0">
                <a:latin typeface="+mn-lt"/>
                <a:ea typeface="Verdana"/>
              </a:rPr>
              <a:t>.   Tourist Behavior Analysis Based on Digital Pattern of Life </a:t>
            </a:r>
            <a:endParaRPr lang="en-IN" sz="1900" b="1" dirty="0">
              <a:latin typeface="+mn-lt"/>
              <a:ea typeface="Verdana"/>
            </a:endParaRPr>
          </a:p>
          <a:p>
            <a:pPr marL="0" indent="0" fontAlgn="ctr">
              <a:buNone/>
            </a:pPr>
            <a:r>
              <a:rPr lang="en-US" sz="1900" dirty="0">
                <a:latin typeface="+mn-lt"/>
              </a:rPr>
              <a:t>Analyzing digital patterns of life often involves tracking personal data, including location, preferences, and behaviors. There are inherent privacy concerns</a:t>
            </a:r>
            <a:r>
              <a:rPr lang="en-IN" sz="1900" dirty="0">
                <a:latin typeface="+mn-lt"/>
              </a:rPr>
              <a:t>.</a:t>
            </a:r>
          </a:p>
          <a:p>
            <a:pPr marL="0" indent="0" fontAlgn="ctr">
              <a:buNone/>
            </a:pPr>
            <a:r>
              <a:rPr lang="en-US" sz="1900" b="1" dirty="0" smtClean="0">
                <a:latin typeface="+mj-lt"/>
                <a:ea typeface="Verdana"/>
              </a:rPr>
              <a:t/>
            </a:r>
            <a:br>
              <a:rPr lang="en-US" sz="1900" b="1" dirty="0" smtClean="0">
                <a:latin typeface="+mj-lt"/>
                <a:ea typeface="Verdana"/>
              </a:rPr>
            </a:br>
            <a:r>
              <a:rPr lang="en-US" sz="1900" b="1" dirty="0" smtClean="0">
                <a:latin typeface="+mj-lt"/>
                <a:ea typeface="Verdana"/>
              </a:rPr>
              <a:t>4</a:t>
            </a:r>
            <a:r>
              <a:rPr lang="en-US" sz="1900" b="1" dirty="0">
                <a:latin typeface="+mj-lt"/>
                <a:ea typeface="Verdana"/>
              </a:rPr>
              <a:t>.   A Personalized Hybrid Tourism Recommender System</a:t>
            </a:r>
          </a:p>
          <a:p>
            <a:pPr marL="0" indent="0" fontAlgn="ctr">
              <a:buNone/>
            </a:pPr>
            <a:r>
              <a:rPr lang="en-US" sz="1900" dirty="0">
                <a:latin typeface="+mj-lt"/>
              </a:rPr>
              <a:t>Although hybrid systems aim to overcome the limitations of individual recommendation methods (content-based and collaborative filtering), they still often face issues with new users or tourists who haven't generated enough data. </a:t>
            </a:r>
            <a:endParaRPr lang="en-US" sz="1900" b="1" dirty="0">
              <a:latin typeface="+mj-lt"/>
            </a:endParaRPr>
          </a:p>
        </p:txBody>
      </p:sp>
    </p:spTree>
    <p:extLst>
      <p:ext uri="{BB962C8B-B14F-4D97-AF65-F5344CB8AC3E}">
        <p14:creationId xmlns:p14="http://schemas.microsoft.com/office/powerpoint/2010/main" val="16376662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0" y="1121664"/>
            <a:ext cx="12192000" cy="5346192"/>
          </a:xfrm>
        </p:spPr>
        <p:txBody>
          <a:bodyPr vert="horz" lIns="91440" tIns="45720" rIns="91440" bIns="45720" rtlCol="0" anchor="t">
            <a:normAutofit lnSpcReduction="10000"/>
          </a:bodyPr>
          <a:lstStyle/>
          <a:p>
            <a:pPr marL="0" indent="0" fontAlgn="ctr">
              <a:buNone/>
            </a:pPr>
            <a:r>
              <a:rPr lang="en-US" sz="2000" b="1" dirty="0">
                <a:latin typeface="+mn-lt"/>
                <a:ea typeface="Verdana"/>
              </a:rPr>
              <a:t>4. Predicting Tourist Behavior Using Deep Learning and Social Media Data:</a:t>
            </a:r>
          </a:p>
          <a:p>
            <a:pPr fontAlgn="ctr"/>
            <a:r>
              <a:rPr lang="en-US" sz="2000" dirty="0">
                <a:latin typeface="+mn-lt"/>
              </a:rPr>
              <a:t>Reliance on social media data can introduce biases, as not all demographics are represented equally.</a:t>
            </a:r>
          </a:p>
          <a:p>
            <a:pPr marL="0" indent="0" fontAlgn="ctr">
              <a:buNone/>
            </a:pPr>
            <a:r>
              <a:rPr lang="en-US" sz="2000" b="1" dirty="0">
                <a:latin typeface="+mn-lt"/>
                <a:ea typeface="Verdana"/>
              </a:rPr>
              <a:t/>
            </a:r>
            <a:br>
              <a:rPr lang="en-US" sz="2000" b="1" dirty="0">
                <a:latin typeface="+mn-lt"/>
                <a:ea typeface="Verdana"/>
              </a:rPr>
            </a:br>
            <a:r>
              <a:rPr lang="en-US" sz="2000" b="1" dirty="0">
                <a:latin typeface="+mn-lt"/>
                <a:ea typeface="Verdana"/>
              </a:rPr>
              <a:t>5. A Hybrid Recommender System for Personalized Tourism Recommendations</a:t>
            </a:r>
            <a:endParaRPr lang="en-IN" sz="2000" b="1" dirty="0">
              <a:latin typeface="+mn-lt"/>
              <a:ea typeface="Verdana"/>
            </a:endParaRPr>
          </a:p>
          <a:p>
            <a:pPr fontAlgn="ctr"/>
            <a:r>
              <a:rPr lang="en-US" sz="2000" dirty="0">
                <a:latin typeface="+mn-lt"/>
              </a:rPr>
              <a:t>The recommender system may struggle to provide accurate recommendations for new users or items with limited data.</a:t>
            </a:r>
          </a:p>
          <a:p>
            <a:pPr marL="0" indent="0" fontAlgn="ctr">
              <a:buNone/>
            </a:pPr>
            <a:r>
              <a:rPr lang="en-US" sz="2000" b="1" dirty="0">
                <a:latin typeface="+mn-lt"/>
                <a:ea typeface="Verdana"/>
              </a:rPr>
              <a:t/>
            </a:r>
            <a:br>
              <a:rPr lang="en-US" sz="2000" b="1" dirty="0">
                <a:latin typeface="+mn-lt"/>
                <a:ea typeface="Verdana"/>
              </a:rPr>
            </a:br>
            <a:r>
              <a:rPr lang="en-US" sz="2000" b="1" dirty="0">
                <a:latin typeface="+mn-lt"/>
                <a:ea typeface="Verdana"/>
              </a:rPr>
              <a:t>6. Customer Behavior Analysis in the Tourism Industry Using Data Mining Techniques</a:t>
            </a:r>
          </a:p>
          <a:p>
            <a:pPr fontAlgn="ctr"/>
            <a:r>
              <a:rPr lang="en-US" sz="2000" dirty="0">
                <a:latin typeface="+mn-lt"/>
              </a:rPr>
              <a:t>The accuracy of data mining results depends on the quality of the data used. Inaccurate or incomplete data can lead to misleading insights.</a:t>
            </a:r>
          </a:p>
          <a:p>
            <a:pPr marL="0" indent="0" fontAlgn="ctr">
              <a:buNone/>
            </a:pPr>
            <a:r>
              <a:rPr lang="en-US" sz="2000" b="1" dirty="0">
                <a:latin typeface="+mn-lt"/>
                <a:ea typeface="Verdana"/>
              </a:rPr>
              <a:t/>
            </a:r>
            <a:br>
              <a:rPr lang="en-US" sz="2000" b="1" dirty="0">
                <a:latin typeface="+mn-lt"/>
                <a:ea typeface="Verdana"/>
              </a:rPr>
            </a:br>
            <a:r>
              <a:rPr lang="en-US" sz="2000" b="1" dirty="0">
                <a:latin typeface="+mn-lt"/>
                <a:ea typeface="Verdana"/>
              </a:rPr>
              <a:t>7. A Deep Learning Approach for Tourist Attraction Recommendation Based on User Preferences</a:t>
            </a:r>
          </a:p>
          <a:p>
            <a:pPr fontAlgn="ctr"/>
            <a:r>
              <a:rPr lang="en-US" sz="2000" dirty="0">
                <a:latin typeface="+mn-lt"/>
              </a:rPr>
              <a:t>Deep learning models can be prone to overfitting, especially with limited data, which can lead to poor generalization performance. </a:t>
            </a:r>
            <a:endParaRPr lang="en-IN" sz="2000" b="1" dirty="0">
              <a:latin typeface="+mn-lt"/>
            </a:endParaRPr>
          </a:p>
          <a:p>
            <a:pPr marL="0" indent="0" fontAlgn="ctr">
              <a:buNone/>
            </a:pPr>
            <a:endParaRPr lang="en-US" sz="2000" b="1" dirty="0">
              <a:latin typeface="+mn-lt"/>
            </a:endParaRPr>
          </a:p>
          <a:p>
            <a:pPr marL="0" indent="0" fontAlgn="ctr">
              <a:buNone/>
            </a:pPr>
            <a:endParaRPr lang="en-IN" sz="2000" dirty="0">
              <a:latin typeface="+mn-lt"/>
            </a:endParaRPr>
          </a:p>
          <a:p>
            <a:pPr fontAlgn="ctr"/>
            <a:endParaRPr lang="en-IN" sz="2000" dirty="0">
              <a:latin typeface="+mn-lt"/>
            </a:endParaRPr>
          </a:p>
          <a:p>
            <a:pPr marL="0" indent="0" fontAlgn="ctr">
              <a:buNone/>
            </a:pPr>
            <a:endParaRPr lang="en-IN" sz="2000" dirty="0">
              <a:latin typeface="+mn-lt"/>
            </a:endParaRPr>
          </a:p>
        </p:txBody>
      </p:sp>
    </p:spTree>
    <p:extLst>
      <p:ext uri="{BB962C8B-B14F-4D97-AF65-F5344CB8AC3E}">
        <p14:creationId xmlns:p14="http://schemas.microsoft.com/office/powerpoint/2010/main" val="14129611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0" y="984505"/>
            <a:ext cx="12192000" cy="6456164"/>
          </a:xfrm>
        </p:spPr>
        <p:txBody>
          <a:bodyPr vert="horz" lIns="91440" tIns="45720" rIns="91440" bIns="45720" rtlCol="0" anchor="t">
            <a:normAutofit/>
          </a:bodyPr>
          <a:lstStyle/>
          <a:p>
            <a:pPr marL="0" indent="0" fontAlgn="ctr">
              <a:buNone/>
            </a:pPr>
            <a:r>
              <a:rPr lang="en-US" sz="2000" b="1" dirty="0">
                <a:latin typeface="+mn-lt"/>
                <a:ea typeface="Verdana"/>
              </a:rPr>
              <a:t>8. </a:t>
            </a:r>
            <a:r>
              <a:rPr lang="en-US" sz="2000" b="1" dirty="0">
                <a:latin typeface="Bookman Old Style"/>
                <a:ea typeface="Verdana"/>
              </a:rPr>
              <a:t>Smart Tourism Route Planning System Based on Machine Learning Algorithm</a:t>
            </a:r>
            <a:r>
              <a:rPr lang="en-US" sz="2000" b="1" dirty="0">
                <a:latin typeface="+mn-lt"/>
                <a:ea typeface="Verdana"/>
              </a:rPr>
              <a:t>:</a:t>
            </a:r>
          </a:p>
          <a:p>
            <a:pPr fontAlgn="ctr"/>
            <a:r>
              <a:rPr lang="en-US" sz="2000" dirty="0">
                <a:latin typeface="Bookman Old Style"/>
                <a:ea typeface="Verdana"/>
              </a:rPr>
              <a:t>Relies heavily on large datasets and poses privacy concerns, complicating implementation.</a:t>
            </a:r>
          </a:p>
          <a:p>
            <a:pPr marL="0" indent="0">
              <a:buNone/>
            </a:pPr>
            <a:endParaRPr lang="en-US" sz="2000" dirty="0">
              <a:latin typeface="Bookman Old Style"/>
              <a:ea typeface="Verdana"/>
            </a:endParaRPr>
          </a:p>
          <a:p>
            <a:pPr marL="0" indent="0" fontAlgn="ctr">
              <a:buNone/>
            </a:pPr>
            <a:r>
              <a:rPr lang="en-US" sz="2000" b="1" dirty="0">
                <a:latin typeface="+mn-lt"/>
                <a:ea typeface="Verdana"/>
              </a:rPr>
              <a:t>9. </a:t>
            </a:r>
            <a:r>
              <a:rPr lang="en-US" sz="2000" b="1" dirty="0">
                <a:latin typeface="Bookman Old Style"/>
                <a:ea typeface="Verdana"/>
              </a:rPr>
              <a:t>A Study on Sustainable Tourism and Application of Sentiment Analysis in the Tourism Industry :</a:t>
            </a:r>
            <a:endParaRPr lang="en-IN" sz="2000" b="1" dirty="0">
              <a:latin typeface="Bookman Old Style"/>
              <a:ea typeface="Verdana"/>
            </a:endParaRPr>
          </a:p>
          <a:p>
            <a:r>
              <a:rPr lang="en-US" sz="2000" dirty="0">
                <a:latin typeface="Bookman Old Style"/>
                <a:ea typeface="Verdana"/>
              </a:rPr>
              <a:t>Subjective sentiment analysis may yield inaccuracies and may not represent all tourists due to reliance on online reviews.</a:t>
            </a:r>
          </a:p>
          <a:p>
            <a:pPr marL="0" indent="0">
              <a:buNone/>
            </a:pPr>
            <a:endParaRPr lang="en-US" sz="2000" dirty="0">
              <a:latin typeface="+mn-lt"/>
              <a:ea typeface="Verdana"/>
            </a:endParaRPr>
          </a:p>
          <a:p>
            <a:pPr marL="0" indent="0" fontAlgn="ctr">
              <a:buNone/>
            </a:pPr>
            <a:r>
              <a:rPr lang="en-US" sz="2000" b="1" dirty="0">
                <a:latin typeface="+mn-lt"/>
                <a:ea typeface="Verdana"/>
              </a:rPr>
              <a:t>10. </a:t>
            </a:r>
            <a:r>
              <a:rPr lang="en-US" sz="2000" b="1" dirty="0">
                <a:latin typeface="Bookman Old Style"/>
                <a:ea typeface="Verdana"/>
              </a:rPr>
              <a:t>Sentiment Analysis on Tourism Place using Naive Bayes:</a:t>
            </a:r>
          </a:p>
          <a:p>
            <a:r>
              <a:rPr lang="en-US" sz="2000" dirty="0">
                <a:latin typeface="Bookman Old Style"/>
                <a:ea typeface="Verdana"/>
              </a:rPr>
              <a:t>Oversimplifies data relationships and assumes feature independence, potentially compromising sentiment classification accuracy.</a:t>
            </a:r>
            <a:endParaRPr lang="en-IN" sz="2000" dirty="0">
              <a:latin typeface="Bookman Old Style"/>
              <a:ea typeface="Verdana"/>
            </a:endParaRPr>
          </a:p>
          <a:p>
            <a:pPr marL="0" indent="0" fontAlgn="ctr">
              <a:buNone/>
            </a:pPr>
            <a:endParaRPr lang="en-US" sz="2000" b="1" dirty="0">
              <a:latin typeface="+mn-lt"/>
            </a:endParaRPr>
          </a:p>
          <a:p>
            <a:pPr marL="0" indent="0" fontAlgn="ctr">
              <a:buNone/>
            </a:pPr>
            <a:endParaRPr lang="en-IN" dirty="0">
              <a:latin typeface="+mn-lt"/>
            </a:endParaRPr>
          </a:p>
          <a:p>
            <a:pPr fontAlgn="ctr"/>
            <a:endParaRPr lang="en-IN" dirty="0">
              <a:latin typeface="+mn-lt"/>
            </a:endParaRPr>
          </a:p>
        </p:txBody>
      </p:sp>
    </p:spTree>
    <p:extLst>
      <p:ext uri="{BB962C8B-B14F-4D97-AF65-F5344CB8AC3E}">
        <p14:creationId xmlns:p14="http://schemas.microsoft.com/office/powerpoint/2010/main" val="1076801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6" name="Content Placeholder 5">
            <a:extLst>
              <a:ext uri="{FF2B5EF4-FFF2-40B4-BE49-F238E27FC236}">
                <a16:creationId xmlns:a16="http://schemas.microsoft.com/office/drawing/2014/main" id="{FDBFA1FC-1B9E-FB86-2DAA-1077314A2F99}"/>
              </a:ext>
            </a:extLst>
          </p:cNvPr>
          <p:cNvSpPr>
            <a:spLocks noGrp="1"/>
          </p:cNvSpPr>
          <p:nvPr>
            <p:ph idx="1"/>
          </p:nvPr>
        </p:nvSpPr>
        <p:spPr>
          <a:xfrm>
            <a:off x="92554" y="986426"/>
            <a:ext cx="12004108" cy="5120011"/>
          </a:xfrm>
        </p:spPr>
        <p:txBody>
          <a:bodyPr vert="horz" lIns="91440" tIns="45720" rIns="91440" bIns="45720" rtlCol="0" anchor="t">
            <a:normAutofit fontScale="70000" lnSpcReduction="20000"/>
          </a:bodyPr>
          <a:lstStyle/>
          <a:p>
            <a:pPr marL="0" indent="0">
              <a:buNone/>
            </a:pPr>
            <a:r>
              <a:rPr lang="en-US" b="1" dirty="0">
                <a:latin typeface="+mj-lt"/>
                <a:ea typeface="Verdana"/>
              </a:rPr>
              <a:t>Clustering Tourist Data:</a:t>
            </a:r>
            <a:endParaRPr lang="en-US" dirty="0">
              <a:latin typeface="+mj-lt"/>
            </a:endParaRPr>
          </a:p>
          <a:p>
            <a:r>
              <a:rPr lang="en-US" dirty="0">
                <a:latin typeface="+mj-lt"/>
                <a:ea typeface="Verdana"/>
              </a:rPr>
              <a:t>Implement clustering algorithms such as K-means, DBSCAN, and hierarchical clustering.</a:t>
            </a:r>
            <a:endParaRPr lang="en-US" dirty="0">
              <a:latin typeface="+mj-lt"/>
            </a:endParaRPr>
          </a:p>
          <a:p>
            <a:r>
              <a:rPr lang="en-US" dirty="0">
                <a:latin typeface="+mj-lt"/>
                <a:ea typeface="Verdana"/>
              </a:rPr>
              <a:t>Segment data based on demographics, preferences, and behaviors to identify patterns in tourist groups.</a:t>
            </a:r>
            <a:endParaRPr lang="en-US" dirty="0">
              <a:latin typeface="+mj-lt"/>
            </a:endParaRPr>
          </a:p>
          <a:p>
            <a:endParaRPr lang="en-US" dirty="0">
              <a:latin typeface="+mj-lt"/>
            </a:endParaRPr>
          </a:p>
          <a:p>
            <a:pPr marL="0" indent="0">
              <a:buNone/>
            </a:pPr>
            <a:r>
              <a:rPr lang="en-US" b="1" dirty="0">
                <a:latin typeface="+mj-lt"/>
                <a:ea typeface="Verdana"/>
              </a:rPr>
              <a:t>Predictive Modeling for Tourist Clusters:</a:t>
            </a:r>
            <a:endParaRPr lang="en-US" b="1" dirty="0">
              <a:latin typeface="+mj-lt"/>
            </a:endParaRPr>
          </a:p>
          <a:p>
            <a:r>
              <a:rPr lang="en-US" dirty="0">
                <a:latin typeface="+mj-lt"/>
                <a:ea typeface="Verdana"/>
              </a:rPr>
              <a:t>Build time series, regression, and classification models to forecast tourist travel trends.</a:t>
            </a:r>
            <a:endParaRPr lang="en-US" dirty="0">
              <a:latin typeface="+mj-lt"/>
            </a:endParaRPr>
          </a:p>
          <a:p>
            <a:r>
              <a:rPr lang="en-US" dirty="0">
                <a:latin typeface="+mj-lt"/>
                <a:ea typeface="Verdana"/>
              </a:rPr>
              <a:t>Predict future changes in cluster composition and behavior.</a:t>
            </a:r>
            <a:endParaRPr lang="en-US" dirty="0">
              <a:latin typeface="+mj-lt"/>
            </a:endParaRPr>
          </a:p>
          <a:p>
            <a:endParaRPr lang="en-US" dirty="0">
              <a:latin typeface="+mj-lt"/>
            </a:endParaRPr>
          </a:p>
          <a:p>
            <a:pPr marL="0" indent="0">
              <a:buNone/>
            </a:pPr>
            <a:r>
              <a:rPr lang="en-US" b="1" dirty="0">
                <a:latin typeface="+mj-lt"/>
                <a:ea typeface="Verdana"/>
              </a:rPr>
              <a:t>Result Analysis:</a:t>
            </a:r>
            <a:endParaRPr lang="en-US" b="1" dirty="0">
              <a:latin typeface="+mj-lt"/>
            </a:endParaRPr>
          </a:p>
          <a:p>
            <a:r>
              <a:rPr lang="en-US" dirty="0">
                <a:latin typeface="+mj-lt"/>
                <a:ea typeface="Verdana"/>
              </a:rPr>
              <a:t>Analyze clusters and predictions to identify trends and tourist preferences.</a:t>
            </a:r>
            <a:endParaRPr lang="en-US" dirty="0">
              <a:latin typeface="+mj-lt"/>
            </a:endParaRPr>
          </a:p>
          <a:p>
            <a:r>
              <a:rPr lang="en-US" dirty="0">
                <a:latin typeface="+mj-lt"/>
                <a:ea typeface="Verdana"/>
              </a:rPr>
              <a:t>Focus on key characteristics within each group for targeted insights.</a:t>
            </a:r>
            <a:endParaRPr lang="en-US" dirty="0">
              <a:latin typeface="+mj-lt"/>
            </a:endParaRPr>
          </a:p>
          <a:p>
            <a:endParaRPr lang="en-US" dirty="0">
              <a:latin typeface="+mj-lt"/>
              <a:ea typeface="Verdana"/>
            </a:endParaRPr>
          </a:p>
          <a:p>
            <a:pPr marL="0" indent="0">
              <a:buNone/>
            </a:pPr>
            <a:r>
              <a:rPr lang="en-US" b="1" dirty="0">
                <a:latin typeface="+mj-lt"/>
                <a:ea typeface="Verdana"/>
              </a:rPr>
              <a:t>Recommendations for Tourism Authorities:</a:t>
            </a:r>
            <a:endParaRPr lang="en-US" b="1" dirty="0">
              <a:latin typeface="+mj-lt"/>
            </a:endParaRPr>
          </a:p>
          <a:p>
            <a:r>
              <a:rPr lang="en-US" dirty="0">
                <a:latin typeface="+mj-lt"/>
                <a:ea typeface="Verdana"/>
              </a:rPr>
              <a:t>Provide data-driven suggestions to optimize resource allocation, marketing, and services.</a:t>
            </a:r>
            <a:endParaRPr lang="en-US" dirty="0">
              <a:latin typeface="+mj-lt"/>
            </a:endParaRPr>
          </a:p>
          <a:p>
            <a:r>
              <a:rPr lang="en-US" dirty="0">
                <a:latin typeface="+mj-lt"/>
                <a:ea typeface="Verdana"/>
              </a:rPr>
              <a:t>Propose strategic actions for enhancing tourism offerings based on cluster analysis</a:t>
            </a:r>
            <a:r>
              <a:rPr lang="en-US" dirty="0" smtClean="0">
                <a:latin typeface="+mj-lt"/>
                <a:ea typeface="Verdana"/>
              </a:rPr>
              <a:t>.</a:t>
            </a:r>
          </a:p>
          <a:p>
            <a:pPr marL="0" indent="0">
              <a:buNone/>
            </a:pPr>
            <a:endParaRPr lang="en-US" dirty="0" smtClean="0">
              <a:latin typeface="+mj-lt"/>
              <a:ea typeface="Verdana"/>
            </a:endParaRPr>
          </a:p>
          <a:p>
            <a:pPr marL="0" indent="0">
              <a:buNone/>
            </a:pPr>
            <a:r>
              <a:rPr lang="en-US" b="1" dirty="0">
                <a:latin typeface="+mj-lt"/>
              </a:rPr>
              <a:t>Visualization of Clustering and Predictions:</a:t>
            </a:r>
            <a:endParaRPr lang="en-US" b="1" dirty="0" smtClean="0">
              <a:latin typeface="+mj-lt"/>
              <a:ea typeface="Verdana"/>
            </a:endParaRPr>
          </a:p>
          <a:p>
            <a:r>
              <a:rPr lang="en-US" dirty="0" smtClean="0">
                <a:latin typeface="+mj-lt"/>
              </a:rPr>
              <a:t>Present </a:t>
            </a:r>
            <a:r>
              <a:rPr lang="en-US" dirty="0">
                <a:latin typeface="+mj-lt"/>
              </a:rPr>
              <a:t>the clustering results and predictions in an easily understandable and insightful manner</a:t>
            </a:r>
            <a:r>
              <a:rPr lang="en-US" dirty="0" smtClean="0">
                <a:latin typeface="+mj-lt"/>
              </a:rPr>
              <a:t>.</a:t>
            </a:r>
          </a:p>
          <a:p>
            <a:r>
              <a:rPr lang="en-US" dirty="0">
                <a:latin typeface="+mj-lt"/>
              </a:rPr>
              <a:t>Enhance the clarity of results, making the insights more accessible to stakeholders.</a:t>
            </a:r>
            <a:endParaRPr lang="en-US" dirty="0">
              <a:latin typeface="+mj-lt"/>
              <a:ea typeface="Verdana"/>
            </a:endParaRPr>
          </a:p>
          <a:p>
            <a:endParaRPr lang="en-US" dirty="0">
              <a:latin typeface="+mj-lt"/>
            </a:endParaRPr>
          </a:p>
          <a:p>
            <a:endParaRPr lang="en-US" dirty="0">
              <a:latin typeface="+mj-lt"/>
            </a:endParaRPr>
          </a:p>
        </p:txBody>
      </p:sp>
    </p:spTree>
    <p:extLst>
      <p:ext uri="{BB962C8B-B14F-4D97-AF65-F5344CB8AC3E}">
        <p14:creationId xmlns:p14="http://schemas.microsoft.com/office/powerpoint/2010/main" val="26596186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TextBox 2"/>
          <p:cNvSpPr txBox="1"/>
          <p:nvPr/>
        </p:nvSpPr>
        <p:spPr>
          <a:xfrm>
            <a:off x="386080" y="1219200"/>
            <a:ext cx="11545824" cy="5447645"/>
          </a:xfrm>
          <a:prstGeom prst="rect">
            <a:avLst/>
          </a:prstGeom>
          <a:noFill/>
        </p:spPr>
        <p:txBody>
          <a:bodyPr wrap="square" rtlCol="0" anchor="ctr">
            <a:spAutoFit/>
          </a:bodyPr>
          <a:lstStyle/>
          <a:p>
            <a:pPr lvl="0" eaLnBrk="0" fontAlgn="base" hangingPunct="0">
              <a:spcBef>
                <a:spcPct val="0"/>
              </a:spcBef>
              <a:spcAft>
                <a:spcPct val="0"/>
              </a:spcAft>
            </a:pPr>
            <a:r>
              <a:rPr lang="en-US" altLang="en-US" b="1" dirty="0">
                <a:ea typeface="Verdana"/>
              </a:rPr>
              <a:t>Objective 1: Develop a robust clustering algorithm for tourist data segmentation</a:t>
            </a:r>
          </a:p>
          <a:p>
            <a:pPr lvl="0" eaLnBrk="0" fontAlgn="base" hangingPunct="0">
              <a:spcBef>
                <a:spcPct val="0"/>
              </a:spcBef>
              <a:spcAft>
                <a:spcPct val="0"/>
              </a:spcAft>
              <a:buFontTx/>
              <a:buChar char="•"/>
            </a:pPr>
            <a:r>
              <a:rPr lang="en-US" altLang="en-US" dirty="0">
                <a:ea typeface="Verdana"/>
              </a:rPr>
              <a:t>Explore and implement various clustering algorithms (e.g., K-means, hierarchical clustering, DBSCAN) to effectively segment tourist data based on relevant attributes (e.g., demographics, preferences, behaviors). </a:t>
            </a:r>
          </a:p>
          <a:p>
            <a:pPr lvl="0" eaLnBrk="0" fontAlgn="base" hangingPunct="0">
              <a:spcBef>
                <a:spcPct val="0"/>
              </a:spcBef>
              <a:spcAft>
                <a:spcPct val="0"/>
              </a:spcAft>
            </a:pPr>
            <a:endParaRPr lang="en-US" altLang="en-US" b="1" dirty="0"/>
          </a:p>
          <a:p>
            <a:pPr lvl="0" eaLnBrk="0" fontAlgn="base" hangingPunct="0">
              <a:spcBef>
                <a:spcPct val="0"/>
              </a:spcBef>
              <a:spcAft>
                <a:spcPct val="0"/>
              </a:spcAft>
            </a:pPr>
            <a:r>
              <a:rPr lang="en-US" altLang="en-US" b="1" dirty="0">
                <a:ea typeface="Verdana"/>
              </a:rPr>
              <a:t>Objective 2: Construct predictive models for forecasting tourist travel clusters</a:t>
            </a:r>
          </a:p>
          <a:p>
            <a:pPr lvl="0" eaLnBrk="0" fontAlgn="base" hangingPunct="0">
              <a:spcBef>
                <a:spcPct val="0"/>
              </a:spcBef>
              <a:spcAft>
                <a:spcPct val="0"/>
              </a:spcAft>
              <a:buFontTx/>
              <a:buChar char="•"/>
            </a:pPr>
            <a:r>
              <a:rPr lang="en-US" altLang="en-US" dirty="0">
                <a:ea typeface="Verdana"/>
              </a:rPr>
              <a:t>Develop and evaluate predictive models (e.g., time series analysis, regression models, classification models) to forecast the evolution of tourist clusters over time. </a:t>
            </a:r>
          </a:p>
          <a:p>
            <a:pPr lvl="0" eaLnBrk="0" fontAlgn="base" hangingPunct="0">
              <a:spcBef>
                <a:spcPct val="0"/>
              </a:spcBef>
              <a:spcAft>
                <a:spcPct val="0"/>
              </a:spcAft>
            </a:pPr>
            <a:endParaRPr lang="en-US" altLang="en-US" b="1" dirty="0"/>
          </a:p>
          <a:p>
            <a:pPr lvl="0" eaLnBrk="0" fontAlgn="base" hangingPunct="0">
              <a:spcBef>
                <a:spcPct val="0"/>
              </a:spcBef>
              <a:spcAft>
                <a:spcPct val="0"/>
              </a:spcAft>
            </a:pPr>
            <a:r>
              <a:rPr lang="en-US" altLang="en-US" b="1" dirty="0">
                <a:ea typeface="Verdana"/>
              </a:rPr>
              <a:t>Objective 3: Analyze and interpret the results of clustering and predictive models</a:t>
            </a:r>
          </a:p>
          <a:p>
            <a:pPr lvl="0" eaLnBrk="0" fontAlgn="base" hangingPunct="0">
              <a:spcBef>
                <a:spcPct val="0"/>
              </a:spcBef>
              <a:spcAft>
                <a:spcPct val="0"/>
              </a:spcAft>
              <a:buFontTx/>
              <a:buChar char="•"/>
            </a:pPr>
            <a:r>
              <a:rPr lang="en-US" altLang="en-US" dirty="0">
                <a:ea typeface="Verdana"/>
              </a:rPr>
              <a:t>Conduct an in-depth analysis of the clusters identified and the predictions generated by the models, identifying key characteristics and trends. </a:t>
            </a:r>
          </a:p>
          <a:p>
            <a:pPr lvl="0" eaLnBrk="0" fontAlgn="base" hangingPunct="0">
              <a:spcBef>
                <a:spcPct val="0"/>
              </a:spcBef>
              <a:spcAft>
                <a:spcPct val="0"/>
              </a:spcAft>
            </a:pPr>
            <a:endParaRPr lang="en-US" altLang="en-US" b="1" dirty="0"/>
          </a:p>
          <a:p>
            <a:pPr lvl="0" eaLnBrk="0" fontAlgn="base" hangingPunct="0">
              <a:spcBef>
                <a:spcPct val="0"/>
              </a:spcBef>
              <a:spcAft>
                <a:spcPct val="0"/>
              </a:spcAft>
            </a:pPr>
            <a:r>
              <a:rPr lang="en-US" altLang="en-US" b="1" dirty="0">
                <a:ea typeface="Verdana"/>
              </a:rPr>
              <a:t>Objective 4: Develop actionable recommendations for tourism authorities</a:t>
            </a:r>
          </a:p>
          <a:p>
            <a:pPr lvl="0" eaLnBrk="0" fontAlgn="base" hangingPunct="0">
              <a:spcBef>
                <a:spcPct val="0"/>
              </a:spcBef>
              <a:spcAft>
                <a:spcPct val="0"/>
              </a:spcAft>
              <a:buFontTx/>
              <a:buChar char="•"/>
            </a:pPr>
            <a:r>
              <a:rPr lang="en-US" altLang="en-US" dirty="0">
                <a:ea typeface="Verdana"/>
              </a:rPr>
              <a:t>Based on the clustering and predictive results, provide specific and actionable recommendations to tourism authorities, such as optimizing resource allocation, developing targeted marketing campaigns, and improving service offerings. </a:t>
            </a:r>
          </a:p>
          <a:p>
            <a:pPr lvl="0" eaLnBrk="0" fontAlgn="base" hangingPunct="0">
              <a:spcBef>
                <a:spcPct val="0"/>
              </a:spcBef>
              <a:spcAft>
                <a:spcPct val="0"/>
              </a:spcAft>
            </a:pPr>
            <a:endParaRPr lang="en-US" altLang="en-US" dirty="0"/>
          </a:p>
          <a:p>
            <a:endParaRPr lang="en-IN" dirty="0"/>
          </a:p>
        </p:txBody>
      </p:sp>
    </p:spTree>
    <p:extLst>
      <p:ext uri="{BB962C8B-B14F-4D97-AF65-F5344CB8AC3E}">
        <p14:creationId xmlns:p14="http://schemas.microsoft.com/office/powerpoint/2010/main" val="26667295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732</TotalTime>
  <Words>1422</Words>
  <Application>Microsoft Office PowerPoint</Application>
  <PresentationFormat>Widescreen</PresentationFormat>
  <Paragraphs>171</Paragraphs>
  <Slides>20</Slides>
  <Notes>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Bookman Old Style</vt:lpstr>
      <vt:lpstr>Calibri</vt:lpstr>
      <vt:lpstr>Cambria</vt:lpstr>
      <vt:lpstr>Times New Roman</vt:lpstr>
      <vt:lpstr>Verdana</vt:lpstr>
      <vt:lpstr>Bioinformatics</vt:lpstr>
      <vt:lpstr>PSCS235-A One Stop Solution focusing on Tourism </vt:lpstr>
      <vt:lpstr>Introduction</vt:lpstr>
      <vt:lpstr>Literature Review</vt:lpstr>
      <vt:lpstr>Literature Review</vt:lpstr>
      <vt:lpstr>Existing method Drawback</vt:lpstr>
      <vt:lpstr>Existing method Drawback</vt:lpstr>
      <vt:lpstr>Existing method Drawback</vt:lpstr>
      <vt:lpstr>Proposed Method</vt:lpstr>
      <vt:lpstr>Objectives</vt:lpstr>
      <vt:lpstr>Methodology/Modules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Sharath KN</cp:lastModifiedBy>
  <cp:revision>223</cp:revision>
  <dcterms:created xsi:type="dcterms:W3CDTF">2023-03-16T03:26:27Z</dcterms:created>
  <dcterms:modified xsi:type="dcterms:W3CDTF">2024-10-20T18:34:51Z</dcterms:modified>
</cp:coreProperties>
</file>