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69" r:id="rId3"/>
    <p:sldId id="274" r:id="rId4"/>
    <p:sldId id="275" r:id="rId5"/>
    <p:sldId id="279" r:id="rId6"/>
    <p:sldId id="278" r:id="rId7"/>
    <p:sldId id="280" r:id="rId8"/>
    <p:sldId id="281" r:id="rId9"/>
    <p:sldId id="282" r:id="rId10"/>
    <p:sldId id="283" r:id="rId11"/>
    <p:sldId id="284" r:id="rId12"/>
    <p:sldId id="292" r:id="rId13"/>
    <p:sldId id="293" r:id="rId14"/>
    <p:sldId id="294" r:id="rId15"/>
    <p:sldId id="288" r:id="rId16"/>
    <p:sldId id="270" r:id="rId17"/>
    <p:sldId id="268" r:id="rId18"/>
    <p:sldId id="265" r:id="rId19"/>
    <p:sldId id="289" r:id="rId20"/>
    <p:sldId id="290" r:id="rId21"/>
    <p:sldId id="285" r:id="rId22"/>
    <p:sldId id="286" r:id="rId23"/>
    <p:sldId id="266"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3838"/>
    <a:srgbClr val="4444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1EDA1-5D28-7285-8957-9F4E04661E02}" v="4" dt="2025-05-13T17:35:51.940"/>
    <p1510:client id="{5B7B8AC8-716F-FF98-D107-23F78149DF34}" v="61" dt="2025-05-13T15:22:31.510"/>
    <p1510:client id="{73FD5521-1480-DE88-91BA-4C7191B3F58A}" v="756" dt="2025-05-13T17:20:11.730"/>
    <p1510:client id="{99FCA306-96FF-35C7-AF64-79EA6EC2F8F8}" v="105" dt="2025-05-13T17:34:18.244"/>
    <p1510:client id="{9E38280D-703E-7A99-E250-C3D5D31B68BC}" v="402" dt="2025-05-13T17:48:39.489"/>
    <p1510:client id="{A2E38D43-620A-C78F-19E5-AAADCBEEEE1D}" v="153" dt="2025-05-13T17:32:50.300"/>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41CE3166-1605-E8A9-279B-24427B2DA020}"/>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44CFF1C5-26E5-3160-0E85-CF7F66624C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69FD47A-3B2F-AA6C-275B-E742194E11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4700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20E1A037-564A-F352-3C15-785C5EB78B15}"/>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DF5BF60-B767-FAB8-C7EB-3815B10B4E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308FB426-EA89-B4DC-F82B-A0C44D678C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0344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58F879B1-8CD7-4277-2EBC-DFC38A7F95FD}"/>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37F78B8C-1252-1463-B0A7-A3FE49107C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B64181AE-BC48-7CCB-AE59-ED6C3D8C8D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5108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65678976-412F-F3BE-63BD-34EE80226176}"/>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5844BC00-D926-7146-5D08-5AE0DB7E45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31FAEF2E-5043-6866-497C-4FB9E40E5A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165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0D5FEE5F-F114-868D-32CD-7CF9912F4A37}"/>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56E4552F-6482-061B-2009-25963BFECD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400347B9-093D-4026-F1B3-48BE90A058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5946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C8145F4E-A90F-E107-237C-6317D58B60EC}"/>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C9E1882A-4CA8-4FD7-54FC-34D20AFFFE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96B06537-0CC5-9F97-32CB-751488349A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77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0B83FFA0-E148-CA5F-7BB4-FAA9749B7EFC}"/>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2ACF81C6-095E-D29E-122C-532A8CCBD4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E33BE4B9-60F6-B78C-B9AE-642C0F3C4F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739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24E2D3ED-2983-DF16-7EBA-63924FBF2DA1}"/>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369FCD8D-4DC0-0FE3-AFA6-57E5B007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C8B35773-B9AD-BD05-42CA-0207A38A52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52230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2F1C2C34-AB5F-B303-B274-393511471673}"/>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C644D4E8-7E9C-D97D-3ABC-22F415E997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0BCC8071-04BD-3D45-35F1-7B4D338DAD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3104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47496C02-23D1-69CC-DE63-1E728ED8A980}"/>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AF6133DD-A48D-3A2F-AF4E-F1296AD93B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763048A6-B0FA-DAA6-3328-0406C258E0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8891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AE69C46C-678D-08F7-1C9B-A6D9DB3F13EC}"/>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D69DD7A9-1F7E-3520-731D-4193CBB33B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2B3B4215-2FDC-8131-8571-00877AFE77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17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E144448B-BA44-265C-B92E-F1E349491B7F}"/>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5F134F21-6EA7-6807-14FB-EEF7CE60AB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155516E4-8027-BE25-0E36-EECEA616E0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691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3FF1F4BF-6611-C0C4-D5F2-C65785748350}"/>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3CB7F035-9BDF-3AED-D3DA-8A5F91D126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A15B3E7C-632B-6692-9A1E-5E7BB09159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29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912309EF-3B82-7389-D414-678576E9A405}"/>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BD6976DA-4EC0-54B4-36E7-B48432751D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1AD2AC98-FCF9-7C93-934B-3786200F1C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521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A9F14890-172D-2947-03A4-7477D7C0FCAE}"/>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8527429F-97DE-F3AE-8748-823D5E55B9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73389638-F37B-E7E2-AF44-06E96E4EF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8151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7BD7FDEC-D1ED-2F85-C714-FC46737BF14F}"/>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ECEA7FED-C3B0-73B8-C503-491E92B3BF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8CDCEB9-7CE9-024B-E80C-11803AFDC9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300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ABE637F4-2AE3-99DC-C9F5-B20F55B7FF2E}"/>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D61D039E-1F69-E1F0-3B5D-BE0AFFF14B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EBF31313-40BF-7C1C-B8DF-FA2395053F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326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ll/>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vaishnavi-c-2025/AI-powered-Legal-Documentation-Assistan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jetir.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a:solidFill>
                  <a:schemeClr val="tx1"/>
                </a:solidFill>
                <a:latin typeface="Cambria"/>
                <a:ea typeface="Cambria"/>
              </a:rPr>
              <a:t>PSCS_8 - "</a:t>
            </a:r>
            <a:r>
              <a:rPr lang="en-GB">
                <a:solidFill>
                  <a:schemeClr val="tx1"/>
                </a:solidFill>
                <a:latin typeface="Cambria"/>
              </a:rPr>
              <a:t>AI-powered Legal Assistant </a:t>
            </a:r>
            <a:r>
              <a:rPr lang="en-GB">
                <a:solidFill>
                  <a:schemeClr val="tx1"/>
                </a:solidFill>
                <a:latin typeface="Cambria"/>
                <a:ea typeface="Cambria"/>
              </a:rPr>
              <a:t>"</a:t>
            </a:r>
            <a:endParaRPr lang="en-US">
              <a:solidFill>
                <a:schemeClr val="tx1"/>
              </a:solidFill>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dirty="0">
                <a:latin typeface="Cambria"/>
                <a:ea typeface="Cambria"/>
              </a:rPr>
              <a:t>Batch Number: CSE - G39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022051110"/>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a:t>20211CSE0846</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VAISHNAVI C</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a:t>20211CSE0298</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SHRUTHI V</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a:t>20211CSE0308</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a:t>RUTHIKA S SHETTY</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Under the Supervision of,</a:t>
            </a:r>
            <a:endParaRPr>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Ms. Sreelatha PK</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Assistant Professor</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Presidency University</a:t>
            </a:r>
            <a:endParaRPr>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871754" y="269229"/>
            <a:ext cx="4200537" cy="595432"/>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a:ea typeface="Cambria"/>
                <a:cs typeface="Verdana"/>
                <a:sym typeface="Verdana"/>
              </a:rPr>
              <a:t>PIP4004 Capstone Project</a:t>
            </a:r>
            <a:endParaRPr dirty="0">
              <a:latin typeface="Cambria"/>
              <a:ea typeface="Cambria"/>
            </a:endParaRPr>
          </a:p>
          <a:p>
            <a:pPr algn="ctr">
              <a:spcBef>
                <a:spcPts val="310"/>
              </a:spcBef>
              <a:buClr>
                <a:srgbClr val="17365D"/>
              </a:buClr>
              <a:buSzPct val="100000"/>
            </a:pPr>
            <a:r>
              <a:rPr lang="en-GB" sz="2000" b="1" dirty="0">
                <a:solidFill>
                  <a:srgbClr val="17365D"/>
                </a:solidFill>
                <a:latin typeface="Cambria"/>
                <a:ea typeface="Cambria"/>
                <a:cs typeface="Verdana"/>
                <a:sym typeface="Verdana"/>
              </a:rPr>
              <a:t>VIVA VOCE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4" name="Google Shape;91;p13">
            <a:extLst>
              <a:ext uri="{FF2B5EF4-FFF2-40B4-BE49-F238E27FC236}">
                <a16:creationId xmlns:a16="http://schemas.microsoft.com/office/drawing/2014/main" id="{38626440-237E-188E-C1A6-F31EA58CC1E4}"/>
              </a:ext>
            </a:extLst>
          </p:cNvPr>
          <p:cNvSpPr txBox="1"/>
          <p:nvPr/>
        </p:nvSpPr>
        <p:spPr>
          <a:xfrm>
            <a:off x="0" y="4519523"/>
            <a:ext cx="12249915" cy="1562100"/>
          </a:xfrm>
          <a:prstGeom prst="rect">
            <a:avLst/>
          </a:prstGeom>
          <a:noFill/>
          <a:ln>
            <a:noFill/>
          </a:ln>
        </p:spPr>
        <p:txBody>
          <a:bodyPr spcFirstLastPara="1" wrap="square" lIns="91425" tIns="45700" rIns="91425" bIns="4570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rtl="0">
              <a:spcBef>
                <a:spcPts val="0"/>
              </a:spcBef>
              <a:spcAft>
                <a:spcPts val="0"/>
              </a:spcAft>
              <a:buClr>
                <a:srgbClr val="17365D"/>
              </a:buClr>
              <a:buSzPct val="100000"/>
              <a:buFont typeface="Arial"/>
              <a:buNone/>
            </a:pPr>
            <a:r>
              <a:rPr lang="en-US" sz="2000" b="1" i="0" u="none" strike="noStrike" cap="none">
                <a:solidFill>
                  <a:schemeClr val="accent1"/>
                </a:solidFill>
                <a:latin typeface="Cambria"/>
                <a:ea typeface="Cambria"/>
                <a:cs typeface="Verdana"/>
                <a:sym typeface="Verdana"/>
              </a:rPr>
              <a:t>Name of the Program: </a:t>
            </a:r>
            <a:r>
              <a:rPr lang="en-US" sz="2000" b="1" i="0" u="none" strike="noStrike" cap="none">
                <a:latin typeface="Cambria"/>
                <a:ea typeface="Cambria"/>
                <a:cs typeface="Verdana"/>
                <a:sym typeface="Verdana"/>
              </a:rPr>
              <a:t>CSE</a:t>
            </a:r>
            <a:endParaRPr lang="en-US" sz="2000" b="1" i="0" u="none" strike="noStrike" cap="none">
              <a:latin typeface="Cambria"/>
              <a:ea typeface="Cambria"/>
              <a:cs typeface="Verdana"/>
            </a:endParaRPr>
          </a:p>
          <a:p>
            <a:pPr>
              <a:buClr>
                <a:srgbClr val="17365D"/>
              </a:buClr>
              <a:buSzPct val="100000"/>
            </a:pPr>
            <a:r>
              <a:rPr lang="en-US" sz="2000" b="1">
                <a:solidFill>
                  <a:schemeClr val="accent1"/>
                </a:solidFill>
                <a:latin typeface="Cambria"/>
                <a:ea typeface="Cambria"/>
                <a:cs typeface="Verdana"/>
                <a:sym typeface="Verdana"/>
              </a:rPr>
              <a:t>Name of the </a:t>
            </a:r>
            <a:r>
              <a:rPr lang="en-US" sz="2000" b="1" err="1">
                <a:solidFill>
                  <a:schemeClr val="accent1"/>
                </a:solidFill>
                <a:latin typeface="Cambria"/>
                <a:ea typeface="Cambria"/>
                <a:cs typeface="Verdana"/>
                <a:sym typeface="Verdana"/>
              </a:rPr>
              <a:t>HoD</a:t>
            </a:r>
            <a:r>
              <a:rPr lang="en-US" sz="2000" b="1">
                <a:solidFill>
                  <a:schemeClr val="accent1"/>
                </a:solidFill>
                <a:latin typeface="Cambria"/>
                <a:ea typeface="Cambria"/>
                <a:cs typeface="Verdana"/>
                <a:sym typeface="Verdana"/>
              </a:rPr>
              <a:t>: </a:t>
            </a:r>
            <a:r>
              <a:rPr lang="en-US" sz="2000" b="1">
                <a:solidFill>
                  <a:schemeClr val="accent1"/>
                </a:solidFill>
                <a:latin typeface="Cambria"/>
                <a:ea typeface="Cambria"/>
              </a:rPr>
              <a:t> </a:t>
            </a:r>
            <a:r>
              <a:rPr lang="en-IN" sz="2000" b="1">
                <a:latin typeface="Cambria"/>
                <a:ea typeface="Cambria"/>
              </a:rPr>
              <a:t>Dr. Asif Mohammed H.B </a:t>
            </a:r>
          </a:p>
          <a:p>
            <a:pPr>
              <a:buClr>
                <a:srgbClr val="17365D"/>
              </a:buClr>
              <a:buSzPct val="100000"/>
            </a:pPr>
            <a:r>
              <a:rPr lang="en-US" sz="2000" b="1" i="0" u="none" strike="noStrike" cap="none">
                <a:solidFill>
                  <a:schemeClr val="accent1"/>
                </a:solidFill>
                <a:latin typeface="Cambria"/>
                <a:ea typeface="Cambria"/>
                <a:cs typeface="Verdana"/>
                <a:sym typeface="Verdana"/>
              </a:rPr>
              <a:t>Name of the Program Project Coordinator: </a:t>
            </a:r>
            <a:r>
              <a:rPr lang="en-IN" sz="2000" b="1">
                <a:solidFill>
                  <a:srgbClr val="000000"/>
                </a:solidFill>
                <a:latin typeface="Cambria"/>
                <a:ea typeface="Cambria"/>
                <a:cs typeface="+mn-lt"/>
              </a:rPr>
              <a:t>Dr. Jayanthi. K</a:t>
            </a:r>
            <a:endParaRPr lang="en-US" sz="2000" b="1" i="0" u="none" strike="noStrike" cap="none">
              <a:solidFill>
                <a:schemeClr val="accent1"/>
              </a:solidFill>
              <a:latin typeface="Cambria"/>
              <a:ea typeface="Cambria"/>
              <a:cs typeface="Verdana"/>
            </a:endParaRPr>
          </a:p>
        </p:txBody>
      </p:sp>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8560070B-940F-AEAC-9B63-5D68680261D3}"/>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18D2B96D-83A9-6C6A-E9A3-44EF389BA9A2}"/>
              </a:ext>
            </a:extLst>
          </p:cNvPr>
          <p:cNvSpPr txBox="1">
            <a:spLocks noGrp="1"/>
          </p:cNvSpPr>
          <p:nvPr>
            <p:ph type="body" idx="1"/>
          </p:nvPr>
        </p:nvSpPr>
        <p:spPr>
          <a:xfrm>
            <a:off x="165392" y="503400"/>
            <a:ext cx="11849892" cy="5178176"/>
          </a:xfrm>
          <a:prstGeom prst="rect">
            <a:avLst/>
          </a:prstGeom>
          <a:noFill/>
          <a:ln>
            <a:noFill/>
          </a:ln>
        </p:spPr>
        <p:txBody>
          <a:bodyPr spcFirstLastPara="1" wrap="square" lIns="91425" tIns="45700" rIns="91425" bIns="45700" anchor="ctr" anchorCtr="0">
            <a:noAutofit/>
          </a:bodyPr>
          <a:lstStyle/>
          <a:p>
            <a:pPr algn="just">
              <a:lnSpc>
                <a:spcPct val="150000"/>
              </a:lnSpc>
            </a:pPr>
            <a:r>
              <a:rPr lang="en-US" b="1">
                <a:latin typeface="Bookman Old Style"/>
              </a:rPr>
              <a:t>Automated Legal Document Generation</a:t>
            </a:r>
            <a:r>
              <a:rPr lang="en-US" sz="2200" b="1" dirty="0">
                <a:latin typeface="Bookman Old Style"/>
              </a:rPr>
              <a:t> – </a:t>
            </a:r>
            <a:r>
              <a:rPr lang="en-US" sz="2200" dirty="0">
                <a:latin typeface="Bookman Old Style"/>
              </a:rPr>
              <a:t>Generates plain-language legal response based on user input.</a:t>
            </a:r>
          </a:p>
          <a:p>
            <a:pPr algn="just">
              <a:lnSpc>
                <a:spcPct val="150000"/>
              </a:lnSpc>
            </a:pPr>
            <a:r>
              <a:rPr lang="en-US" b="1">
                <a:latin typeface="Bookman Old Style"/>
              </a:rPr>
              <a:t>Improved Accessibility to Legal Resources</a:t>
            </a:r>
            <a:r>
              <a:rPr lang="en-US" sz="2200" b="1" dirty="0">
                <a:latin typeface="Bookman Old Style"/>
              </a:rPr>
              <a:t> – </a:t>
            </a:r>
            <a:r>
              <a:rPr lang="en-US" sz="2200" dirty="0">
                <a:latin typeface="Bookman Old Style"/>
              </a:rPr>
              <a:t>Enables individuals and small businesses to create legal documents without legal expertise.</a:t>
            </a:r>
          </a:p>
          <a:p>
            <a:pPr algn="just">
              <a:lnSpc>
                <a:spcPct val="150000"/>
              </a:lnSpc>
            </a:pPr>
            <a:r>
              <a:rPr lang="en-US" b="1">
                <a:latin typeface="Bookman Old Style"/>
              </a:rPr>
              <a:t>Time and Cost Savings –</a:t>
            </a:r>
            <a:r>
              <a:rPr lang="en-US" sz="2200" b="1" dirty="0">
                <a:latin typeface="Bookman Old Style"/>
              </a:rPr>
              <a:t> </a:t>
            </a:r>
            <a:r>
              <a:rPr lang="en-US" sz="2200" dirty="0">
                <a:latin typeface="Bookman Old Style"/>
              </a:rPr>
              <a:t>Saves time and reduces legal expenses.</a:t>
            </a:r>
          </a:p>
          <a:p>
            <a:pPr algn="just">
              <a:lnSpc>
                <a:spcPct val="150000"/>
              </a:lnSpc>
            </a:pPr>
            <a:r>
              <a:rPr lang="en-US" b="1">
                <a:latin typeface="Bookman Old Style"/>
              </a:rPr>
              <a:t>Integration with Legal Databases –</a:t>
            </a:r>
            <a:r>
              <a:rPr lang="en-US" sz="2200" b="1" dirty="0">
                <a:latin typeface="Bookman Old Style"/>
              </a:rPr>
              <a:t> </a:t>
            </a:r>
            <a:r>
              <a:rPr lang="en-US" sz="2200" dirty="0">
                <a:latin typeface="Bookman Old Style"/>
              </a:rPr>
              <a:t>Aligns documents with current legal standards using public legal resources.</a:t>
            </a:r>
          </a:p>
        </p:txBody>
      </p:sp>
      <p:sp>
        <p:nvSpPr>
          <p:cNvPr id="3" name="Title 3">
            <a:extLst>
              <a:ext uri="{FF2B5EF4-FFF2-40B4-BE49-F238E27FC236}">
                <a16:creationId xmlns:a16="http://schemas.microsoft.com/office/drawing/2014/main" id="{28BACE80-8458-B47D-B727-08A47F6EE0A2}"/>
              </a:ext>
            </a:extLst>
          </p:cNvPr>
          <p:cNvSpPr>
            <a:spLocks noGrp="1"/>
          </p:cNvSpPr>
          <p:nvPr>
            <p:ph type="title"/>
          </p:nvPr>
        </p:nvSpPr>
        <p:spPr>
          <a:xfrm>
            <a:off x="165819" y="260260"/>
            <a:ext cx="10668000" cy="487500"/>
          </a:xfrm>
        </p:spPr>
        <p:txBody>
          <a:bodyPr/>
          <a:lstStyle/>
          <a:p>
            <a:r>
              <a:rPr lang="en-GB"/>
              <a:t>Outcomes/ Results Obtained</a:t>
            </a:r>
            <a:endParaRPr lang="en-US"/>
          </a:p>
        </p:txBody>
      </p:sp>
    </p:spTree>
    <p:extLst>
      <p:ext uri="{BB962C8B-B14F-4D97-AF65-F5344CB8AC3E}">
        <p14:creationId xmlns:p14="http://schemas.microsoft.com/office/powerpoint/2010/main" val="1932799980"/>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A9759E74-9C74-0AEE-D2A0-525CA62F8BB9}"/>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E717F59F-05F8-538D-1905-096A2C42ED94}"/>
              </a:ext>
            </a:extLst>
          </p:cNvPr>
          <p:cNvSpPr>
            <a:spLocks noGrp="1"/>
          </p:cNvSpPr>
          <p:nvPr>
            <p:ph type="title"/>
          </p:nvPr>
        </p:nvSpPr>
        <p:spPr>
          <a:xfrm>
            <a:off x="165819" y="260260"/>
            <a:ext cx="10668000" cy="487500"/>
          </a:xfrm>
        </p:spPr>
        <p:txBody>
          <a:bodyPr/>
          <a:lstStyle/>
          <a:p>
            <a:r>
              <a:rPr lang="en-GB"/>
              <a:t>Outcomes/ Results Obtained</a:t>
            </a:r>
            <a:endParaRPr lang="en-GB" b="0">
              <a:solidFill>
                <a:srgbClr val="000000"/>
              </a:solidFill>
            </a:endParaRPr>
          </a:p>
        </p:txBody>
      </p:sp>
      <p:pic>
        <p:nvPicPr>
          <p:cNvPr id="2" name="Picture 1" descr="A screenshot of a computer&#10;&#10;AI-generated content may be incorrect.">
            <a:extLst>
              <a:ext uri="{FF2B5EF4-FFF2-40B4-BE49-F238E27FC236}">
                <a16:creationId xmlns:a16="http://schemas.microsoft.com/office/drawing/2014/main" id="{BBF01B1E-56F4-31F3-FD6C-1D18D9303AB1}"/>
              </a:ext>
            </a:extLst>
          </p:cNvPr>
          <p:cNvPicPr>
            <a:picLocks noChangeAspect="1"/>
          </p:cNvPicPr>
          <p:nvPr/>
        </p:nvPicPr>
        <p:blipFill>
          <a:blip r:embed="rId3"/>
          <a:stretch>
            <a:fillRect/>
          </a:stretch>
        </p:blipFill>
        <p:spPr>
          <a:xfrm>
            <a:off x="301925" y="750230"/>
            <a:ext cx="11573773" cy="5745730"/>
          </a:xfrm>
          <a:prstGeom prst="rect">
            <a:avLst/>
          </a:prstGeom>
        </p:spPr>
      </p:pic>
      <p:sp>
        <p:nvSpPr>
          <p:cNvPr id="4" name="TextBox 3">
            <a:extLst>
              <a:ext uri="{FF2B5EF4-FFF2-40B4-BE49-F238E27FC236}">
                <a16:creationId xmlns:a16="http://schemas.microsoft.com/office/drawing/2014/main" id="{3B95A266-5A87-196A-02BF-22B05C3B6C3A}"/>
              </a:ext>
            </a:extLst>
          </p:cNvPr>
          <p:cNvSpPr txBox="1"/>
          <p:nvPr/>
        </p:nvSpPr>
        <p:spPr>
          <a:xfrm>
            <a:off x="305121" y="6303354"/>
            <a:ext cx="11578883" cy="523220"/>
          </a:xfrm>
          <a:prstGeom prst="rect">
            <a:avLst/>
          </a:prstGeom>
          <a:solidFill>
            <a:srgbClr val="44445C"/>
          </a:solidFill>
          <a:ln>
            <a:solidFill>
              <a:schemeClr val="tx1"/>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cs typeface="Times New Roman"/>
              </a:rPr>
              <a:t>AI Chatbot Interface</a:t>
            </a:r>
            <a:endParaRPr lang="en-GB" sz="2800">
              <a:latin typeface="Times New Roman"/>
              <a:cs typeface="Times New Roman"/>
            </a:endParaRPr>
          </a:p>
        </p:txBody>
      </p:sp>
    </p:spTree>
    <p:extLst>
      <p:ext uri="{BB962C8B-B14F-4D97-AF65-F5344CB8AC3E}">
        <p14:creationId xmlns:p14="http://schemas.microsoft.com/office/powerpoint/2010/main" val="4144720582"/>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8D7051ED-CF28-47E6-708B-D689F6279C3A}"/>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5F515DEA-1545-51CD-92C5-09DE336BEBAF}"/>
              </a:ext>
            </a:extLst>
          </p:cNvPr>
          <p:cNvSpPr>
            <a:spLocks noGrp="1"/>
          </p:cNvSpPr>
          <p:nvPr>
            <p:ph type="title"/>
          </p:nvPr>
        </p:nvSpPr>
        <p:spPr>
          <a:xfrm>
            <a:off x="165819" y="260260"/>
            <a:ext cx="10668000" cy="487500"/>
          </a:xfrm>
        </p:spPr>
        <p:txBody>
          <a:bodyPr/>
          <a:lstStyle/>
          <a:p>
            <a:r>
              <a:rPr lang="en-GB"/>
              <a:t>Outcomes/ Results Obtained</a:t>
            </a:r>
            <a:endParaRPr lang="en-GB" b="0">
              <a:solidFill>
                <a:srgbClr val="000000"/>
              </a:solidFill>
            </a:endParaRPr>
          </a:p>
        </p:txBody>
      </p:sp>
      <p:pic>
        <p:nvPicPr>
          <p:cNvPr id="4" name="Picture 3" descr="A screenshot of a black and white text&#10;&#10;AI-generated content may be incorrect.">
            <a:extLst>
              <a:ext uri="{FF2B5EF4-FFF2-40B4-BE49-F238E27FC236}">
                <a16:creationId xmlns:a16="http://schemas.microsoft.com/office/drawing/2014/main" id="{AE8735C8-AB54-0FEC-5E35-A76793021311}"/>
              </a:ext>
            </a:extLst>
          </p:cNvPr>
          <p:cNvPicPr>
            <a:picLocks noChangeAspect="1"/>
          </p:cNvPicPr>
          <p:nvPr/>
        </p:nvPicPr>
        <p:blipFill>
          <a:blip r:embed="rId3"/>
          <a:stretch>
            <a:fillRect/>
          </a:stretch>
        </p:blipFill>
        <p:spPr>
          <a:xfrm>
            <a:off x="115019" y="1285875"/>
            <a:ext cx="11961963" cy="4286250"/>
          </a:xfrm>
          <a:prstGeom prst="rect">
            <a:avLst/>
          </a:prstGeom>
        </p:spPr>
      </p:pic>
      <p:sp>
        <p:nvSpPr>
          <p:cNvPr id="6" name="TextBox 5">
            <a:extLst>
              <a:ext uri="{FF2B5EF4-FFF2-40B4-BE49-F238E27FC236}">
                <a16:creationId xmlns:a16="http://schemas.microsoft.com/office/drawing/2014/main" id="{868BD7CB-8A28-EBC5-9E4C-4A2AC6BDCA2A}"/>
              </a:ext>
            </a:extLst>
          </p:cNvPr>
          <p:cNvSpPr txBox="1"/>
          <p:nvPr/>
        </p:nvSpPr>
        <p:spPr>
          <a:xfrm>
            <a:off x="118215" y="5570715"/>
            <a:ext cx="11952695" cy="523220"/>
          </a:xfrm>
          <a:prstGeom prst="rect">
            <a:avLst/>
          </a:prstGeom>
          <a:solidFill>
            <a:srgbClr val="383838"/>
          </a:solidFill>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FFFFFF"/>
                </a:solidFill>
                <a:latin typeface="Times New Roman"/>
                <a:cs typeface="Times New Roman"/>
              </a:rPr>
              <a:t>Chatbot responding to a legal query on fundamental rights</a:t>
            </a:r>
          </a:p>
        </p:txBody>
      </p:sp>
    </p:spTree>
    <p:extLst>
      <p:ext uri="{BB962C8B-B14F-4D97-AF65-F5344CB8AC3E}">
        <p14:creationId xmlns:p14="http://schemas.microsoft.com/office/powerpoint/2010/main" val="2669874798"/>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250E7424-7926-9A81-E090-3AC1B65A9DC0}"/>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B18B213D-A62E-AAAC-F7E9-6B6FDF5559B6}"/>
              </a:ext>
            </a:extLst>
          </p:cNvPr>
          <p:cNvSpPr>
            <a:spLocks noGrp="1"/>
          </p:cNvSpPr>
          <p:nvPr>
            <p:ph type="title"/>
          </p:nvPr>
        </p:nvSpPr>
        <p:spPr>
          <a:xfrm>
            <a:off x="165819" y="260260"/>
            <a:ext cx="10668000" cy="487500"/>
          </a:xfrm>
        </p:spPr>
        <p:txBody>
          <a:bodyPr/>
          <a:lstStyle/>
          <a:p>
            <a:r>
              <a:rPr lang="en-GB"/>
              <a:t>Outcomes/ Results Obtained</a:t>
            </a:r>
            <a:endParaRPr lang="en-GB" b="0">
              <a:solidFill>
                <a:srgbClr val="000000"/>
              </a:solidFill>
            </a:endParaRPr>
          </a:p>
        </p:txBody>
      </p:sp>
      <p:pic>
        <p:nvPicPr>
          <p:cNvPr id="4" name="Picture 3" descr="A screenshot of a computer&#10;&#10;AI-generated content may be incorrect.">
            <a:extLst>
              <a:ext uri="{FF2B5EF4-FFF2-40B4-BE49-F238E27FC236}">
                <a16:creationId xmlns:a16="http://schemas.microsoft.com/office/drawing/2014/main" id="{B25A7AD6-4F69-961F-3F17-B82012C12C73}"/>
              </a:ext>
            </a:extLst>
          </p:cNvPr>
          <p:cNvPicPr>
            <a:picLocks noChangeAspect="1"/>
          </p:cNvPicPr>
          <p:nvPr/>
        </p:nvPicPr>
        <p:blipFill>
          <a:blip r:embed="rId3"/>
          <a:stretch>
            <a:fillRect/>
          </a:stretch>
        </p:blipFill>
        <p:spPr>
          <a:xfrm>
            <a:off x="273170" y="750228"/>
            <a:ext cx="11588151" cy="5745733"/>
          </a:xfrm>
          <a:prstGeom prst="rect">
            <a:avLst/>
          </a:prstGeom>
        </p:spPr>
      </p:pic>
      <p:sp>
        <p:nvSpPr>
          <p:cNvPr id="6" name="TextBox 5">
            <a:extLst>
              <a:ext uri="{FF2B5EF4-FFF2-40B4-BE49-F238E27FC236}">
                <a16:creationId xmlns:a16="http://schemas.microsoft.com/office/drawing/2014/main" id="{7C011AAA-5673-FBE9-A35D-E2B0907C241C}"/>
              </a:ext>
            </a:extLst>
          </p:cNvPr>
          <p:cNvSpPr txBox="1"/>
          <p:nvPr/>
        </p:nvSpPr>
        <p:spPr>
          <a:xfrm>
            <a:off x="276366" y="6303354"/>
            <a:ext cx="11584955" cy="523220"/>
          </a:xfrm>
          <a:prstGeom prst="rect">
            <a:avLst/>
          </a:prstGeom>
          <a:solidFill>
            <a:srgbClr val="44445C"/>
          </a:solidFill>
          <a:ln>
            <a:solidFill>
              <a:schemeClr val="tx1"/>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solidFill>
                  <a:srgbClr val="FFFFFF"/>
                </a:solidFill>
                <a:latin typeface="Times New Roman"/>
                <a:cs typeface="Times New Roman"/>
              </a:rPr>
              <a:t>Response to a query on Fundamental Law by the Assistant</a:t>
            </a:r>
          </a:p>
        </p:txBody>
      </p:sp>
    </p:spTree>
    <p:extLst>
      <p:ext uri="{BB962C8B-B14F-4D97-AF65-F5344CB8AC3E}">
        <p14:creationId xmlns:p14="http://schemas.microsoft.com/office/powerpoint/2010/main" val="2827441826"/>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47A5F32A-E8E8-50AF-EB47-0104568D456A}"/>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016F1745-7CED-038F-DB0E-10FE6A32BC62}"/>
              </a:ext>
            </a:extLst>
          </p:cNvPr>
          <p:cNvSpPr>
            <a:spLocks noGrp="1"/>
          </p:cNvSpPr>
          <p:nvPr>
            <p:ph type="title"/>
          </p:nvPr>
        </p:nvSpPr>
        <p:spPr>
          <a:xfrm>
            <a:off x="165819" y="260260"/>
            <a:ext cx="10668000" cy="487500"/>
          </a:xfrm>
        </p:spPr>
        <p:txBody>
          <a:bodyPr/>
          <a:lstStyle/>
          <a:p>
            <a:r>
              <a:rPr lang="en-GB"/>
              <a:t>Outcomes/ Results Obtained</a:t>
            </a:r>
            <a:endParaRPr lang="en-GB" b="0">
              <a:solidFill>
                <a:srgbClr val="000000"/>
              </a:solidFill>
            </a:endParaRPr>
          </a:p>
        </p:txBody>
      </p:sp>
      <p:pic>
        <p:nvPicPr>
          <p:cNvPr id="4" name="Picture 3" descr="A screenshot of a computer&#10;&#10;AI-generated content may be incorrect.">
            <a:extLst>
              <a:ext uri="{FF2B5EF4-FFF2-40B4-BE49-F238E27FC236}">
                <a16:creationId xmlns:a16="http://schemas.microsoft.com/office/drawing/2014/main" id="{CE16C62A-0ED6-9C39-3047-1EA45FAE9C7A}"/>
              </a:ext>
            </a:extLst>
          </p:cNvPr>
          <p:cNvPicPr>
            <a:picLocks noChangeAspect="1"/>
          </p:cNvPicPr>
          <p:nvPr/>
        </p:nvPicPr>
        <p:blipFill>
          <a:blip r:embed="rId3"/>
          <a:stretch>
            <a:fillRect/>
          </a:stretch>
        </p:blipFill>
        <p:spPr>
          <a:xfrm>
            <a:off x="273169" y="745465"/>
            <a:ext cx="11588152" cy="5755257"/>
          </a:xfrm>
          <a:prstGeom prst="rect">
            <a:avLst/>
          </a:prstGeom>
        </p:spPr>
      </p:pic>
      <p:sp>
        <p:nvSpPr>
          <p:cNvPr id="6" name="TextBox 5">
            <a:extLst>
              <a:ext uri="{FF2B5EF4-FFF2-40B4-BE49-F238E27FC236}">
                <a16:creationId xmlns:a16="http://schemas.microsoft.com/office/drawing/2014/main" id="{6813321F-FFE3-96A5-683D-EC9A38A145A8}"/>
              </a:ext>
            </a:extLst>
          </p:cNvPr>
          <p:cNvSpPr txBox="1"/>
          <p:nvPr/>
        </p:nvSpPr>
        <p:spPr>
          <a:xfrm>
            <a:off x="305121" y="6303354"/>
            <a:ext cx="11535752" cy="523220"/>
          </a:xfrm>
          <a:prstGeom prst="rect">
            <a:avLst/>
          </a:prstGeom>
          <a:solidFill>
            <a:srgbClr val="44445C"/>
          </a:solidFill>
          <a:ln>
            <a:solidFill>
              <a:schemeClr val="tx1"/>
            </a:solidFill>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a:latin typeface="Times New Roman"/>
                <a:cs typeface="Times New Roman"/>
              </a:rPr>
              <a:t>Response to a query on Directive Principles by the Assistant</a:t>
            </a:r>
          </a:p>
        </p:txBody>
      </p:sp>
    </p:spTree>
    <p:extLst>
      <p:ext uri="{BB962C8B-B14F-4D97-AF65-F5344CB8AC3E}">
        <p14:creationId xmlns:p14="http://schemas.microsoft.com/office/powerpoint/2010/main" val="4208718935"/>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E2A6A86E-814C-CB45-6FED-CFAA61113AAF}"/>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8353172A-A835-E664-0347-091C6A957FB6}"/>
              </a:ext>
            </a:extLst>
          </p:cNvPr>
          <p:cNvSpPr txBox="1">
            <a:spLocks noGrp="1"/>
          </p:cNvSpPr>
          <p:nvPr>
            <p:ph type="body" idx="1"/>
          </p:nvPr>
        </p:nvSpPr>
        <p:spPr>
          <a:xfrm>
            <a:off x="162902" y="1212662"/>
            <a:ext cx="11876999" cy="5863908"/>
          </a:xfrm>
          <a:prstGeom prst="rect">
            <a:avLst/>
          </a:prstGeom>
          <a:noFill/>
          <a:ln>
            <a:noFill/>
          </a:ln>
        </p:spPr>
        <p:txBody>
          <a:bodyPr spcFirstLastPara="1" wrap="square" lIns="91425" tIns="45700" rIns="91425" bIns="45700" anchor="t" anchorCtr="0">
            <a:noAutofit/>
          </a:bodyPr>
          <a:lstStyle/>
          <a:p>
            <a:pPr algn="just">
              <a:lnSpc>
                <a:spcPct val="150000"/>
              </a:lnSpc>
            </a:pPr>
            <a:r>
              <a:rPr lang="en-US">
                <a:latin typeface="Bookman Old Style"/>
              </a:rPr>
              <a:t>Simplifies legal drafting by generating accurate, easy-to-understand documents using NLP and machine learning.</a:t>
            </a:r>
            <a:endParaRPr lang="en-US"/>
          </a:p>
          <a:p>
            <a:pPr algn="just">
              <a:lnSpc>
                <a:spcPct val="150000"/>
              </a:lnSpc>
            </a:pPr>
            <a:r>
              <a:rPr lang="en-US">
                <a:latin typeface="Bookman Old Style"/>
              </a:rPr>
              <a:t>Designed for efficiency, usability, and compliance.</a:t>
            </a:r>
          </a:p>
          <a:p>
            <a:pPr algn="just">
              <a:lnSpc>
                <a:spcPct val="150000"/>
              </a:lnSpc>
            </a:pPr>
            <a:r>
              <a:rPr lang="en-US">
                <a:latin typeface="Bookman Old Style"/>
              </a:rPr>
              <a:t>Integrates with legal resources to stay aligned with legal standards.</a:t>
            </a:r>
            <a:endParaRPr lang="en-US"/>
          </a:p>
          <a:p>
            <a:pPr algn="just">
              <a:lnSpc>
                <a:spcPct val="150000"/>
              </a:lnSpc>
            </a:pPr>
            <a:r>
              <a:rPr lang="en-US">
                <a:latin typeface="Bookman Old Style"/>
              </a:rPr>
              <a:t>Reduces time, effort, and cost, improving legal access for individuals and small businesses in India.</a:t>
            </a:r>
          </a:p>
          <a:p>
            <a:pPr algn="just"/>
            <a:endParaRPr lang="en-US" sz="2100">
              <a:latin typeface="Bookman Old Style"/>
            </a:endParaRPr>
          </a:p>
        </p:txBody>
      </p:sp>
      <p:sp>
        <p:nvSpPr>
          <p:cNvPr id="3" name="Title 3">
            <a:extLst>
              <a:ext uri="{FF2B5EF4-FFF2-40B4-BE49-F238E27FC236}">
                <a16:creationId xmlns:a16="http://schemas.microsoft.com/office/drawing/2014/main" id="{43289494-0AD1-4824-858B-2DD7A381DCC7}"/>
              </a:ext>
            </a:extLst>
          </p:cNvPr>
          <p:cNvSpPr>
            <a:spLocks noGrp="1"/>
          </p:cNvSpPr>
          <p:nvPr>
            <p:ph type="title"/>
          </p:nvPr>
        </p:nvSpPr>
        <p:spPr>
          <a:xfrm>
            <a:off x="165819" y="260260"/>
            <a:ext cx="10668000" cy="487500"/>
          </a:xfrm>
        </p:spPr>
        <p:txBody>
          <a:bodyPr/>
          <a:lstStyle/>
          <a:p>
            <a:r>
              <a:rPr lang="en-GB"/>
              <a:t>Conclusion</a:t>
            </a:r>
            <a:endParaRPr lang="en-US"/>
          </a:p>
        </p:txBody>
      </p:sp>
    </p:spTree>
    <p:extLst>
      <p:ext uri="{BB962C8B-B14F-4D97-AF65-F5344CB8AC3E}">
        <p14:creationId xmlns:p14="http://schemas.microsoft.com/office/powerpoint/2010/main" val="2936821289"/>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ea typeface="Cambria"/>
              </a:rPr>
              <a:t>Timeline of the Project (Gantt Chart)</a:t>
            </a:r>
            <a:endParaRPr lang="en-US">
              <a:ea typeface="Cambria"/>
            </a:endParaRPr>
          </a:p>
        </p:txBody>
      </p:sp>
      <p:pic>
        <p:nvPicPr>
          <p:cNvPr id="3" name="Picture 2">
            <a:extLst>
              <a:ext uri="{FF2B5EF4-FFF2-40B4-BE49-F238E27FC236}">
                <a16:creationId xmlns:a16="http://schemas.microsoft.com/office/drawing/2014/main" id="{24D02B17-C782-92F2-D4AD-D5BA72095D86}"/>
              </a:ext>
            </a:extLst>
          </p:cNvPr>
          <p:cNvPicPr>
            <a:picLocks noChangeAspect="1"/>
          </p:cNvPicPr>
          <p:nvPr/>
        </p:nvPicPr>
        <p:blipFill>
          <a:blip r:embed="rId3"/>
          <a:stretch>
            <a:fillRect/>
          </a:stretch>
        </p:blipFill>
        <p:spPr>
          <a:xfrm>
            <a:off x="1942052" y="1009637"/>
            <a:ext cx="8894313" cy="5257331"/>
          </a:xfrm>
          <a:prstGeom prst="rect">
            <a:avLst/>
          </a:prstGeom>
        </p:spPr>
      </p:pic>
    </p:spTree>
    <p:extLst>
      <p:ext uri="{BB962C8B-B14F-4D97-AF65-F5344CB8AC3E}">
        <p14:creationId xmlns:p14="http://schemas.microsoft.com/office/powerpoint/2010/main" val="479890276"/>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a:latin typeface="Cambria" panose="02040503050406030204" pitchFamily="18" charset="0"/>
                <a:ea typeface="Cambria" panose="02040503050406030204" pitchFamily="18" charset="0"/>
                <a:hlinkClick r:id="rId3"/>
              </a:rPr>
              <a:t>https://github.com/vaishnavi-c-2025/AI-powered-Legal-Documentation-Assistant</a:t>
            </a: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a:ea typeface="Cambria"/>
              </a:rPr>
              <a:t>References (IEEE Paper format)</a:t>
            </a:r>
            <a:endParaRPr lang="en-US">
              <a:ea typeface="Cambria"/>
            </a:endParaRPr>
          </a:p>
        </p:txBody>
      </p:sp>
      <p:sp>
        <p:nvSpPr>
          <p:cNvPr id="145" name="Google Shape;145;p22"/>
          <p:cNvSpPr txBox="1">
            <a:spLocks noGrp="1"/>
          </p:cNvSpPr>
          <p:nvPr>
            <p:ph type="body" idx="1"/>
          </p:nvPr>
        </p:nvSpPr>
        <p:spPr>
          <a:xfrm>
            <a:off x="1445" y="1074762"/>
            <a:ext cx="12195218" cy="6199904"/>
          </a:xfrm>
          <a:prstGeom prst="rect">
            <a:avLst/>
          </a:prstGeom>
          <a:noFill/>
          <a:ln>
            <a:noFill/>
          </a:ln>
        </p:spPr>
        <p:txBody>
          <a:bodyPr spcFirstLastPara="1" wrap="square" lIns="91425" tIns="45700" rIns="91425" bIns="45700" anchor="t" anchorCtr="0">
            <a:noAutofit/>
          </a:bodyPr>
          <a:lstStyle/>
          <a:p>
            <a:pPr marL="76200" indent="0" algn="just">
              <a:buNone/>
            </a:pPr>
            <a:r>
              <a:rPr lang="en-US" sz="2000">
                <a:latin typeface="Bookman Old Style"/>
              </a:rPr>
              <a:t>[1].  Rithik Raj Pandey, Sarthak Khandelwal, Satyam Srivastava, Yash </a:t>
            </a:r>
            <a:r>
              <a:rPr lang="en-US" sz="2000" err="1">
                <a:latin typeface="Bookman Old Style"/>
              </a:rPr>
              <a:t>Triyar</a:t>
            </a:r>
            <a:r>
              <a:rPr lang="en-US" sz="2000">
                <a:latin typeface="Bookman Old Style"/>
              </a:rPr>
              <a:t> and Mrs. </a:t>
            </a:r>
            <a:r>
              <a:rPr lang="en-US" sz="2000" err="1">
                <a:latin typeface="Bookman Old Style"/>
              </a:rPr>
              <a:t>Muquitha</a:t>
            </a:r>
            <a:r>
              <a:rPr lang="en-US" sz="2000">
                <a:latin typeface="Bookman Old Style"/>
              </a:rPr>
              <a:t> Almas, “</a:t>
            </a:r>
            <a:r>
              <a:rPr lang="en-US" sz="2000" err="1">
                <a:latin typeface="Bookman Old Style"/>
              </a:rPr>
              <a:t>LegalSeva</a:t>
            </a:r>
            <a:r>
              <a:rPr lang="en-US" sz="2000">
                <a:latin typeface="Bookman Old Style"/>
              </a:rPr>
              <a:t>: AI - Powered Legal Documentation Assistant”, International Research Journal of Modernization in Engineering Technology and Science, vol. 06/Issue:03, March 2024.</a:t>
            </a:r>
            <a:endParaRPr lang="en-US" sz="2000"/>
          </a:p>
          <a:p>
            <a:pPr marL="76200" indent="0" algn="just">
              <a:buNone/>
            </a:pPr>
            <a:r>
              <a:rPr lang="en-US" sz="2000">
                <a:latin typeface="Bookman Old Style"/>
              </a:rPr>
              <a:t>[2].  Imogen Vimala, Sreenidhi J. and Nivedha V, “AI - Powered Legal Documentation Assistant”, Journal of Artificial Intelligence and Capsule Networks. 6. 210-226. 10.36548/jaicn.2024.2.007.</a:t>
            </a:r>
          </a:p>
          <a:p>
            <a:pPr marL="76200" indent="0" algn="just">
              <a:buNone/>
            </a:pPr>
            <a:r>
              <a:rPr lang="en-US" sz="2000">
                <a:latin typeface="Bookman Old Style"/>
              </a:rPr>
              <a:t>[3]. </a:t>
            </a:r>
            <a:r>
              <a:rPr lang="en-US" sz="2000" err="1">
                <a:latin typeface="Bookman Old Style"/>
              </a:rPr>
              <a:t>Awez</a:t>
            </a:r>
            <a:r>
              <a:rPr lang="en-US" sz="2000">
                <a:latin typeface="Bookman Old Style"/>
              </a:rPr>
              <a:t> Shaikh, Rizvi Mohd Farhan, Zahid Zakir Hussain and Shaikh Azlaan, "AI - Powered Legal Documentation Assistant", International Journal of Emerging Technologies and Innovative Research (</a:t>
            </a:r>
            <a:r>
              <a:rPr lang="en-US" sz="2000">
                <a:latin typeface="Bookman Old Style"/>
                <a:hlinkClick r:id="rId3"/>
              </a:rPr>
              <a:t>www.jetir.org</a:t>
            </a:r>
            <a:r>
              <a:rPr lang="en-US" sz="2000">
                <a:latin typeface="Bookman Old Style"/>
              </a:rPr>
              <a:t>), ISSN:2349-5162, Vol.11, Issue 4, page no. k526-k530, April-2024.</a:t>
            </a:r>
          </a:p>
          <a:p>
            <a:pPr marL="76200" indent="0" algn="just">
              <a:buNone/>
            </a:pPr>
            <a:r>
              <a:rPr lang="en-US" sz="2000">
                <a:latin typeface="Bookman Old Style"/>
              </a:rPr>
              <a:t>[4]. G. Kiran Kumar, A. Shreyan, G. Harini, M. Balaram, (2024), “AI - Powered Legal Documentation Assistant”, International Journal of Engineering Innovations and Management Strategies 1 (1):1-13.</a:t>
            </a:r>
          </a:p>
        </p:txBody>
      </p:sp>
    </p:spTree>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5FBC7D31-7C11-7907-B913-103E7B63219B}"/>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BF5460B4-9D4E-1108-E55A-DC4F5CA5AA98}"/>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a:ea typeface="Cambria"/>
              </a:rPr>
              <a:t>References (IEEE Paper format)</a:t>
            </a:r>
            <a:endParaRPr lang="en-US">
              <a:ea typeface="Cambria"/>
            </a:endParaRPr>
          </a:p>
        </p:txBody>
      </p:sp>
      <p:sp>
        <p:nvSpPr>
          <p:cNvPr id="145" name="Google Shape;145;p22">
            <a:extLst>
              <a:ext uri="{FF2B5EF4-FFF2-40B4-BE49-F238E27FC236}">
                <a16:creationId xmlns:a16="http://schemas.microsoft.com/office/drawing/2014/main" id="{A4A476D3-5773-3BCB-9807-0D1BCB69E97D}"/>
              </a:ext>
            </a:extLst>
          </p:cNvPr>
          <p:cNvSpPr txBox="1">
            <a:spLocks noGrp="1"/>
          </p:cNvSpPr>
          <p:nvPr>
            <p:ph type="body" idx="1"/>
          </p:nvPr>
        </p:nvSpPr>
        <p:spPr>
          <a:xfrm>
            <a:off x="-3218" y="1080126"/>
            <a:ext cx="12195218" cy="5777874"/>
          </a:xfrm>
          <a:prstGeom prst="rect">
            <a:avLst/>
          </a:prstGeom>
          <a:noFill/>
          <a:ln>
            <a:noFill/>
          </a:ln>
        </p:spPr>
        <p:txBody>
          <a:bodyPr spcFirstLastPara="1" wrap="square" lIns="91425" tIns="45700" rIns="91425" bIns="45700" anchor="t" anchorCtr="0">
            <a:noAutofit/>
          </a:bodyPr>
          <a:lstStyle/>
          <a:p>
            <a:pPr algn="just">
              <a:buNone/>
            </a:pPr>
            <a:r>
              <a:rPr lang="en-US" sz="2000" dirty="0">
                <a:latin typeface="Bookman Old Style"/>
              </a:rPr>
              <a:t>[5]. </a:t>
            </a:r>
            <a:r>
              <a:rPr lang="en-US" sz="2000" dirty="0" err="1">
                <a:latin typeface="Bookman Old Style"/>
              </a:rPr>
              <a:t>Lalita</a:t>
            </a:r>
            <a:r>
              <a:rPr lang="en-US" sz="2000" dirty="0">
                <a:latin typeface="Bookman Old Style"/>
              </a:rPr>
              <a:t> </a:t>
            </a:r>
            <a:r>
              <a:rPr lang="en-US" sz="2000" dirty="0" err="1">
                <a:latin typeface="Bookman Old Style"/>
              </a:rPr>
              <a:t>Panika</a:t>
            </a:r>
            <a:r>
              <a:rPr lang="en-US" sz="2000" dirty="0">
                <a:latin typeface="Bookman Old Style"/>
              </a:rPr>
              <a:t>, </a:t>
            </a:r>
            <a:r>
              <a:rPr lang="en-US" sz="2000" dirty="0" err="1">
                <a:latin typeface="Bookman Old Style"/>
              </a:rPr>
              <a:t>Aastha</a:t>
            </a:r>
            <a:r>
              <a:rPr lang="en-US" sz="2000" dirty="0">
                <a:latin typeface="Bookman Old Style"/>
              </a:rPr>
              <a:t> </a:t>
            </a:r>
            <a:r>
              <a:rPr lang="en-US" sz="2000" dirty="0" err="1">
                <a:latin typeface="Bookman Old Style"/>
              </a:rPr>
              <a:t>Gracy</a:t>
            </a:r>
            <a:r>
              <a:rPr lang="en-US" sz="2000" dirty="0">
                <a:latin typeface="Bookman Old Style"/>
              </a:rPr>
              <a:t>, Abhishek </a:t>
            </a:r>
            <a:r>
              <a:rPr lang="en-US" sz="2000" dirty="0" err="1">
                <a:latin typeface="Bookman Old Style"/>
              </a:rPr>
              <a:t>Khare</a:t>
            </a:r>
            <a:r>
              <a:rPr lang="en-US" sz="2000" dirty="0">
                <a:latin typeface="Bookman Old Style"/>
              </a:rPr>
              <a:t>, </a:t>
            </a:r>
            <a:r>
              <a:rPr lang="en-US" sz="2000" dirty="0" err="1">
                <a:latin typeface="Bookman Old Style"/>
              </a:rPr>
              <a:t>Sanket</a:t>
            </a:r>
            <a:r>
              <a:rPr lang="en-US" sz="2000" dirty="0">
                <a:latin typeface="Bookman Old Style"/>
              </a:rPr>
              <a:t> </a:t>
            </a:r>
            <a:r>
              <a:rPr lang="en-US" sz="2000" dirty="0" err="1">
                <a:latin typeface="Bookman Old Style"/>
              </a:rPr>
              <a:t>Mathur</a:t>
            </a:r>
            <a:r>
              <a:rPr lang="en-US" sz="2000" dirty="0">
                <a:latin typeface="Bookman Old Style"/>
              </a:rPr>
              <a:t> and S. </a:t>
            </a:r>
            <a:r>
              <a:rPr lang="en-US" sz="2000" dirty="0" err="1">
                <a:latin typeface="Bookman Old Style"/>
              </a:rPr>
              <a:t>Hariharan</a:t>
            </a:r>
            <a:r>
              <a:rPr lang="en-US" sz="2000" dirty="0">
                <a:latin typeface="Bookman Old Style"/>
              </a:rPr>
              <a:t> Reddy,</a:t>
            </a:r>
            <a:endParaRPr lang="en-US" dirty="0"/>
          </a:p>
          <a:p>
            <a:pPr algn="just">
              <a:buNone/>
            </a:pPr>
            <a:r>
              <a:rPr lang="en-US" sz="2000" dirty="0">
                <a:latin typeface="Bookman Old Style"/>
              </a:rPr>
              <a:t>“</a:t>
            </a:r>
            <a:r>
              <a:rPr lang="en-US" sz="2000" dirty="0" err="1">
                <a:latin typeface="Bookman Old Style"/>
              </a:rPr>
              <a:t>SimpliLegal</a:t>
            </a:r>
            <a:r>
              <a:rPr lang="en-US" sz="2000" dirty="0">
                <a:latin typeface="Bookman Old Style"/>
              </a:rPr>
              <a:t>: An AI - Powered Legal Document Assistant”, International Research Journal of </a:t>
            </a:r>
            <a:endParaRPr lang="en-US" dirty="0"/>
          </a:p>
          <a:p>
            <a:pPr algn="just">
              <a:buNone/>
            </a:pPr>
            <a:r>
              <a:rPr lang="en-US" sz="2000" dirty="0">
                <a:latin typeface="Bookman Old Style"/>
              </a:rPr>
              <a:t>Modernization in Engineering Technology and Science, vol. 06/Issue:04, April 2024.</a:t>
            </a:r>
            <a:endParaRPr lang="en-US" dirty="0"/>
          </a:p>
          <a:p>
            <a:pPr algn="just">
              <a:buNone/>
            </a:pPr>
            <a:r>
              <a:rPr lang="en-US" sz="2000" dirty="0">
                <a:latin typeface="Bookman Old Style"/>
              </a:rPr>
              <a:t>[6]. M. E. Kauffman and M. N. </a:t>
            </a:r>
            <a:r>
              <a:rPr lang="en-US" sz="2000" dirty="0" err="1">
                <a:latin typeface="Bookman Old Style"/>
              </a:rPr>
              <a:t>Soares</a:t>
            </a:r>
            <a:r>
              <a:rPr lang="en-US" sz="2000" dirty="0">
                <a:latin typeface="Bookman Old Style"/>
              </a:rPr>
              <a:t>, "AI in legal services: New trends in AI-enabled legal </a:t>
            </a:r>
          </a:p>
          <a:p>
            <a:pPr algn="just">
              <a:buNone/>
            </a:pPr>
            <a:r>
              <a:rPr lang="en-US" sz="2000" dirty="0">
                <a:latin typeface="Bookman Old Style"/>
              </a:rPr>
              <a:t>services," Service Oriented Computing and Applications, vol. 14, pp. 223–226, Oct. 2020, </a:t>
            </a:r>
            <a:r>
              <a:rPr lang="en-US" sz="2000" dirty="0" err="1">
                <a:latin typeface="Bookman Old Style"/>
              </a:rPr>
              <a:t>doi</a:t>
            </a:r>
            <a:r>
              <a:rPr lang="en-US" sz="2000" dirty="0">
                <a:latin typeface="Bookman Old Style"/>
              </a:rPr>
              <a:t>: </a:t>
            </a:r>
            <a:endParaRPr lang="en-US" dirty="0"/>
          </a:p>
          <a:p>
            <a:pPr algn="just">
              <a:buNone/>
            </a:pPr>
            <a:r>
              <a:rPr lang="en-US" sz="2000" dirty="0">
                <a:latin typeface="Bookman Old Style"/>
              </a:rPr>
              <a:t>10.1007/s11761-020-00305-x.</a:t>
            </a:r>
            <a:endParaRPr lang="en-US" dirty="0"/>
          </a:p>
          <a:p>
            <a:pPr algn="just">
              <a:buNone/>
            </a:pPr>
            <a:r>
              <a:rPr lang="en-US" sz="2000" dirty="0">
                <a:latin typeface="Bookman Old Style"/>
              </a:rPr>
              <a:t>[7]. S. Kapoor, P. Henderson, and A. Narayanan, "Promises and pitfalls of artificial intelligence </a:t>
            </a:r>
          </a:p>
          <a:p>
            <a:pPr algn="just">
              <a:buNone/>
            </a:pPr>
            <a:r>
              <a:rPr lang="en-US" sz="2000" dirty="0">
                <a:latin typeface="Bookman Old Style"/>
              </a:rPr>
              <a:t>for legal applications," </a:t>
            </a:r>
            <a:r>
              <a:rPr lang="en-US" sz="2000" dirty="0" err="1">
                <a:latin typeface="Bookman Old Style"/>
              </a:rPr>
              <a:t>arXiv</a:t>
            </a:r>
            <a:r>
              <a:rPr lang="en-US" sz="2000" dirty="0">
                <a:latin typeface="Bookman Old Style"/>
              </a:rPr>
              <a:t>, Feb. 6, 2024.</a:t>
            </a:r>
            <a:endParaRPr lang="en-US" dirty="0"/>
          </a:p>
          <a:p>
            <a:pPr algn="just">
              <a:buNone/>
            </a:pPr>
            <a:r>
              <a:rPr lang="en-US" sz="2000" dirty="0">
                <a:latin typeface="Bookman Old Style"/>
              </a:rPr>
              <a:t>[8]. L. B. Eliot, "AI and Legal Argumentation: Aligning the Autonomous Levels of AI Legal </a:t>
            </a:r>
          </a:p>
          <a:p>
            <a:pPr algn="just">
              <a:buNone/>
            </a:pPr>
            <a:r>
              <a:rPr lang="en-US" sz="2000" dirty="0">
                <a:latin typeface="Bookman Old Style"/>
              </a:rPr>
              <a:t>Reasoning," </a:t>
            </a:r>
            <a:r>
              <a:rPr lang="en-US" sz="2000" dirty="0" err="1">
                <a:latin typeface="Bookman Old Style"/>
              </a:rPr>
              <a:t>arXiv</a:t>
            </a:r>
            <a:r>
              <a:rPr lang="en-US" sz="2000" dirty="0">
                <a:latin typeface="Bookman Old Style"/>
              </a:rPr>
              <a:t> preprint arXiv:2009.11180, 2020. </a:t>
            </a:r>
            <a:endParaRPr lang="en-US" dirty="0"/>
          </a:p>
          <a:p>
            <a:pPr algn="just">
              <a:buNone/>
            </a:pPr>
            <a:r>
              <a:rPr lang="en-US" sz="2000" dirty="0">
                <a:latin typeface="Bookman Old Style"/>
              </a:rPr>
              <a:t>[9]. J. Cui, M. Ning, Z. Li, B. Chen, Y. Yan, H. Li, B. Ling, Y. Tian, and L. Yuan, "</a:t>
            </a:r>
            <a:r>
              <a:rPr lang="en-US" sz="2000" dirty="0" err="1">
                <a:latin typeface="Bookman Old Style"/>
              </a:rPr>
              <a:t>Chatlaw</a:t>
            </a:r>
            <a:r>
              <a:rPr lang="en-US" sz="2000" dirty="0">
                <a:latin typeface="Bookman Old Style"/>
              </a:rPr>
              <a:t>: A </a:t>
            </a:r>
          </a:p>
          <a:p>
            <a:pPr algn="just">
              <a:buNone/>
            </a:pPr>
            <a:r>
              <a:rPr lang="en-US" sz="2000" dirty="0">
                <a:latin typeface="Bookman Old Style"/>
              </a:rPr>
              <a:t>Multi-Agent Collaborative Legal Assistant with Knowledge Graph Enhanced Mixture-of-Experts </a:t>
            </a:r>
            <a:endParaRPr lang="en-US" dirty="0"/>
          </a:p>
          <a:p>
            <a:pPr algn="just">
              <a:buNone/>
            </a:pPr>
            <a:r>
              <a:rPr lang="en-US" sz="2000" dirty="0">
                <a:latin typeface="Bookman Old Style"/>
              </a:rPr>
              <a:t>Large Language Model," </a:t>
            </a:r>
            <a:r>
              <a:rPr lang="en-US" sz="2000" dirty="0" err="1">
                <a:latin typeface="Bookman Old Style"/>
              </a:rPr>
              <a:t>arXiv</a:t>
            </a:r>
            <a:r>
              <a:rPr lang="en-US" sz="2000" dirty="0">
                <a:latin typeface="Bookman Old Style"/>
              </a:rPr>
              <a:t> preprint arXiv:2306.16092, May 2024.</a:t>
            </a:r>
            <a:endParaRPr lang="en-US" dirty="0"/>
          </a:p>
          <a:p>
            <a:pPr marL="76200" indent="0">
              <a:lnSpc>
                <a:spcPct val="120000"/>
              </a:lnSpc>
              <a:buNone/>
            </a:pPr>
            <a:endParaRPr lang="en-US" sz="2000" dirty="0">
              <a:latin typeface="Bookman Old Style"/>
            </a:endParaRPr>
          </a:p>
          <a:p>
            <a:pPr marL="495300" indent="-342900">
              <a:spcBef>
                <a:spcPts val="0"/>
              </a:spcBef>
              <a:buFont typeface="Wingdings" panose="05000000000000000000" pitchFamily="2" charset="2"/>
              <a:buChar char="Ø"/>
            </a:pPr>
            <a:endParaRPr lang="en-US" sz="2000" dirty="0">
              <a:latin typeface="Bookman Old Style"/>
              <a:ea typeface="Cambria"/>
            </a:endParaRPr>
          </a:p>
        </p:txBody>
      </p:sp>
    </p:spTree>
    <p:extLst>
      <p:ext uri="{BB962C8B-B14F-4D97-AF65-F5344CB8AC3E}">
        <p14:creationId xmlns:p14="http://schemas.microsoft.com/office/powerpoint/2010/main" val="801120548"/>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panose="02040503050406030204" pitchFamily="18" charset="0"/>
                <a:ea typeface="Cambria" panose="02040503050406030204" pitchFamily="18" charset="0"/>
              </a:rPr>
              <a:t>Problem Statement Number: </a:t>
            </a:r>
            <a:endParaRPr>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358661"/>
            <a:ext cx="10668000" cy="4953000"/>
          </a:xfrm>
          <a:prstGeom prst="rect">
            <a:avLst/>
          </a:prstGeom>
          <a:noFill/>
          <a:ln>
            <a:noFill/>
          </a:ln>
        </p:spPr>
        <p:txBody>
          <a:bodyPr spcFirstLastPara="1" wrap="square" lIns="91425" tIns="45700" rIns="91425" bIns="45700" anchor="t" anchorCtr="0">
            <a:normAutofit/>
          </a:bodyPr>
          <a:lstStyle/>
          <a:p>
            <a:pPr marL="342900" indent="-190500" algn="just">
              <a:spcBef>
                <a:spcPts val="0"/>
              </a:spcBef>
              <a:buNone/>
            </a:pPr>
            <a:r>
              <a:rPr lang="en-US">
                <a:latin typeface="Cambria"/>
                <a:ea typeface="Cambria"/>
              </a:rPr>
              <a:t>Organization:  Presidency University</a:t>
            </a: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None/>
            </a:pPr>
            <a:r>
              <a:rPr lang="en-US">
                <a:latin typeface="Cambria"/>
                <a:ea typeface="Cambria"/>
              </a:rPr>
              <a:t>Category (Hardware / Software / Both) : Software</a:t>
            </a: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None/>
            </a:pPr>
            <a:r>
              <a:rPr lang="en-US">
                <a:latin typeface="Cambria"/>
                <a:ea typeface="Cambria"/>
              </a:rPr>
              <a:t>Problem Description: PSCS_8 - "AI-powered Legal  Assistant"</a:t>
            </a:r>
            <a:endParaRPr lang="en-US">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a:latin typeface="Cambria"/>
                <a:ea typeface="Cambria"/>
              </a:rPr>
              <a:t>Difficulty Level: Simple</a:t>
            </a:r>
            <a:endParaRPr>
              <a:latin typeface="Cambria"/>
              <a:ea typeface="Cambria"/>
            </a:endParaRPr>
          </a:p>
        </p:txBody>
      </p:sp>
    </p:spTree>
    <p:extLst>
      <p:ext uri="{BB962C8B-B14F-4D97-AF65-F5344CB8AC3E}">
        <p14:creationId xmlns:p14="http://schemas.microsoft.com/office/powerpoint/2010/main" val="2143451837"/>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9DE90D27-B70E-0FF9-0623-079782B1BDC3}"/>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87C7004D-ED83-755D-246D-0E81F8352706}"/>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a:ea typeface="Cambria"/>
              </a:rPr>
              <a:t>References (IEEE Paper format)</a:t>
            </a:r>
            <a:endParaRPr lang="en-US">
              <a:ea typeface="Cambria"/>
            </a:endParaRPr>
          </a:p>
        </p:txBody>
      </p:sp>
      <p:sp>
        <p:nvSpPr>
          <p:cNvPr id="145" name="Google Shape;145;p22">
            <a:extLst>
              <a:ext uri="{FF2B5EF4-FFF2-40B4-BE49-F238E27FC236}">
                <a16:creationId xmlns:a16="http://schemas.microsoft.com/office/drawing/2014/main" id="{231E5379-3F9C-3321-A5A0-C0178B7D204A}"/>
              </a:ext>
            </a:extLst>
          </p:cNvPr>
          <p:cNvSpPr txBox="1">
            <a:spLocks noGrp="1"/>
          </p:cNvSpPr>
          <p:nvPr>
            <p:ph type="body" idx="1"/>
          </p:nvPr>
        </p:nvSpPr>
        <p:spPr>
          <a:xfrm>
            <a:off x="1445" y="959744"/>
            <a:ext cx="12195218" cy="6036666"/>
          </a:xfrm>
          <a:prstGeom prst="rect">
            <a:avLst/>
          </a:prstGeom>
          <a:noFill/>
          <a:ln>
            <a:noFill/>
          </a:ln>
        </p:spPr>
        <p:txBody>
          <a:bodyPr spcFirstLastPara="1" wrap="square" lIns="91425" tIns="45700" rIns="91425" bIns="45700" anchor="t" anchorCtr="0">
            <a:noAutofit/>
          </a:bodyPr>
          <a:lstStyle/>
          <a:p>
            <a:pPr algn="just">
              <a:buNone/>
            </a:pPr>
            <a:r>
              <a:rPr lang="en-US" sz="2000">
                <a:latin typeface="Bookman Old Style"/>
              </a:rPr>
              <a:t>[10]. Q. Steenhuis, D. Colarusso, and B. Willey, "Weaving Pathways for Justice with GPT: LLM-</a:t>
            </a:r>
            <a:endParaRPr lang="en-US"/>
          </a:p>
          <a:p>
            <a:pPr algn="just">
              <a:buNone/>
            </a:pPr>
            <a:r>
              <a:rPr lang="en-US" sz="2000">
                <a:latin typeface="Bookman Old Style"/>
              </a:rPr>
              <a:t>driven Automated Drafting of Interactive Legal Applications," </a:t>
            </a:r>
            <a:r>
              <a:rPr lang="en-US" sz="2000" err="1">
                <a:latin typeface="Bookman Old Style"/>
              </a:rPr>
              <a:t>arXiv</a:t>
            </a:r>
            <a:r>
              <a:rPr lang="en-US" sz="2000">
                <a:latin typeface="Bookman Old Style"/>
              </a:rPr>
              <a:t> preprint arXiv:2312.09198, </a:t>
            </a:r>
            <a:endParaRPr lang="en-US"/>
          </a:p>
          <a:p>
            <a:pPr algn="just">
              <a:buNone/>
            </a:pPr>
            <a:r>
              <a:rPr lang="en-US" sz="2000">
                <a:latin typeface="Bookman Old Style"/>
              </a:rPr>
              <a:t>Dec. 2023.</a:t>
            </a:r>
            <a:endParaRPr lang="en-US"/>
          </a:p>
          <a:p>
            <a:pPr algn="just">
              <a:buNone/>
            </a:pPr>
            <a:r>
              <a:rPr lang="en-US" sz="2000">
                <a:latin typeface="Bookman Old Style"/>
              </a:rPr>
              <a:t>[11]. D. Shah, J. Vasi, T. Gandhi, and K. Dabre, "AI &amp; ML Based Legal Assistant," International </a:t>
            </a:r>
          </a:p>
          <a:p>
            <a:pPr algn="just">
              <a:buNone/>
            </a:pPr>
            <a:r>
              <a:rPr lang="en-US" sz="2000">
                <a:latin typeface="Bookman Old Style"/>
              </a:rPr>
              <a:t>Research Journal of Engineering and Technology (IRJET), vol. 11, no. 07, pp. 706-708, Jul. </a:t>
            </a:r>
            <a:endParaRPr lang="en-US"/>
          </a:p>
          <a:p>
            <a:pPr algn="just">
              <a:buNone/>
            </a:pPr>
            <a:r>
              <a:rPr lang="en-US" sz="2000">
                <a:latin typeface="Bookman Old Style"/>
              </a:rPr>
              <a:t>2024.</a:t>
            </a:r>
            <a:endParaRPr lang="en-US"/>
          </a:p>
          <a:p>
            <a:pPr algn="just">
              <a:buNone/>
            </a:pPr>
            <a:r>
              <a:rPr lang="en-US" sz="2000">
                <a:latin typeface="Bookman Old Style"/>
              </a:rPr>
              <a:t>[12]. J. </a:t>
            </a:r>
            <a:r>
              <a:rPr lang="en-US" sz="2000" err="1">
                <a:latin typeface="Bookman Old Style"/>
              </a:rPr>
              <a:t>Aroraa</a:t>
            </a:r>
            <a:r>
              <a:rPr lang="en-US" sz="2000">
                <a:latin typeface="Bookman Old Style"/>
              </a:rPr>
              <a:t>, T. </a:t>
            </a:r>
            <a:r>
              <a:rPr lang="en-US" sz="2000" err="1">
                <a:latin typeface="Bookman Old Style"/>
              </a:rPr>
              <a:t>Patankara</a:t>
            </a:r>
            <a:r>
              <a:rPr lang="en-US" sz="2000">
                <a:latin typeface="Bookman Old Style"/>
              </a:rPr>
              <a:t>, A. Shaha, and S. Joshia, "Artificial Intelligence as Legal Research </a:t>
            </a:r>
          </a:p>
          <a:p>
            <a:pPr algn="just">
              <a:buNone/>
            </a:pPr>
            <a:r>
              <a:rPr lang="en-US" sz="2000">
                <a:latin typeface="Bookman Old Style"/>
              </a:rPr>
              <a:t>Assistant," in Forum for Information Retrieval Evaluation (FIRE), Hyderabad, India, Dec. 2020.</a:t>
            </a:r>
            <a:endParaRPr lang="en-US"/>
          </a:p>
          <a:p>
            <a:pPr algn="just">
              <a:buNone/>
            </a:pPr>
            <a:r>
              <a:rPr lang="en-US" sz="2000">
                <a:latin typeface="Bookman Old Style"/>
              </a:rPr>
              <a:t>[13]. P. N. Devaraj, R. T. P. V, M. K. R, and A. </a:t>
            </a:r>
            <a:r>
              <a:rPr lang="en-US" sz="2000" err="1">
                <a:latin typeface="Bookman Old Style"/>
              </a:rPr>
              <a:t>Gangrade</a:t>
            </a:r>
            <a:r>
              <a:rPr lang="en-US" sz="2000">
                <a:latin typeface="Bookman Old Style"/>
              </a:rPr>
              <a:t>, "Development of a Legal Document AI-</a:t>
            </a:r>
          </a:p>
          <a:p>
            <a:pPr algn="just">
              <a:buNone/>
            </a:pPr>
            <a:r>
              <a:rPr lang="en-US" sz="2000">
                <a:latin typeface="Bookman Old Style"/>
              </a:rPr>
              <a:t>Chatbot," School of Computer Science and Engineering, Vellore Institute of Technology, </a:t>
            </a:r>
            <a:endParaRPr lang="en-US"/>
          </a:p>
          <a:p>
            <a:pPr algn="just">
              <a:buNone/>
            </a:pPr>
            <a:r>
              <a:rPr lang="en-US" sz="2000">
                <a:latin typeface="Bookman Old Style"/>
              </a:rPr>
              <a:t>Chennai, India.</a:t>
            </a:r>
            <a:endParaRPr lang="en-US"/>
          </a:p>
          <a:p>
            <a:pPr algn="just">
              <a:buNone/>
            </a:pPr>
            <a:r>
              <a:rPr lang="en-US" sz="2000">
                <a:latin typeface="Bookman Old Style"/>
              </a:rPr>
              <a:t>[14]. J. Lai, W. Gan, J. Wu, Z. Qi, and P. S. Yu, "Large Language Models in Law: A Survey," </a:t>
            </a:r>
          </a:p>
          <a:p>
            <a:pPr algn="just">
              <a:buNone/>
            </a:pPr>
            <a:r>
              <a:rPr lang="en-US" sz="2000" err="1">
                <a:latin typeface="Bookman Old Style"/>
              </a:rPr>
              <a:t>arXiv</a:t>
            </a:r>
            <a:r>
              <a:rPr lang="en-US" sz="2000">
                <a:latin typeface="Bookman Old Style"/>
              </a:rPr>
              <a:t> preprint, arXiv:2312.03718, Nov. 2023.</a:t>
            </a:r>
            <a:endParaRPr lang="en-US"/>
          </a:p>
          <a:p>
            <a:pPr algn="just">
              <a:buNone/>
            </a:pPr>
            <a:r>
              <a:rPr lang="en-US" sz="2000">
                <a:latin typeface="Bookman Old Style"/>
              </a:rPr>
              <a:t>[15]. Nguyen, H. T., "A Brief Report on </a:t>
            </a:r>
            <a:r>
              <a:rPr lang="en-US" sz="2000" err="1">
                <a:latin typeface="Bookman Old Style"/>
              </a:rPr>
              <a:t>LawGPT</a:t>
            </a:r>
            <a:r>
              <a:rPr lang="en-US" sz="2000">
                <a:latin typeface="Bookman Old Style"/>
              </a:rPr>
              <a:t> 1.0: A Virtual Legal Assistant Based on GPT-3," </a:t>
            </a:r>
          </a:p>
          <a:p>
            <a:pPr algn="just">
              <a:buNone/>
            </a:pPr>
            <a:r>
              <a:rPr lang="en-US" sz="2000" err="1">
                <a:latin typeface="Bookman Old Style"/>
              </a:rPr>
              <a:t>arXiv</a:t>
            </a:r>
            <a:r>
              <a:rPr lang="en-US" sz="2000">
                <a:latin typeface="Bookman Old Style"/>
              </a:rPr>
              <a:t> preprint arXiv:2302.05729v2, 2023.</a:t>
            </a:r>
            <a:endParaRPr lang="en-US"/>
          </a:p>
          <a:p>
            <a:pPr>
              <a:buNone/>
            </a:pPr>
            <a:endParaRPr lang="en-US" sz="2000">
              <a:latin typeface="Bookman Old Style"/>
            </a:endParaRPr>
          </a:p>
          <a:p>
            <a:pPr>
              <a:buNone/>
            </a:pPr>
            <a:endParaRPr lang="en-US" sz="2000">
              <a:latin typeface="Bookman Old Style"/>
            </a:endParaRPr>
          </a:p>
        </p:txBody>
      </p:sp>
    </p:spTree>
    <p:extLst>
      <p:ext uri="{BB962C8B-B14F-4D97-AF65-F5344CB8AC3E}">
        <p14:creationId xmlns:p14="http://schemas.microsoft.com/office/powerpoint/2010/main" val="109870456"/>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65889BAB-DDB6-6A4B-F142-60957E622027}"/>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3B96E473-9AC1-EC5C-DAEA-4D7A94F6701A}"/>
              </a:ext>
            </a:extLst>
          </p:cNvPr>
          <p:cNvSpPr>
            <a:spLocks noGrp="1"/>
          </p:cNvSpPr>
          <p:nvPr>
            <p:ph type="title"/>
          </p:nvPr>
        </p:nvSpPr>
        <p:spPr>
          <a:xfrm>
            <a:off x="165819" y="260260"/>
            <a:ext cx="10668000" cy="487500"/>
          </a:xfrm>
        </p:spPr>
        <p:txBody>
          <a:bodyPr/>
          <a:lstStyle/>
          <a:p>
            <a:r>
              <a:rPr lang="en-GB"/>
              <a:t>Project work mapping with SDG</a:t>
            </a:r>
            <a:endParaRPr lang="en-US"/>
          </a:p>
        </p:txBody>
      </p:sp>
      <p:pic>
        <p:nvPicPr>
          <p:cNvPr id="2" name="Picture 1">
            <a:extLst>
              <a:ext uri="{FF2B5EF4-FFF2-40B4-BE49-F238E27FC236}">
                <a16:creationId xmlns:a16="http://schemas.microsoft.com/office/drawing/2014/main" id="{76699EAD-5D10-9EB7-2346-B47A6734CEC0}"/>
              </a:ext>
            </a:extLst>
          </p:cNvPr>
          <p:cNvPicPr>
            <a:picLocks noChangeAspect="1"/>
          </p:cNvPicPr>
          <p:nvPr/>
        </p:nvPicPr>
        <p:blipFill>
          <a:blip r:embed="rId3"/>
          <a:stretch>
            <a:fillRect/>
          </a:stretch>
        </p:blipFill>
        <p:spPr>
          <a:xfrm>
            <a:off x="1328830" y="747622"/>
            <a:ext cx="9246794" cy="5736567"/>
          </a:xfrm>
          <a:prstGeom prst="rect">
            <a:avLst/>
          </a:prstGeom>
        </p:spPr>
      </p:pic>
    </p:spTree>
    <p:extLst>
      <p:ext uri="{BB962C8B-B14F-4D97-AF65-F5344CB8AC3E}">
        <p14:creationId xmlns:p14="http://schemas.microsoft.com/office/powerpoint/2010/main" val="2966379866"/>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8810E47A-FCD2-A10B-A5D2-AD4A5E591978}"/>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A2B613F6-1ACA-874C-E3D9-12567F61366A}"/>
              </a:ext>
            </a:extLst>
          </p:cNvPr>
          <p:cNvSpPr txBox="1">
            <a:spLocks noGrp="1"/>
          </p:cNvSpPr>
          <p:nvPr>
            <p:ph type="body" idx="1"/>
          </p:nvPr>
        </p:nvSpPr>
        <p:spPr>
          <a:xfrm>
            <a:off x="7668" y="862886"/>
            <a:ext cx="12192000" cy="5989124"/>
          </a:xfrm>
          <a:prstGeom prst="rect">
            <a:avLst/>
          </a:prstGeom>
          <a:noFill/>
          <a:ln>
            <a:noFill/>
          </a:ln>
        </p:spPr>
        <p:txBody>
          <a:bodyPr spcFirstLastPara="1" wrap="square" lIns="91425" tIns="45700" rIns="91425" bIns="45700" anchor="t" anchorCtr="0">
            <a:noAutofit/>
          </a:bodyPr>
          <a:lstStyle/>
          <a:p>
            <a:pPr marL="533400" indent="-457200" algn="just">
              <a:buAutoNum type="arabicPeriod"/>
            </a:pPr>
            <a:r>
              <a:rPr lang="en-US" sz="2000" b="1" dirty="0">
                <a:latin typeface="Bookman Old Style"/>
              </a:rPr>
              <a:t>SDG 16: Peace, Justice and Strong Institutions</a:t>
            </a:r>
            <a:endParaRPr lang="en-US" dirty="0"/>
          </a:p>
          <a:p>
            <a:pPr marL="76200" indent="0" algn="just">
              <a:buNone/>
            </a:pPr>
            <a:r>
              <a:rPr lang="en-US" sz="2000" dirty="0">
                <a:latin typeface="Bookman Old Style"/>
              </a:rPr>
              <a:t>Our project strengthens justice and legal institutions by making legal knowledge more accessible and understandable to the public. It empowers citizens to exercise their rights, understand legal procedures, and access justice digitally, especially those with limited resources.</a:t>
            </a:r>
            <a:endParaRPr lang="en-US" dirty="0"/>
          </a:p>
          <a:p>
            <a:pPr marL="76200" indent="0" algn="just">
              <a:buNone/>
            </a:pPr>
            <a:r>
              <a:rPr lang="en-US" sz="2000" b="1" dirty="0">
                <a:latin typeface="Bookman Old Style"/>
              </a:rPr>
              <a:t>2. SDG 10: Reduced Inequalities</a:t>
            </a:r>
          </a:p>
          <a:p>
            <a:pPr marL="76200" indent="0" algn="just">
              <a:buNone/>
            </a:pPr>
            <a:r>
              <a:rPr lang="en-US" sz="2000" dirty="0">
                <a:latin typeface="Bookman Old Style"/>
              </a:rPr>
              <a:t>By offering free and easy-to-use legal assistance, our project helps bridge the gap between those who can afford legal services and those who cannot. It reduces inequalities in access to justice and legal literacy, supporting inclusion and social equity.</a:t>
            </a:r>
          </a:p>
          <a:p>
            <a:pPr marL="76200" indent="0" algn="just">
              <a:buNone/>
            </a:pPr>
            <a:r>
              <a:rPr lang="en-US" sz="2000" b="1" dirty="0">
                <a:latin typeface="Bookman Old Style"/>
              </a:rPr>
              <a:t>3. SDG 9: Industry, Innovation and Infrastructure</a:t>
            </a:r>
          </a:p>
          <a:p>
            <a:pPr marL="76200" indent="0" algn="just">
              <a:buNone/>
            </a:pPr>
            <a:r>
              <a:rPr lang="en-US" sz="2000" dirty="0">
                <a:latin typeface="Bookman Old Style"/>
              </a:rPr>
              <a:t>Our AI-powered legal assistant introduces innovation in the legal sector, promoting digital transformation. It builds intelligent infrastructure for legal services and fosters growth in AI-driven legal tech solutions.</a:t>
            </a:r>
          </a:p>
          <a:p>
            <a:pPr marL="76200" indent="0" algn="just">
              <a:buNone/>
            </a:pPr>
            <a:r>
              <a:rPr lang="en-US" sz="2000" b="1" dirty="0">
                <a:latin typeface="Bookman Old Style"/>
              </a:rPr>
              <a:t>4. SDG 4: Quality Education</a:t>
            </a:r>
          </a:p>
          <a:p>
            <a:pPr marL="76200" indent="0" algn="just">
              <a:buNone/>
            </a:pPr>
            <a:r>
              <a:rPr lang="en-US" sz="2000" dirty="0">
                <a:latin typeface="Bookman Old Style"/>
              </a:rPr>
              <a:t>The project contributes to legal education by helping users learn about constitutional rights, laws, and legal terms. It supports lifelong learning and awareness, especially in academic and community learning environments.</a:t>
            </a:r>
          </a:p>
          <a:p>
            <a:pPr marL="76200" indent="0" algn="just">
              <a:buNone/>
            </a:pPr>
            <a:endParaRPr lang="en-US" sz="2000" dirty="0">
              <a:latin typeface="Bookman Old Style"/>
            </a:endParaRPr>
          </a:p>
        </p:txBody>
      </p:sp>
      <p:sp>
        <p:nvSpPr>
          <p:cNvPr id="3" name="Title 3">
            <a:extLst>
              <a:ext uri="{FF2B5EF4-FFF2-40B4-BE49-F238E27FC236}">
                <a16:creationId xmlns:a16="http://schemas.microsoft.com/office/drawing/2014/main" id="{AF4A3647-A9E0-60C1-C93B-A09B4724498D}"/>
              </a:ext>
            </a:extLst>
          </p:cNvPr>
          <p:cNvSpPr>
            <a:spLocks noGrp="1"/>
          </p:cNvSpPr>
          <p:nvPr>
            <p:ph type="title"/>
          </p:nvPr>
        </p:nvSpPr>
        <p:spPr>
          <a:xfrm>
            <a:off x="165819" y="260260"/>
            <a:ext cx="10668000" cy="487500"/>
          </a:xfrm>
        </p:spPr>
        <p:txBody>
          <a:bodyPr/>
          <a:lstStyle/>
          <a:p>
            <a:r>
              <a:rPr lang="en-GB"/>
              <a:t>Project work mapping with SDG</a:t>
            </a:r>
            <a:endParaRPr lang="en-US"/>
          </a:p>
        </p:txBody>
      </p:sp>
    </p:spTree>
    <p:extLst>
      <p:ext uri="{BB962C8B-B14F-4D97-AF65-F5344CB8AC3E}">
        <p14:creationId xmlns:p14="http://schemas.microsoft.com/office/powerpoint/2010/main" val="1524201923"/>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t="-6000" b="-6000"/>
          </a:stretch>
        </a:blipFill>
        <a:effectLst/>
      </p:bgPr>
    </p:bg>
    <p:spTree>
      <p:nvGrpSpPr>
        <p:cNvPr id="1" name="Shape 149"/>
        <p:cNvGrpSpPr/>
        <p:nvPr/>
      </p:nvGrpSpPr>
      <p:grpSpPr>
        <a:xfrm>
          <a:off x="0" y="0"/>
          <a:ext cx="0" cy="0"/>
          <a:chOff x="0" y="0"/>
          <a:chExt cx="0" cy="0"/>
        </a:xfrm>
      </p:grpSpPr>
      <p:sp>
        <p:nvSpPr>
          <p:cNvPr id="13" name="TextBox 5">
            <a:extLst>
              <a:ext uri="{FF2B5EF4-FFF2-40B4-BE49-F238E27FC236}">
                <a16:creationId xmlns:a16="http://schemas.microsoft.com/office/drawing/2014/main" id="{FEA7F5CC-017E-6EFD-AAB3-6270043F9717}"/>
              </a:ext>
            </a:extLst>
          </p:cNvPr>
          <p:cNvSpPr txBox="1"/>
          <p:nvPr/>
        </p:nvSpPr>
        <p:spPr>
          <a:xfrm>
            <a:off x="196294" y="2361700"/>
            <a:ext cx="5066112" cy="2123658"/>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6600">
                <a:solidFill>
                  <a:srgbClr val="93CDDC"/>
                </a:solidFill>
                <a:latin typeface="Felix Titling"/>
              </a:rPr>
              <a:t>Thank You</a:t>
            </a:r>
            <a:endParaRPr lang="en-US">
              <a:solidFill>
                <a:srgbClr val="93CDDC"/>
              </a:solidFill>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95443203-B8ED-BF67-F33D-989ED7FDB81D}"/>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5B41419F-A30E-58FE-339F-CA3FC197CA83}"/>
              </a:ext>
            </a:extLst>
          </p:cNvPr>
          <p:cNvSpPr txBox="1">
            <a:spLocks noGrp="1"/>
          </p:cNvSpPr>
          <p:nvPr>
            <p:ph type="body" idx="1"/>
          </p:nvPr>
        </p:nvSpPr>
        <p:spPr>
          <a:xfrm>
            <a:off x="167564" y="264691"/>
            <a:ext cx="11875045" cy="6593762"/>
          </a:xfrm>
          <a:prstGeom prst="rect">
            <a:avLst/>
          </a:prstGeom>
          <a:noFill/>
          <a:ln>
            <a:noFill/>
          </a:ln>
        </p:spPr>
        <p:txBody>
          <a:bodyPr spcFirstLastPara="1" wrap="square" lIns="91425" tIns="45700" rIns="91425" bIns="45700" anchor="ctr" anchorCtr="0">
            <a:noAutofit/>
          </a:bodyPr>
          <a:lstStyle/>
          <a:p>
            <a:pPr algn="just">
              <a:lnSpc>
                <a:spcPct val="150000"/>
              </a:lnSpc>
            </a:pPr>
            <a:r>
              <a:rPr lang="en-US" sz="2200" dirty="0">
                <a:latin typeface="Bookman Old Style"/>
              </a:rPr>
              <a:t>This project presents a conversational legal assistant built with Python and NLP, hosted on Google Colab. </a:t>
            </a:r>
            <a:endParaRPr lang="en-US">
              <a:latin typeface="Bookman Old Style"/>
            </a:endParaRPr>
          </a:p>
          <a:p>
            <a:pPr algn="just">
              <a:lnSpc>
                <a:spcPct val="150000"/>
              </a:lnSpc>
            </a:pPr>
            <a:r>
              <a:rPr lang="en-US" sz="2200" dirty="0">
                <a:latin typeface="Bookman Old Style"/>
              </a:rPr>
              <a:t>Retrieval-based QA system provides accurate, real-time legal query responses.</a:t>
            </a:r>
            <a:endParaRPr lang="en-US" dirty="0">
              <a:latin typeface="Bookman Old Style"/>
            </a:endParaRPr>
          </a:p>
          <a:p>
            <a:pPr algn="just">
              <a:lnSpc>
                <a:spcPct val="150000"/>
              </a:lnSpc>
            </a:pPr>
            <a:r>
              <a:rPr lang="en-US" sz="2200" dirty="0">
                <a:latin typeface="Bookman Old Style"/>
              </a:rPr>
              <a:t>Built with ipywidgets, it offers a clean, interactive interface with real-time responses and structured answers.</a:t>
            </a:r>
          </a:p>
          <a:p>
            <a:pPr algn="just">
              <a:lnSpc>
                <a:spcPct val="150000"/>
              </a:lnSpc>
            </a:pPr>
            <a:r>
              <a:rPr lang="en-US" sz="2200" dirty="0">
                <a:latin typeface="Bookman Old Style"/>
              </a:rPr>
              <a:t>Reduces consultation time and cost, ideal for self-help, education, and pre-consultation.</a:t>
            </a:r>
          </a:p>
          <a:p>
            <a:pPr marL="152400" lvl="0" indent="0" algn="just">
              <a:lnSpc>
                <a:spcPct val="120000"/>
              </a:lnSpc>
              <a:spcAft>
                <a:spcPts val="0"/>
              </a:spcAft>
              <a:buNone/>
            </a:pPr>
            <a:endParaRPr lang="en-US" sz="2200" b="1" dirty="0">
              <a:latin typeface="Bookman Old Style"/>
              <a:ea typeface="Cambria" panose="02040503050406030204" pitchFamily="18" charset="0"/>
            </a:endParaRPr>
          </a:p>
          <a:p>
            <a:pPr marL="342900" indent="-190500" algn="just">
              <a:lnSpc>
                <a:spcPct val="120000"/>
              </a:lnSpc>
              <a:spcBef>
                <a:spcPts val="0"/>
              </a:spcBef>
              <a:buNone/>
            </a:pPr>
            <a:endParaRPr lang="en-GB" sz="2200" dirty="0">
              <a:latin typeface="Bookman Old Style"/>
              <a:ea typeface="Cambria" panose="02040503050406030204" pitchFamily="18" charset="0"/>
            </a:endParaRPr>
          </a:p>
        </p:txBody>
      </p:sp>
      <p:sp>
        <p:nvSpPr>
          <p:cNvPr id="4" name="Title 3">
            <a:extLst>
              <a:ext uri="{FF2B5EF4-FFF2-40B4-BE49-F238E27FC236}">
                <a16:creationId xmlns:a16="http://schemas.microsoft.com/office/drawing/2014/main" id="{E3D85641-F5B5-6DB7-5600-3796BED58458}"/>
              </a:ext>
            </a:extLst>
          </p:cNvPr>
          <p:cNvSpPr>
            <a:spLocks noGrp="1"/>
          </p:cNvSpPr>
          <p:nvPr>
            <p:ph type="title"/>
          </p:nvPr>
        </p:nvSpPr>
        <p:spPr/>
        <p:txBody>
          <a:bodyPr/>
          <a:lstStyle/>
          <a:p>
            <a:r>
              <a:rPr lang="en-GB"/>
              <a:t>Introduction</a:t>
            </a:r>
          </a:p>
        </p:txBody>
      </p:sp>
    </p:spTree>
    <p:extLst>
      <p:ext uri="{BB962C8B-B14F-4D97-AF65-F5344CB8AC3E}">
        <p14:creationId xmlns:p14="http://schemas.microsoft.com/office/powerpoint/2010/main" val="1925094636"/>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7C840EE8-D6BD-A0CD-897D-B09AEA7969F6}"/>
            </a:ext>
          </a:extLst>
        </p:cNvPr>
        <p:cNvGrpSpPr/>
        <p:nvPr/>
      </p:nvGrpSpPr>
      <p:grpSpPr>
        <a:xfrm>
          <a:off x="0" y="0"/>
          <a:ext cx="0" cy="0"/>
          <a:chOff x="0" y="0"/>
          <a:chExt cx="0" cy="0"/>
        </a:xfrm>
      </p:grpSpPr>
      <p:sp>
        <p:nvSpPr>
          <p:cNvPr id="6" name="Title 3">
            <a:extLst>
              <a:ext uri="{FF2B5EF4-FFF2-40B4-BE49-F238E27FC236}">
                <a16:creationId xmlns:a16="http://schemas.microsoft.com/office/drawing/2014/main" id="{F3030BD5-9E32-DF2A-F44E-B33934EF0485}"/>
              </a:ext>
            </a:extLst>
          </p:cNvPr>
          <p:cNvSpPr>
            <a:spLocks noGrp="1"/>
          </p:cNvSpPr>
          <p:nvPr>
            <p:ph type="title"/>
          </p:nvPr>
        </p:nvSpPr>
        <p:spPr>
          <a:xfrm>
            <a:off x="194574" y="274638"/>
            <a:ext cx="10668000" cy="487500"/>
          </a:xfrm>
        </p:spPr>
        <p:txBody>
          <a:bodyPr/>
          <a:lstStyle/>
          <a:p>
            <a:r>
              <a:rPr lang="en-GB"/>
              <a:t>Literature Survey</a:t>
            </a:r>
            <a:endParaRPr lang="en-US"/>
          </a:p>
        </p:txBody>
      </p:sp>
      <p:graphicFrame>
        <p:nvGraphicFramePr>
          <p:cNvPr id="9" name="Table 8">
            <a:extLst>
              <a:ext uri="{FF2B5EF4-FFF2-40B4-BE49-F238E27FC236}">
                <a16:creationId xmlns:a16="http://schemas.microsoft.com/office/drawing/2014/main" id="{A8FAC39B-2AFB-B94E-500A-89DEE2293592}"/>
              </a:ext>
            </a:extLst>
          </p:cNvPr>
          <p:cNvGraphicFramePr>
            <a:graphicFrameLocks noGrp="1"/>
          </p:cNvGraphicFramePr>
          <p:nvPr>
            <p:extLst>
              <p:ext uri="{D42A27DB-BD31-4B8C-83A1-F6EECF244321}">
                <p14:modId xmlns:p14="http://schemas.microsoft.com/office/powerpoint/2010/main" val="2389118562"/>
              </p:ext>
            </p:extLst>
          </p:nvPr>
        </p:nvGraphicFramePr>
        <p:xfrm>
          <a:off x="239888" y="969107"/>
          <a:ext cx="11796116" cy="4967405"/>
        </p:xfrm>
        <a:graphic>
          <a:graphicData uri="http://schemas.openxmlformats.org/drawingml/2006/table">
            <a:tbl>
              <a:tblPr firstRow="1" bandRow="1"/>
              <a:tblGrid>
                <a:gridCol w="2911155">
                  <a:extLst>
                    <a:ext uri="{9D8B030D-6E8A-4147-A177-3AD203B41FA5}">
                      <a16:colId xmlns:a16="http://schemas.microsoft.com/office/drawing/2014/main" val="1001138161"/>
                    </a:ext>
                  </a:extLst>
                </a:gridCol>
                <a:gridCol w="2227384">
                  <a:extLst>
                    <a:ext uri="{9D8B030D-6E8A-4147-A177-3AD203B41FA5}">
                      <a16:colId xmlns:a16="http://schemas.microsoft.com/office/drawing/2014/main" val="4101286841"/>
                    </a:ext>
                  </a:extLst>
                </a:gridCol>
                <a:gridCol w="3594924">
                  <a:extLst>
                    <a:ext uri="{9D8B030D-6E8A-4147-A177-3AD203B41FA5}">
                      <a16:colId xmlns:a16="http://schemas.microsoft.com/office/drawing/2014/main" val="3138658968"/>
                    </a:ext>
                  </a:extLst>
                </a:gridCol>
                <a:gridCol w="3062653">
                  <a:extLst>
                    <a:ext uri="{9D8B030D-6E8A-4147-A177-3AD203B41FA5}">
                      <a16:colId xmlns:a16="http://schemas.microsoft.com/office/drawing/2014/main" val="3214252478"/>
                    </a:ext>
                  </a:extLst>
                </a:gridCol>
              </a:tblGrid>
              <a:tr h="494206">
                <a:tc>
                  <a:txBody>
                    <a:bodyPr/>
                    <a:lstStyle/>
                    <a:p>
                      <a:pPr lvl="0" algn="ctr">
                        <a:buNone/>
                      </a:pPr>
                      <a:r>
                        <a:rPr lang="en-GB" sz="1600" b="1" i="0" u="none" strike="noStrike" noProof="0">
                          <a:latin typeface="Bookman Old Style"/>
                        </a:rPr>
                        <a:t>Paper Title</a:t>
                      </a:r>
                      <a:endParaRPr lang="en-US" sz="1600" b="1">
                        <a:latin typeface="Bookman Old Style"/>
                      </a:endParaRPr>
                    </a:p>
                  </a:txBody>
                  <a:tcPr/>
                </a:tc>
                <a:tc>
                  <a:txBody>
                    <a:bodyPr/>
                    <a:lstStyle/>
                    <a:p>
                      <a:pPr lvl="0" algn="ctr">
                        <a:buNone/>
                      </a:pPr>
                      <a:r>
                        <a:rPr lang="en-GB" sz="1600" b="1" i="0" u="none" strike="noStrike" noProof="0">
                          <a:latin typeface="Bookman Old Style"/>
                        </a:rPr>
                        <a:t>Authors</a:t>
                      </a:r>
                      <a:endParaRPr lang="en-US" sz="1600" b="1">
                        <a:latin typeface="Bookman Old Style"/>
                      </a:endParaRPr>
                    </a:p>
                  </a:txBody>
                  <a:tcPr/>
                </a:tc>
                <a:tc>
                  <a:txBody>
                    <a:bodyPr/>
                    <a:lstStyle/>
                    <a:p>
                      <a:pPr lvl="0" algn="ctr">
                        <a:buNone/>
                      </a:pPr>
                      <a:r>
                        <a:rPr lang="en-GB" sz="1600" b="1" i="0" u="none" strike="noStrike" noProof="0">
                          <a:latin typeface="Bookman Old Style"/>
                        </a:rPr>
                        <a:t>Findings </a:t>
                      </a:r>
                      <a:endParaRPr lang="en-US" sz="1600" b="1">
                        <a:latin typeface="Bookman Old Style"/>
                      </a:endParaRPr>
                    </a:p>
                  </a:txBody>
                  <a:tcPr/>
                </a:tc>
                <a:tc>
                  <a:txBody>
                    <a:bodyPr/>
                    <a:lstStyle/>
                    <a:p>
                      <a:pPr lvl="0" algn="ctr">
                        <a:buNone/>
                      </a:pPr>
                      <a:r>
                        <a:rPr lang="en-GB" sz="1600" b="1" i="0" u="none" strike="noStrike" noProof="0">
                          <a:latin typeface="Bookman Old Style"/>
                        </a:rPr>
                        <a:t>Drawbacks</a:t>
                      </a:r>
                      <a:endParaRPr lang="en-US" sz="1600" b="1">
                        <a:latin typeface="Bookman Old Style"/>
                      </a:endParaRPr>
                    </a:p>
                  </a:txBody>
                  <a:tcPr/>
                </a:tc>
                <a:extLst>
                  <a:ext uri="{0D108BD9-81ED-4DB2-BD59-A6C34878D82A}">
                    <a16:rowId xmlns:a16="http://schemas.microsoft.com/office/drawing/2014/main" val="1505048634"/>
                  </a:ext>
                </a:extLst>
              </a:tr>
              <a:tr h="1774076">
                <a:tc>
                  <a:txBody>
                    <a:bodyPr/>
                    <a:lstStyle/>
                    <a:p>
                      <a:pPr lvl="0">
                        <a:buNone/>
                      </a:pPr>
                      <a:r>
                        <a:rPr lang="en-GB" sz="1600" b="0" i="0" u="none" strike="noStrike" noProof="0">
                          <a:latin typeface="Bookman Old Style"/>
                        </a:rPr>
                        <a:t>AI-powered Legal Document Simplification</a:t>
                      </a:r>
                      <a:endParaRPr lang="en-US" sz="1600">
                        <a:latin typeface="Bookman Old Style"/>
                      </a:endParaRPr>
                    </a:p>
                  </a:txBody>
                  <a:tcPr/>
                </a:tc>
                <a:tc>
                  <a:txBody>
                    <a:bodyPr/>
                    <a:lstStyle/>
                    <a:p>
                      <a:pPr lvl="0">
                        <a:buNone/>
                      </a:pPr>
                      <a:r>
                        <a:rPr lang="en-GB" sz="1600" b="0" i="0" u="none" strike="noStrike" noProof="0">
                          <a:latin typeface="Bookman Old Style"/>
                        </a:rPr>
                        <a:t>Rithik Raj Pandey et al</a:t>
                      </a:r>
                      <a:endParaRPr lang="en-US" sz="1600">
                        <a:latin typeface="Bookman Old Style"/>
                      </a:endParaRPr>
                    </a:p>
                  </a:txBody>
                  <a:tcPr/>
                </a:tc>
                <a:tc>
                  <a:txBody>
                    <a:bodyPr/>
                    <a:lstStyle/>
                    <a:p>
                      <a:pPr lvl="0" algn="just">
                        <a:buNone/>
                      </a:pPr>
                      <a:r>
                        <a:rPr lang="en-GB" sz="1600" b="0" i="0" u="none" strike="noStrike" noProof="0">
                          <a:latin typeface="Bookman Old Style"/>
                        </a:rPr>
                        <a:t>Uses GPT-3.5/4 for summarization, OCR for text extraction, and pattern recognition to identify clauses. Simplifies legal documents and supports chatbot integration.</a:t>
                      </a:r>
                      <a:endParaRPr lang="en-US" sz="1600">
                        <a:latin typeface="Bookman Old Style"/>
                      </a:endParaRPr>
                    </a:p>
                  </a:txBody>
                  <a:tcPr/>
                </a:tc>
                <a:tc>
                  <a:txBody>
                    <a:bodyPr/>
                    <a:lstStyle/>
                    <a:p>
                      <a:pPr lvl="0">
                        <a:buNone/>
                      </a:pPr>
                      <a:r>
                        <a:rPr lang="en-GB" sz="1600" b="0" i="0" u="none" strike="noStrike" noProof="0">
                          <a:latin typeface="Bookman Old Style"/>
                        </a:rPr>
                        <a:t>Only works on public legal documents; may miss full legal context.</a:t>
                      </a:r>
                      <a:endParaRPr lang="en-US" sz="1600">
                        <a:latin typeface="Bookman Old Style"/>
                      </a:endParaRPr>
                    </a:p>
                  </a:txBody>
                  <a:tcPr/>
                </a:tc>
                <a:extLst>
                  <a:ext uri="{0D108BD9-81ED-4DB2-BD59-A6C34878D82A}">
                    <a16:rowId xmlns:a16="http://schemas.microsoft.com/office/drawing/2014/main" val="988881868"/>
                  </a:ext>
                </a:extLst>
              </a:tr>
              <a:tr h="1495288">
                <a:tc>
                  <a:txBody>
                    <a:bodyPr/>
                    <a:lstStyle/>
                    <a:p>
                      <a:pPr lvl="0">
                        <a:buNone/>
                      </a:pPr>
                      <a:r>
                        <a:rPr lang="en-GB" sz="1600" b="0" i="0" u="none" strike="noStrike" noProof="0">
                          <a:latin typeface="Bookman Old Style"/>
                        </a:rPr>
                        <a:t>LLMs for Legal Drafting and Summarization</a:t>
                      </a:r>
                      <a:endParaRPr lang="en-US" sz="1600">
                        <a:latin typeface="Bookman Old Style"/>
                      </a:endParaRPr>
                    </a:p>
                  </a:txBody>
                  <a:tcPr/>
                </a:tc>
                <a:tc>
                  <a:txBody>
                    <a:bodyPr/>
                    <a:lstStyle/>
                    <a:p>
                      <a:pPr lvl="0">
                        <a:buNone/>
                      </a:pPr>
                      <a:r>
                        <a:rPr lang="en-GB" sz="1600" b="0" i="0" u="none" strike="noStrike" noProof="0" err="1">
                          <a:latin typeface="Bookman Old Style"/>
                        </a:rPr>
                        <a:t>Awez</a:t>
                      </a:r>
                      <a:r>
                        <a:rPr lang="en-GB" sz="1600" b="0" i="0" u="none" strike="noStrike" noProof="0">
                          <a:latin typeface="Bookman Old Style"/>
                        </a:rPr>
                        <a:t> Shaikh et al</a:t>
                      </a:r>
                      <a:endParaRPr lang="en-US" sz="1600">
                        <a:latin typeface="Bookman Old Style"/>
                      </a:endParaRPr>
                    </a:p>
                  </a:txBody>
                  <a:tcPr/>
                </a:tc>
                <a:tc>
                  <a:txBody>
                    <a:bodyPr/>
                    <a:lstStyle/>
                    <a:p>
                      <a:pPr lvl="0" algn="just">
                        <a:buNone/>
                      </a:pPr>
                      <a:r>
                        <a:rPr lang="en-GB" sz="1600" b="0" i="0" u="none" strike="noStrike" noProof="0">
                          <a:latin typeface="Bookman Old Style"/>
                        </a:rPr>
                        <a:t>Uses GPT and NLP for dynamic contract creation and summarization. Includes OCR and ensures customization with security.</a:t>
                      </a:r>
                      <a:endParaRPr lang="en-US" sz="1600">
                        <a:latin typeface="Bookman Old Style"/>
                      </a:endParaRPr>
                    </a:p>
                  </a:txBody>
                  <a:tcPr/>
                </a:tc>
                <a:tc>
                  <a:txBody>
                    <a:bodyPr/>
                    <a:lstStyle/>
                    <a:p>
                      <a:pPr lvl="0">
                        <a:buNone/>
                      </a:pPr>
                      <a:r>
                        <a:rPr lang="en-GB" sz="1600" b="0" i="0" u="none" strike="noStrike" noProof="0">
                          <a:latin typeface="Bookman Old Style"/>
                        </a:rPr>
                        <a:t>May produce hallucinations and factual inaccuracies.</a:t>
                      </a:r>
                      <a:endParaRPr lang="en-US" sz="1600">
                        <a:latin typeface="Bookman Old Style"/>
                      </a:endParaRPr>
                    </a:p>
                  </a:txBody>
                  <a:tcPr/>
                </a:tc>
                <a:extLst>
                  <a:ext uri="{0D108BD9-81ED-4DB2-BD59-A6C34878D82A}">
                    <a16:rowId xmlns:a16="http://schemas.microsoft.com/office/drawing/2014/main" val="3312442390"/>
                  </a:ext>
                </a:extLst>
              </a:tr>
              <a:tr h="1203835">
                <a:tc>
                  <a:txBody>
                    <a:bodyPr/>
                    <a:lstStyle/>
                    <a:p>
                      <a:pPr lvl="0">
                        <a:buNone/>
                      </a:pPr>
                      <a:r>
                        <a:rPr lang="en-GB" sz="1600" b="0" i="0" u="none" strike="noStrike" noProof="0" err="1">
                          <a:latin typeface="Bookman Old Style"/>
                        </a:rPr>
                        <a:t>LawGPT</a:t>
                      </a:r>
                      <a:r>
                        <a:rPr lang="en-GB" sz="1600" b="0" i="0" u="none" strike="noStrike" noProof="0">
                          <a:latin typeface="Bookman Old Style"/>
                        </a:rPr>
                        <a:t> 1.0 - Legal Assistant</a:t>
                      </a:r>
                      <a:endParaRPr lang="en-US" sz="1600">
                        <a:latin typeface="Bookman Old Style"/>
                      </a:endParaRPr>
                    </a:p>
                  </a:txBody>
                  <a:tcPr/>
                </a:tc>
                <a:tc>
                  <a:txBody>
                    <a:bodyPr/>
                    <a:lstStyle/>
                    <a:p>
                      <a:pPr lvl="0">
                        <a:buNone/>
                      </a:pPr>
                      <a:r>
                        <a:rPr lang="en-GB" sz="1600" b="0" i="0" u="none" strike="noStrike" noProof="0">
                          <a:latin typeface="Bookman Old Style"/>
                        </a:rPr>
                        <a:t>Nguyen Ha Thanh</a:t>
                      </a:r>
                      <a:endParaRPr lang="en-US" sz="1600">
                        <a:latin typeface="Bookman Old Style"/>
                      </a:endParaRPr>
                    </a:p>
                  </a:txBody>
                  <a:tcPr/>
                </a:tc>
                <a:tc>
                  <a:txBody>
                    <a:bodyPr/>
                    <a:lstStyle/>
                    <a:p>
                      <a:pPr lvl="0" algn="just">
                        <a:buNone/>
                      </a:pPr>
                      <a:r>
                        <a:rPr lang="en-GB" sz="1600" b="0" i="0" u="none" strike="noStrike" noProof="0">
                          <a:latin typeface="Bookman Old Style"/>
                        </a:rPr>
                        <a:t>GPT-based multilingual legal assistant using transformers and attention mechanisms.</a:t>
                      </a:r>
                      <a:endParaRPr lang="en-US" sz="1600">
                        <a:latin typeface="Bookman Old Style"/>
                      </a:endParaRPr>
                    </a:p>
                  </a:txBody>
                  <a:tcPr/>
                </a:tc>
                <a:tc>
                  <a:txBody>
                    <a:bodyPr/>
                    <a:lstStyle/>
                    <a:p>
                      <a:pPr lvl="0">
                        <a:buNone/>
                      </a:pPr>
                      <a:r>
                        <a:rPr lang="en-GB" sz="1600" b="0" i="0" u="none" strike="noStrike" noProof="0">
                          <a:latin typeface="Bookman Old Style"/>
                        </a:rPr>
                        <a:t>Not fine-tuned for legal specifics; lacks accuracy in complex queries.</a:t>
                      </a:r>
                      <a:endParaRPr lang="en-US" sz="1600">
                        <a:latin typeface="Bookman Old Style"/>
                      </a:endParaRPr>
                    </a:p>
                  </a:txBody>
                  <a:tcPr/>
                </a:tc>
                <a:extLst>
                  <a:ext uri="{0D108BD9-81ED-4DB2-BD59-A6C34878D82A}">
                    <a16:rowId xmlns:a16="http://schemas.microsoft.com/office/drawing/2014/main" val="3774465335"/>
                  </a:ext>
                </a:extLst>
              </a:tr>
            </a:tbl>
          </a:graphicData>
        </a:graphic>
      </p:graphicFrame>
    </p:spTree>
    <p:extLst>
      <p:ext uri="{BB962C8B-B14F-4D97-AF65-F5344CB8AC3E}">
        <p14:creationId xmlns:p14="http://schemas.microsoft.com/office/powerpoint/2010/main" val="2066694364"/>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0AAEF823-0E3D-1BED-1534-CBD9FEB9B999}"/>
            </a:ext>
          </a:extLst>
        </p:cNvPr>
        <p:cNvGrpSpPr/>
        <p:nvPr/>
      </p:nvGrpSpPr>
      <p:grpSpPr>
        <a:xfrm>
          <a:off x="0" y="0"/>
          <a:ext cx="0" cy="0"/>
          <a:chOff x="0" y="0"/>
          <a:chExt cx="0" cy="0"/>
        </a:xfrm>
      </p:grpSpPr>
      <p:sp>
        <p:nvSpPr>
          <p:cNvPr id="6" name="Title 3">
            <a:extLst>
              <a:ext uri="{FF2B5EF4-FFF2-40B4-BE49-F238E27FC236}">
                <a16:creationId xmlns:a16="http://schemas.microsoft.com/office/drawing/2014/main" id="{A3E42EF3-68AB-13F5-6DA4-83D89EE50C60}"/>
              </a:ext>
            </a:extLst>
          </p:cNvPr>
          <p:cNvSpPr>
            <a:spLocks noGrp="1"/>
          </p:cNvSpPr>
          <p:nvPr>
            <p:ph type="title"/>
          </p:nvPr>
        </p:nvSpPr>
        <p:spPr>
          <a:xfrm>
            <a:off x="194574" y="274638"/>
            <a:ext cx="10668000" cy="487500"/>
          </a:xfrm>
        </p:spPr>
        <p:txBody>
          <a:bodyPr/>
          <a:lstStyle/>
          <a:p>
            <a:r>
              <a:rPr lang="en-GB"/>
              <a:t>Literature Survey</a:t>
            </a:r>
            <a:endParaRPr lang="en-US"/>
          </a:p>
        </p:txBody>
      </p:sp>
      <p:graphicFrame>
        <p:nvGraphicFramePr>
          <p:cNvPr id="5" name="Table 4">
            <a:extLst>
              <a:ext uri="{FF2B5EF4-FFF2-40B4-BE49-F238E27FC236}">
                <a16:creationId xmlns:a16="http://schemas.microsoft.com/office/drawing/2014/main" id="{FA0A734B-F135-6B2B-AA30-A2C5F99041E2}"/>
              </a:ext>
            </a:extLst>
          </p:cNvPr>
          <p:cNvGraphicFramePr>
            <a:graphicFrameLocks noGrp="1"/>
          </p:cNvGraphicFramePr>
          <p:nvPr>
            <p:extLst>
              <p:ext uri="{D42A27DB-BD31-4B8C-83A1-F6EECF244321}">
                <p14:modId xmlns:p14="http://schemas.microsoft.com/office/powerpoint/2010/main" val="1822335047"/>
              </p:ext>
            </p:extLst>
          </p:nvPr>
        </p:nvGraphicFramePr>
        <p:xfrm>
          <a:off x="208642" y="934357"/>
          <a:ext cx="11730809" cy="5182222"/>
        </p:xfrm>
        <a:graphic>
          <a:graphicData uri="http://schemas.openxmlformats.org/drawingml/2006/table">
            <a:tbl>
              <a:tblPr firstRow="1" bandRow="1"/>
              <a:tblGrid>
                <a:gridCol w="3095625">
                  <a:extLst>
                    <a:ext uri="{9D8B030D-6E8A-4147-A177-3AD203B41FA5}">
                      <a16:colId xmlns:a16="http://schemas.microsoft.com/office/drawing/2014/main" val="1001138161"/>
                    </a:ext>
                  </a:extLst>
                </a:gridCol>
                <a:gridCol w="2010755">
                  <a:extLst>
                    <a:ext uri="{9D8B030D-6E8A-4147-A177-3AD203B41FA5}">
                      <a16:colId xmlns:a16="http://schemas.microsoft.com/office/drawing/2014/main" val="4101286841"/>
                    </a:ext>
                  </a:extLst>
                </a:gridCol>
                <a:gridCol w="3653538">
                  <a:extLst>
                    <a:ext uri="{9D8B030D-6E8A-4147-A177-3AD203B41FA5}">
                      <a16:colId xmlns:a16="http://schemas.microsoft.com/office/drawing/2014/main" val="3138658968"/>
                    </a:ext>
                  </a:extLst>
                </a:gridCol>
                <a:gridCol w="2970891">
                  <a:extLst>
                    <a:ext uri="{9D8B030D-6E8A-4147-A177-3AD203B41FA5}">
                      <a16:colId xmlns:a16="http://schemas.microsoft.com/office/drawing/2014/main" val="3214252478"/>
                    </a:ext>
                  </a:extLst>
                </a:gridCol>
              </a:tblGrid>
              <a:tr h="483584">
                <a:tc>
                  <a:txBody>
                    <a:bodyPr/>
                    <a:lstStyle/>
                    <a:p>
                      <a:pPr lvl="0" algn="ctr">
                        <a:buNone/>
                      </a:pPr>
                      <a:r>
                        <a:rPr lang="en-GB" sz="1600" b="1" i="0" u="none" strike="noStrike" noProof="0">
                          <a:latin typeface="Bookman Old Style"/>
                        </a:rPr>
                        <a:t>Paper Title</a:t>
                      </a:r>
                      <a:endParaRPr lang="en-US" sz="1600" b="1">
                        <a:latin typeface="Bookman Old Style"/>
                      </a:endParaRPr>
                    </a:p>
                  </a:txBody>
                  <a:tcPr/>
                </a:tc>
                <a:tc>
                  <a:txBody>
                    <a:bodyPr/>
                    <a:lstStyle/>
                    <a:p>
                      <a:pPr lvl="0" algn="ctr">
                        <a:buNone/>
                      </a:pPr>
                      <a:r>
                        <a:rPr lang="en-GB" sz="1600" b="1" i="0" u="none" strike="noStrike" noProof="0">
                          <a:latin typeface="Bookman Old Style"/>
                        </a:rPr>
                        <a:t>Authors</a:t>
                      </a:r>
                      <a:endParaRPr lang="en-US" sz="1600" b="1">
                        <a:latin typeface="Bookman Old Style"/>
                      </a:endParaRPr>
                    </a:p>
                  </a:txBody>
                  <a:tcPr/>
                </a:tc>
                <a:tc>
                  <a:txBody>
                    <a:bodyPr/>
                    <a:lstStyle/>
                    <a:p>
                      <a:pPr lvl="0" algn="ctr">
                        <a:buNone/>
                      </a:pPr>
                      <a:r>
                        <a:rPr lang="en-GB" sz="1600" b="1" i="0" u="none" strike="noStrike" noProof="0">
                          <a:latin typeface="Bookman Old Style"/>
                        </a:rPr>
                        <a:t>Findings </a:t>
                      </a:r>
                      <a:endParaRPr lang="en-US" sz="1600" b="1">
                        <a:latin typeface="Bookman Old Style"/>
                      </a:endParaRPr>
                    </a:p>
                  </a:txBody>
                  <a:tcPr/>
                </a:tc>
                <a:tc>
                  <a:txBody>
                    <a:bodyPr/>
                    <a:lstStyle/>
                    <a:p>
                      <a:pPr lvl="0" algn="ctr">
                        <a:buNone/>
                      </a:pPr>
                      <a:r>
                        <a:rPr lang="en-GB" sz="1600" b="1" i="0" u="none" strike="noStrike" noProof="0">
                          <a:latin typeface="Bookman Old Style"/>
                        </a:rPr>
                        <a:t>Drawbacks</a:t>
                      </a:r>
                      <a:endParaRPr lang="en-US" sz="1600" b="1">
                        <a:latin typeface="Bookman Old Style"/>
                      </a:endParaRPr>
                    </a:p>
                  </a:txBody>
                  <a:tcPr/>
                </a:tc>
                <a:extLst>
                  <a:ext uri="{0D108BD9-81ED-4DB2-BD59-A6C34878D82A}">
                    <a16:rowId xmlns:a16="http://schemas.microsoft.com/office/drawing/2014/main" val="1505048634"/>
                  </a:ext>
                </a:extLst>
              </a:tr>
              <a:tr h="1053138">
                <a:tc>
                  <a:txBody>
                    <a:bodyPr/>
                    <a:lstStyle/>
                    <a:p>
                      <a:pPr lvl="0">
                        <a:buNone/>
                      </a:pPr>
                      <a:r>
                        <a:rPr lang="en-GB" sz="1600" b="0" i="0" u="none" strike="noStrike" noProof="0">
                          <a:latin typeface="Bookman Old Style"/>
                        </a:rPr>
                        <a:t>AI for Contract Drafting and Document Automation</a:t>
                      </a:r>
                      <a:endParaRPr lang="en-US" sz="1600">
                        <a:latin typeface="Bookman Old Style"/>
                      </a:endParaRPr>
                    </a:p>
                  </a:txBody>
                  <a:tcPr/>
                </a:tc>
                <a:tc>
                  <a:txBody>
                    <a:bodyPr/>
                    <a:lstStyle/>
                    <a:p>
                      <a:pPr lvl="0">
                        <a:buNone/>
                      </a:pPr>
                      <a:r>
                        <a:rPr lang="en-GB" sz="1600" b="0" i="0" u="none" strike="noStrike" noProof="0">
                          <a:latin typeface="Bookman Old Style"/>
                        </a:rPr>
                        <a:t>Imogen Vimala et al</a:t>
                      </a:r>
                      <a:endParaRPr lang="en-US" sz="1600">
                        <a:latin typeface="Bookman Old Style"/>
                      </a:endParaRPr>
                    </a:p>
                  </a:txBody>
                  <a:tcPr/>
                </a:tc>
                <a:tc>
                  <a:txBody>
                    <a:bodyPr/>
                    <a:lstStyle/>
                    <a:p>
                      <a:pPr lvl="0" algn="just">
                        <a:buNone/>
                      </a:pPr>
                      <a:r>
                        <a:rPr lang="en-GB" sz="1600" b="0" i="0" u="none" strike="noStrike" noProof="0">
                          <a:latin typeface="Bookman Old Style"/>
                        </a:rPr>
                        <a:t>Uses NLP and </a:t>
                      </a:r>
                      <a:r>
                        <a:rPr lang="en-GB" sz="1600" b="0" i="0" u="none" strike="noStrike" noProof="0" err="1">
                          <a:latin typeface="Bookman Old Style"/>
                        </a:rPr>
                        <a:t>Collect.chat</a:t>
                      </a:r>
                      <a:r>
                        <a:rPr lang="en-GB" sz="1600" b="0" i="0" u="none" strike="noStrike" noProof="0">
                          <a:latin typeface="Bookman Old Style"/>
                        </a:rPr>
                        <a:t> for chatbot-driven contract creation. Automates standard documentation tasks.</a:t>
                      </a:r>
                      <a:endParaRPr lang="en-US" sz="1600">
                        <a:latin typeface="Bookman Old Style"/>
                      </a:endParaRPr>
                    </a:p>
                  </a:txBody>
                  <a:tcPr/>
                </a:tc>
                <a:tc>
                  <a:txBody>
                    <a:bodyPr/>
                    <a:lstStyle/>
                    <a:p>
                      <a:pPr lvl="0" algn="l">
                        <a:buNone/>
                      </a:pPr>
                      <a:r>
                        <a:rPr lang="en-GB" sz="1600" b="0" i="0" u="none" strike="noStrike" noProof="0">
                          <a:latin typeface="Bookman Old Style"/>
                        </a:rPr>
                        <a:t>Limited to predefined formats; lacks legal reasoning capability.</a:t>
                      </a:r>
                      <a:endParaRPr lang="en-US" sz="1600">
                        <a:latin typeface="Bookman Old Style"/>
                      </a:endParaRPr>
                    </a:p>
                  </a:txBody>
                  <a:tcPr/>
                </a:tc>
                <a:extLst>
                  <a:ext uri="{0D108BD9-81ED-4DB2-BD59-A6C34878D82A}">
                    <a16:rowId xmlns:a16="http://schemas.microsoft.com/office/drawing/2014/main" val="988881868"/>
                  </a:ext>
                </a:extLst>
              </a:tr>
              <a:tr h="1268060">
                <a:tc>
                  <a:txBody>
                    <a:bodyPr/>
                    <a:lstStyle/>
                    <a:p>
                      <a:pPr lvl="0">
                        <a:buNone/>
                      </a:pPr>
                      <a:r>
                        <a:rPr lang="en-GB" sz="1600" b="0" i="0" u="none" strike="noStrike" noProof="0">
                          <a:latin typeface="Bookman Old Style"/>
                        </a:rPr>
                        <a:t>Legal Document Simplification in India</a:t>
                      </a:r>
                      <a:endParaRPr lang="en-US" sz="1600">
                        <a:latin typeface="Bookman Old Style"/>
                      </a:endParaRPr>
                    </a:p>
                  </a:txBody>
                  <a:tcPr/>
                </a:tc>
                <a:tc>
                  <a:txBody>
                    <a:bodyPr/>
                    <a:lstStyle/>
                    <a:p>
                      <a:pPr lvl="0">
                        <a:buNone/>
                      </a:pPr>
                      <a:r>
                        <a:rPr lang="en-GB" sz="1600" b="0" i="0" u="none" strike="noStrike" noProof="0">
                          <a:latin typeface="Bookman Old Style"/>
                        </a:rPr>
                        <a:t>G. Kiran Kumar et al</a:t>
                      </a:r>
                      <a:endParaRPr lang="en-US" sz="1600">
                        <a:latin typeface="Bookman Old Style"/>
                      </a:endParaRPr>
                    </a:p>
                  </a:txBody>
                  <a:tcPr/>
                </a:tc>
                <a:tc>
                  <a:txBody>
                    <a:bodyPr/>
                    <a:lstStyle/>
                    <a:p>
                      <a:pPr lvl="0" algn="just">
                        <a:buNone/>
                      </a:pPr>
                      <a:r>
                        <a:rPr lang="en-GB" sz="1600" b="0" i="0" u="none" strike="noStrike" noProof="0">
                          <a:latin typeface="Bookman Old Style"/>
                        </a:rPr>
                        <a:t>Uses OCR and NLP to simplify legal documents like PILs and affidavits, tailored for Indian legal context and languages.</a:t>
                      </a:r>
                      <a:endParaRPr lang="en-US" sz="1600">
                        <a:latin typeface="Bookman Old Style"/>
                      </a:endParaRPr>
                    </a:p>
                  </a:txBody>
                  <a:tcPr/>
                </a:tc>
                <a:tc>
                  <a:txBody>
                    <a:bodyPr/>
                    <a:lstStyle/>
                    <a:p>
                      <a:pPr lvl="0" algn="l">
                        <a:buNone/>
                      </a:pPr>
                      <a:r>
                        <a:rPr lang="en-GB" sz="1600" b="0" i="0" u="none" strike="noStrike" noProof="0">
                          <a:latin typeface="Bookman Old Style"/>
                        </a:rPr>
                        <a:t>Less effective with non-standard document formats.</a:t>
                      </a:r>
                      <a:endParaRPr lang="en-US" sz="1600">
                        <a:latin typeface="Bookman Old Style"/>
                      </a:endParaRPr>
                    </a:p>
                  </a:txBody>
                  <a:tcPr/>
                </a:tc>
                <a:extLst>
                  <a:ext uri="{0D108BD9-81ED-4DB2-BD59-A6C34878D82A}">
                    <a16:rowId xmlns:a16="http://schemas.microsoft.com/office/drawing/2014/main" val="3312442390"/>
                  </a:ext>
                </a:extLst>
              </a:tr>
              <a:tr h="1268060">
                <a:tc>
                  <a:txBody>
                    <a:bodyPr/>
                    <a:lstStyle/>
                    <a:p>
                      <a:pPr lvl="0" algn="l">
                        <a:lnSpc>
                          <a:spcPct val="100000"/>
                        </a:lnSpc>
                        <a:spcBef>
                          <a:spcPts val="0"/>
                        </a:spcBef>
                        <a:spcAft>
                          <a:spcPts val="0"/>
                        </a:spcAft>
                        <a:buNone/>
                      </a:pPr>
                      <a:r>
                        <a:rPr lang="en-GB" sz="1600" b="0" err="1">
                          <a:latin typeface="Bookman Old Style"/>
                        </a:rPr>
                        <a:t>ChatLaw</a:t>
                      </a:r>
                      <a:r>
                        <a:rPr lang="en-GB" sz="1600" b="0">
                          <a:latin typeface="Bookman Old Style"/>
                        </a:rPr>
                        <a:t>: AI Legal Assistant</a:t>
                      </a:r>
                      <a:endParaRPr lang="en-US" sz="1600" b="0">
                        <a:latin typeface="Bookman Old Style"/>
                      </a:endParaRPr>
                    </a:p>
                    <a:p>
                      <a:pPr lvl="0">
                        <a:buNone/>
                      </a:pPr>
                      <a:endParaRPr lang="en-GB" sz="1600" b="1" i="0" u="none" strike="noStrike" noProof="0">
                        <a:latin typeface="Bookman Old Style"/>
                      </a:endParaRPr>
                    </a:p>
                  </a:txBody>
                  <a:tcPr/>
                </a:tc>
                <a:tc>
                  <a:txBody>
                    <a:bodyPr/>
                    <a:lstStyle/>
                    <a:p>
                      <a:pPr lvl="0">
                        <a:buNone/>
                      </a:pPr>
                      <a:r>
                        <a:rPr lang="en-GB" sz="1600" b="0" i="0" u="none" strike="noStrike" noProof="0" err="1">
                          <a:latin typeface="Bookman Old Style"/>
                        </a:rPr>
                        <a:t>Jiaxi</a:t>
                      </a:r>
                      <a:r>
                        <a:rPr lang="en-GB" sz="1600" b="0" i="0" u="none" strike="noStrike" noProof="0">
                          <a:latin typeface="Bookman Old Style"/>
                        </a:rPr>
                        <a:t> Cui et al</a:t>
                      </a:r>
                      <a:endParaRPr lang="en-US" sz="1600">
                        <a:latin typeface="Bookman Old Style"/>
                      </a:endParaRPr>
                    </a:p>
                  </a:txBody>
                  <a:tcPr/>
                </a:tc>
                <a:tc>
                  <a:txBody>
                    <a:bodyPr/>
                    <a:lstStyle/>
                    <a:p>
                      <a:pPr lvl="0" algn="just">
                        <a:lnSpc>
                          <a:spcPct val="100000"/>
                        </a:lnSpc>
                        <a:spcBef>
                          <a:spcPts val="0"/>
                        </a:spcBef>
                        <a:spcAft>
                          <a:spcPts val="0"/>
                        </a:spcAft>
                        <a:buNone/>
                      </a:pPr>
                      <a:r>
                        <a:rPr lang="en-GB" sz="1600">
                          <a:latin typeface="Bookman Old Style"/>
                        </a:rPr>
                        <a:t>Applies RAG, and multi-agent system to simulate law firm environment and deliver legal answers.</a:t>
                      </a:r>
                      <a:endParaRPr lang="en-US" sz="1600">
                        <a:latin typeface="Bookman Old Style"/>
                      </a:endParaRPr>
                    </a:p>
                    <a:p>
                      <a:pPr lvl="0" algn="just">
                        <a:buNone/>
                      </a:pPr>
                      <a:endParaRPr lang="en-GB" sz="1600" b="0" i="0" u="none" strike="noStrike" noProof="0">
                        <a:latin typeface="Bookman Old Style"/>
                      </a:endParaRPr>
                    </a:p>
                  </a:txBody>
                  <a:tcPr/>
                </a:tc>
                <a:tc>
                  <a:txBody>
                    <a:bodyPr/>
                    <a:lstStyle/>
                    <a:p>
                      <a:pPr lvl="0" algn="l">
                        <a:buNone/>
                      </a:pPr>
                      <a:r>
                        <a:rPr lang="en-GB" sz="1600" b="0" i="0" u="none" strike="noStrike" noProof="0">
                          <a:latin typeface="Bookman Old Style"/>
                        </a:rPr>
                        <a:t>High resource requirements; still prone to hallucination.</a:t>
                      </a:r>
                      <a:endParaRPr lang="en-US" sz="1600">
                        <a:latin typeface="Bookman Old Style"/>
                      </a:endParaRPr>
                    </a:p>
                  </a:txBody>
                  <a:tcPr/>
                </a:tc>
                <a:extLst>
                  <a:ext uri="{0D108BD9-81ED-4DB2-BD59-A6C34878D82A}">
                    <a16:rowId xmlns:a16="http://schemas.microsoft.com/office/drawing/2014/main" val="3774465335"/>
                  </a:ext>
                </a:extLst>
              </a:tr>
              <a:tr h="1053138">
                <a:tc>
                  <a:txBody>
                    <a:bodyPr/>
                    <a:lstStyle/>
                    <a:p>
                      <a:pPr lvl="0">
                        <a:buNone/>
                      </a:pPr>
                      <a:r>
                        <a:rPr lang="en-GB" sz="1600" b="0" i="0" u="none" strike="noStrike" noProof="0">
                          <a:solidFill>
                            <a:srgbClr val="000000"/>
                          </a:solidFill>
                          <a:latin typeface="Bookman Old Style"/>
                        </a:rPr>
                        <a:t>Legal LLMs and Challenges</a:t>
                      </a:r>
                      <a:endParaRPr lang="en-US"/>
                    </a:p>
                  </a:txBody>
                  <a:tcPr/>
                </a:tc>
                <a:tc>
                  <a:txBody>
                    <a:bodyPr/>
                    <a:lstStyle/>
                    <a:p>
                      <a:pPr lvl="0" algn="l">
                        <a:lnSpc>
                          <a:spcPct val="100000"/>
                        </a:lnSpc>
                        <a:spcBef>
                          <a:spcPts val="0"/>
                        </a:spcBef>
                        <a:spcAft>
                          <a:spcPts val="0"/>
                        </a:spcAft>
                        <a:buNone/>
                      </a:pPr>
                      <a:r>
                        <a:rPr lang="en-GB" sz="1600" b="0" i="0" u="none" strike="noStrike" noProof="0" err="1">
                          <a:solidFill>
                            <a:srgbClr val="000000"/>
                          </a:solidFill>
                          <a:latin typeface="Bookman Old Style"/>
                        </a:rPr>
                        <a:t>Jinqi</a:t>
                      </a:r>
                      <a:r>
                        <a:rPr lang="en-GB" sz="1600" b="0" i="0" u="none" strike="noStrike" noProof="0">
                          <a:solidFill>
                            <a:srgbClr val="000000"/>
                          </a:solidFill>
                          <a:latin typeface="Bookman Old Style"/>
                        </a:rPr>
                        <a:t> Lai et al</a:t>
                      </a:r>
                    </a:p>
                    <a:p>
                      <a:pPr lvl="0">
                        <a:buNone/>
                      </a:pPr>
                      <a:endParaRPr lang="en-GB" sz="1600" b="0" i="0" u="none" strike="noStrike" noProof="0">
                        <a:latin typeface="Bookman Old Style"/>
                      </a:endParaRPr>
                    </a:p>
                  </a:txBody>
                  <a:tcPr/>
                </a:tc>
                <a:tc>
                  <a:txBody>
                    <a:bodyPr/>
                    <a:lstStyle/>
                    <a:p>
                      <a:pPr lvl="0" algn="just">
                        <a:buNone/>
                      </a:pPr>
                      <a:r>
                        <a:rPr lang="en-GB" sz="1600" b="0" i="0" u="none" strike="noStrike" noProof="0">
                          <a:solidFill>
                            <a:srgbClr val="000000"/>
                          </a:solidFill>
                          <a:latin typeface="Bookman Old Style"/>
                        </a:rPr>
                        <a:t>Reviews GPT, </a:t>
                      </a:r>
                      <a:r>
                        <a:rPr lang="en-GB" sz="1600" b="0" i="0" u="none" strike="noStrike" noProof="0" err="1">
                          <a:solidFill>
                            <a:srgbClr val="000000"/>
                          </a:solidFill>
                          <a:latin typeface="Bookman Old Style"/>
                        </a:rPr>
                        <a:t>LawGPT</a:t>
                      </a:r>
                      <a:r>
                        <a:rPr lang="en-GB" sz="1600" b="0" i="0" u="none" strike="noStrike" noProof="0">
                          <a:solidFill>
                            <a:srgbClr val="000000"/>
                          </a:solidFill>
                          <a:latin typeface="Bookman Old Style"/>
                        </a:rPr>
                        <a:t>, </a:t>
                      </a:r>
                      <a:r>
                        <a:rPr lang="en-GB" sz="1600" b="0" i="0" u="none" strike="noStrike" noProof="0" err="1">
                          <a:solidFill>
                            <a:srgbClr val="000000"/>
                          </a:solidFill>
                          <a:latin typeface="Bookman Old Style"/>
                        </a:rPr>
                        <a:t>ChatLaw</a:t>
                      </a:r>
                      <a:r>
                        <a:rPr lang="en-GB" sz="1600" b="0" i="0" u="none" strike="noStrike" noProof="0">
                          <a:solidFill>
                            <a:srgbClr val="000000"/>
                          </a:solidFill>
                          <a:latin typeface="Bookman Old Style"/>
                        </a:rPr>
                        <a:t>, and BERT in law; focuses on trust, interpretability, and risks.</a:t>
                      </a:r>
                      <a:endParaRPr lang="en-US"/>
                    </a:p>
                  </a:txBody>
                  <a:tcPr/>
                </a:tc>
                <a:tc>
                  <a:txBody>
                    <a:bodyPr/>
                    <a:lstStyle/>
                    <a:p>
                      <a:pPr lvl="0" algn="l">
                        <a:buNone/>
                      </a:pPr>
                      <a:r>
                        <a:rPr lang="en-GB" sz="1600" b="0" i="0" u="none" strike="noStrike" noProof="0">
                          <a:solidFill>
                            <a:srgbClr val="000000"/>
                          </a:solidFill>
                          <a:latin typeface="Bookman Old Style"/>
                        </a:rPr>
                        <a:t>Does not provide technical or implementable solutions.</a:t>
                      </a:r>
                      <a:endParaRPr lang="en-US"/>
                    </a:p>
                  </a:txBody>
                  <a:tcPr/>
                </a:tc>
                <a:extLst>
                  <a:ext uri="{0D108BD9-81ED-4DB2-BD59-A6C34878D82A}">
                    <a16:rowId xmlns:a16="http://schemas.microsoft.com/office/drawing/2014/main" val="2265911511"/>
                  </a:ext>
                </a:extLst>
              </a:tr>
            </a:tbl>
          </a:graphicData>
        </a:graphic>
      </p:graphicFrame>
    </p:spTree>
    <p:extLst>
      <p:ext uri="{BB962C8B-B14F-4D97-AF65-F5344CB8AC3E}">
        <p14:creationId xmlns:p14="http://schemas.microsoft.com/office/powerpoint/2010/main" val="1207338415"/>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1B9632F3-D3E5-3AC5-00D6-99247DB5EEED}"/>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9790CDC5-2AA6-34C3-4008-53C1F15B3865}"/>
              </a:ext>
            </a:extLst>
          </p:cNvPr>
          <p:cNvSpPr txBox="1">
            <a:spLocks noGrp="1"/>
          </p:cNvSpPr>
          <p:nvPr>
            <p:ph type="body" idx="1"/>
          </p:nvPr>
        </p:nvSpPr>
        <p:spPr>
          <a:xfrm>
            <a:off x="263433" y="261130"/>
            <a:ext cx="12089553" cy="5923077"/>
          </a:xfrm>
          <a:prstGeom prst="rect">
            <a:avLst/>
          </a:prstGeom>
          <a:noFill/>
          <a:ln>
            <a:noFill/>
          </a:ln>
        </p:spPr>
        <p:txBody>
          <a:bodyPr spcFirstLastPara="1" wrap="square" lIns="91425" tIns="45700" rIns="91425" bIns="45700" anchor="ctr" anchorCtr="0">
            <a:noAutofit/>
          </a:bodyPr>
          <a:lstStyle/>
          <a:p>
            <a:pPr algn="just">
              <a:lnSpc>
                <a:spcPct val="150000"/>
              </a:lnSpc>
            </a:pPr>
            <a:r>
              <a:rPr lang="en-US" sz="2200" dirty="0">
                <a:latin typeface="Bookman Old Style"/>
              </a:rPr>
              <a:t>Poor-Quality and Biased Data.</a:t>
            </a:r>
          </a:p>
          <a:p>
            <a:pPr algn="just">
              <a:lnSpc>
                <a:spcPct val="150000"/>
              </a:lnSpc>
            </a:pPr>
            <a:r>
              <a:rPr lang="en-US" sz="2200" dirty="0" smtClean="0">
                <a:latin typeface="Bookman Old Style"/>
              </a:rPr>
              <a:t>Wrong </a:t>
            </a:r>
            <a:r>
              <a:rPr lang="en-US" sz="2200" dirty="0">
                <a:latin typeface="Bookman Old Style"/>
              </a:rPr>
              <a:t>or Made-Up Answers.</a:t>
            </a:r>
          </a:p>
          <a:p>
            <a:pPr algn="just">
              <a:lnSpc>
                <a:spcPct val="150000"/>
              </a:lnSpc>
            </a:pPr>
            <a:r>
              <a:rPr lang="en-US" sz="2200" dirty="0">
                <a:latin typeface="Bookman Old Style"/>
              </a:rPr>
              <a:t>OCR Limitations.</a:t>
            </a:r>
          </a:p>
          <a:p>
            <a:pPr algn="just">
              <a:lnSpc>
                <a:spcPct val="150000"/>
              </a:lnSpc>
            </a:pPr>
            <a:r>
              <a:rPr lang="en-US" sz="2200" dirty="0">
                <a:latin typeface="Bookman Old Style"/>
              </a:rPr>
              <a:t>Privacy and Security Issues.</a:t>
            </a:r>
          </a:p>
          <a:p>
            <a:pPr algn="just">
              <a:lnSpc>
                <a:spcPct val="150000"/>
              </a:lnSpc>
            </a:pPr>
            <a:r>
              <a:rPr lang="en-US" sz="2200" dirty="0">
                <a:latin typeface="Bookman Old Style"/>
              </a:rPr>
              <a:t>Dataset Limitations.</a:t>
            </a:r>
          </a:p>
          <a:p>
            <a:pPr algn="just"/>
            <a:endParaRPr lang="en-US" sz="2200" dirty="0">
              <a:latin typeface="Bookman Old Style"/>
            </a:endParaRPr>
          </a:p>
        </p:txBody>
      </p:sp>
      <p:sp>
        <p:nvSpPr>
          <p:cNvPr id="3" name="Title 3">
            <a:extLst>
              <a:ext uri="{FF2B5EF4-FFF2-40B4-BE49-F238E27FC236}">
                <a16:creationId xmlns:a16="http://schemas.microsoft.com/office/drawing/2014/main" id="{60460821-8816-E007-6E75-345AB4E69389}"/>
              </a:ext>
            </a:extLst>
          </p:cNvPr>
          <p:cNvSpPr>
            <a:spLocks noGrp="1"/>
          </p:cNvSpPr>
          <p:nvPr>
            <p:ph type="title"/>
          </p:nvPr>
        </p:nvSpPr>
        <p:spPr>
          <a:xfrm>
            <a:off x="165819" y="260260"/>
            <a:ext cx="10668000" cy="487500"/>
          </a:xfrm>
        </p:spPr>
        <p:txBody>
          <a:bodyPr/>
          <a:lstStyle/>
          <a:p>
            <a:r>
              <a:rPr lang="en-GB"/>
              <a:t>Existing Method Drawback</a:t>
            </a:r>
            <a:endParaRPr lang="en-US"/>
          </a:p>
        </p:txBody>
      </p:sp>
    </p:spTree>
    <p:extLst>
      <p:ext uri="{BB962C8B-B14F-4D97-AF65-F5344CB8AC3E}">
        <p14:creationId xmlns:p14="http://schemas.microsoft.com/office/powerpoint/2010/main" val="4136189461"/>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4DDF214C-1176-D07C-507F-91153393B0A1}"/>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ECDF1B40-92BD-EA38-BBCA-E3F07AD531F2}"/>
              </a:ext>
            </a:extLst>
          </p:cNvPr>
          <p:cNvSpPr txBox="1">
            <a:spLocks noGrp="1"/>
          </p:cNvSpPr>
          <p:nvPr>
            <p:ph type="body" idx="1"/>
          </p:nvPr>
        </p:nvSpPr>
        <p:spPr>
          <a:xfrm>
            <a:off x="165913" y="753052"/>
            <a:ext cx="12021093" cy="6103389"/>
          </a:xfrm>
          <a:prstGeom prst="rect">
            <a:avLst/>
          </a:prstGeom>
          <a:noFill/>
          <a:ln>
            <a:noFill/>
          </a:ln>
        </p:spPr>
        <p:txBody>
          <a:bodyPr spcFirstLastPara="1" wrap="square" lIns="91425" tIns="45700" rIns="91425" bIns="45700" anchor="ctr" anchorCtr="0">
            <a:noAutofit/>
          </a:bodyPr>
          <a:lstStyle/>
          <a:p>
            <a:pPr indent="-457200" algn="just"/>
            <a:r>
              <a:rPr lang="en-US" sz="2200" b="1" dirty="0">
                <a:latin typeface="Bookman Old Style"/>
              </a:rPr>
              <a:t>Purpose</a:t>
            </a:r>
            <a:r>
              <a:rPr lang="en-US" sz="2200" dirty="0">
                <a:latin typeface="Bookman Old Style"/>
              </a:rPr>
              <a:t>: Develop an AI-powered Legal Assistant using a systematic approach for accuracy and efficiency.</a:t>
            </a:r>
            <a:endParaRPr lang="en-US" dirty="0">
              <a:latin typeface="Bookman Old Style"/>
            </a:endParaRPr>
          </a:p>
          <a:p>
            <a:pPr indent="-457200" algn="just"/>
            <a:r>
              <a:rPr lang="en-US" sz="2200" b="1" dirty="0">
                <a:latin typeface="Bookman Old Style"/>
              </a:rPr>
              <a:t>Methodology</a:t>
            </a:r>
            <a:r>
              <a:rPr lang="en-US" sz="2200" dirty="0">
                <a:latin typeface="Bookman Old Style"/>
              </a:rPr>
              <a:t>: Divided into 5 key stages:</a:t>
            </a:r>
          </a:p>
          <a:p>
            <a:pPr marL="0" indent="0" algn="just">
              <a:buNone/>
            </a:pPr>
            <a:r>
              <a:rPr lang="en-US" sz="2200" dirty="0">
                <a:latin typeface="Bookman Old Style"/>
              </a:rPr>
              <a:t>     </a:t>
            </a:r>
            <a:r>
              <a:rPr lang="en-US" sz="2200" b="1" dirty="0">
                <a:latin typeface="Bookman Old Style"/>
              </a:rPr>
              <a:t>1. </a:t>
            </a:r>
            <a:r>
              <a:rPr lang="en-US" sz="2200" dirty="0">
                <a:latin typeface="Bookman Old Style"/>
              </a:rPr>
              <a:t>Data Gathering</a:t>
            </a:r>
          </a:p>
          <a:p>
            <a:pPr marL="0" indent="0" algn="just">
              <a:buNone/>
            </a:pPr>
            <a:r>
              <a:rPr lang="en-US" sz="2200" dirty="0">
                <a:latin typeface="Bookman Old Style"/>
              </a:rPr>
              <a:t>   </a:t>
            </a:r>
            <a:r>
              <a:rPr lang="en-US" sz="2200" b="1" dirty="0">
                <a:latin typeface="Bookman Old Style"/>
              </a:rPr>
              <a:t>  2.</a:t>
            </a:r>
            <a:r>
              <a:rPr lang="en-US" sz="2200" dirty="0">
                <a:latin typeface="Bookman Old Style"/>
              </a:rPr>
              <a:t> Preprocessing</a:t>
            </a:r>
          </a:p>
          <a:p>
            <a:pPr marL="0" indent="0" algn="just">
              <a:buNone/>
            </a:pPr>
            <a:r>
              <a:rPr lang="en-US" sz="2200" dirty="0">
                <a:latin typeface="Bookman Old Style"/>
              </a:rPr>
              <a:t>     </a:t>
            </a:r>
            <a:r>
              <a:rPr lang="en-US" sz="2200" b="1" dirty="0">
                <a:latin typeface="Bookman Old Style"/>
              </a:rPr>
              <a:t>3. </a:t>
            </a:r>
            <a:r>
              <a:rPr lang="en-US" sz="2200" dirty="0">
                <a:latin typeface="Bookman Old Style"/>
              </a:rPr>
              <a:t>Model Development</a:t>
            </a:r>
          </a:p>
          <a:p>
            <a:pPr marL="0" indent="0" algn="just">
              <a:buNone/>
            </a:pPr>
            <a:r>
              <a:rPr lang="en-US" sz="2200" dirty="0">
                <a:latin typeface="Bookman Old Style"/>
              </a:rPr>
              <a:t>    </a:t>
            </a:r>
            <a:r>
              <a:rPr lang="en-US" sz="2200" b="1" dirty="0">
                <a:latin typeface="Bookman Old Style"/>
              </a:rPr>
              <a:t> 4. </a:t>
            </a:r>
            <a:r>
              <a:rPr lang="en-US" sz="2200" dirty="0">
                <a:latin typeface="Bookman Old Style"/>
              </a:rPr>
              <a:t>Document </a:t>
            </a:r>
            <a:r>
              <a:rPr lang="en-US" sz="2200" dirty="0" smtClean="0">
                <a:latin typeface="Bookman Old Style"/>
              </a:rPr>
              <a:t>Retrieval</a:t>
            </a:r>
            <a:endParaRPr lang="en-US" sz="2200" dirty="0">
              <a:latin typeface="Bookman Old Style"/>
            </a:endParaRPr>
          </a:p>
          <a:p>
            <a:pPr indent="-457200" algn="just"/>
            <a:r>
              <a:rPr lang="en-US" sz="2200" b="1" dirty="0">
                <a:latin typeface="Bookman Old Style"/>
              </a:rPr>
              <a:t>Functionality</a:t>
            </a:r>
            <a:r>
              <a:rPr lang="en-US" sz="2200" dirty="0">
                <a:latin typeface="Bookman Old Style"/>
              </a:rPr>
              <a:t>: Understands legal terminology, extracts key information, and answers queries accurately.</a:t>
            </a:r>
          </a:p>
          <a:p>
            <a:pPr indent="-457200" algn="just"/>
            <a:r>
              <a:rPr lang="en-US" sz="2200" b="1" dirty="0">
                <a:latin typeface="Bookman Old Style"/>
              </a:rPr>
              <a:t>Outcome</a:t>
            </a:r>
            <a:r>
              <a:rPr lang="en-US" sz="2200" dirty="0">
                <a:latin typeface="Bookman Old Style"/>
              </a:rPr>
              <a:t>: Provides a reliable, context-aware tool for legal research and document management.</a:t>
            </a:r>
          </a:p>
          <a:p>
            <a:pPr marL="76200" indent="0" algn="just">
              <a:buNone/>
            </a:pPr>
            <a:endParaRPr lang="en-US" sz="2200" dirty="0">
              <a:latin typeface="Bookman Old Style"/>
            </a:endParaRPr>
          </a:p>
        </p:txBody>
      </p:sp>
      <p:sp>
        <p:nvSpPr>
          <p:cNvPr id="3" name="Title 3">
            <a:extLst>
              <a:ext uri="{FF2B5EF4-FFF2-40B4-BE49-F238E27FC236}">
                <a16:creationId xmlns:a16="http://schemas.microsoft.com/office/drawing/2014/main" id="{91366BC4-8B89-5A5A-11FB-065FF0A2B56C}"/>
              </a:ext>
            </a:extLst>
          </p:cNvPr>
          <p:cNvSpPr>
            <a:spLocks noGrp="1"/>
          </p:cNvSpPr>
          <p:nvPr>
            <p:ph type="title"/>
          </p:nvPr>
        </p:nvSpPr>
        <p:spPr>
          <a:xfrm>
            <a:off x="165819" y="260260"/>
            <a:ext cx="10668000" cy="487500"/>
          </a:xfrm>
        </p:spPr>
        <p:txBody>
          <a:bodyPr/>
          <a:lstStyle/>
          <a:p>
            <a:r>
              <a:rPr lang="en-GB"/>
              <a:t>Proposed Method</a:t>
            </a:r>
            <a:endParaRPr lang="en-US"/>
          </a:p>
        </p:txBody>
      </p:sp>
    </p:spTree>
    <p:extLst>
      <p:ext uri="{BB962C8B-B14F-4D97-AF65-F5344CB8AC3E}">
        <p14:creationId xmlns:p14="http://schemas.microsoft.com/office/powerpoint/2010/main" val="3719919441"/>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30570DDA-08E1-5A78-4D41-44AB25313222}"/>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35AC841D-993C-EDBB-3383-E4F14B1756A0}"/>
              </a:ext>
            </a:extLst>
          </p:cNvPr>
          <p:cNvSpPr>
            <a:spLocks noGrp="1"/>
          </p:cNvSpPr>
          <p:nvPr>
            <p:ph type="title"/>
          </p:nvPr>
        </p:nvSpPr>
        <p:spPr>
          <a:xfrm>
            <a:off x="165819" y="260260"/>
            <a:ext cx="10668000" cy="487500"/>
          </a:xfrm>
        </p:spPr>
        <p:txBody>
          <a:bodyPr/>
          <a:lstStyle/>
          <a:p>
            <a:r>
              <a:rPr lang="en-GB"/>
              <a:t>Proposed Method</a:t>
            </a:r>
            <a:endParaRPr lang="en-US"/>
          </a:p>
        </p:txBody>
      </p:sp>
      <p:sp>
        <p:nvSpPr>
          <p:cNvPr id="4" name="TextBox 3">
            <a:extLst>
              <a:ext uri="{FF2B5EF4-FFF2-40B4-BE49-F238E27FC236}">
                <a16:creationId xmlns:a16="http://schemas.microsoft.com/office/drawing/2014/main" id="{5C73C5E5-273A-B90D-8EB6-996268FAC25B}"/>
              </a:ext>
            </a:extLst>
          </p:cNvPr>
          <p:cNvSpPr txBox="1"/>
          <p:nvPr/>
        </p:nvSpPr>
        <p:spPr>
          <a:xfrm>
            <a:off x="294756" y="1281124"/>
            <a:ext cx="12217879" cy="458587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sz="2400" b="1" dirty="0">
                <a:latin typeface="Bookman Old Style"/>
              </a:rPr>
              <a:t>1. Data Collection &amp; Preprocessing</a:t>
            </a:r>
            <a:r>
              <a:rPr lang="en-US" sz="2400" dirty="0">
                <a:latin typeface="Bookman Old Style"/>
              </a:rPr>
              <a:t>​</a:t>
            </a:r>
          </a:p>
          <a:p>
            <a:pPr marL="228600" lvl="3" indent="-228600" algn="just">
              <a:buFont typeface="Arial,Sans-Serif"/>
              <a:buChar char="•"/>
            </a:pPr>
            <a:r>
              <a:rPr lang="en-US" sz="2200" dirty="0">
                <a:latin typeface="Bookman Old Style"/>
              </a:rPr>
              <a:t>Sources: Case laws, contracts, notices, public legal repositories​</a:t>
            </a:r>
          </a:p>
          <a:p>
            <a:pPr marL="228600" lvl="3" indent="-228600" algn="just">
              <a:buFont typeface="Arial,Sans-Serif"/>
              <a:buChar char="•"/>
            </a:pPr>
            <a:r>
              <a:rPr lang="en-US" sz="2200" dirty="0">
                <a:latin typeface="Bookman Old Style"/>
              </a:rPr>
              <a:t>Cleaning Steps: Remove special characters &amp; formatting errors.​</a:t>
            </a:r>
          </a:p>
          <a:p>
            <a:pPr marL="228600" lvl="3" indent="-228600" algn="just">
              <a:buFont typeface="Arial,Sans-Serif"/>
              <a:buChar char="•"/>
            </a:pPr>
            <a:endParaRPr lang="en-US" sz="2200">
              <a:latin typeface="Bookman Old Style"/>
            </a:endParaRPr>
          </a:p>
          <a:p>
            <a:pPr algn="just"/>
            <a:r>
              <a:rPr lang="en-US" sz="2400" b="1" dirty="0">
                <a:latin typeface="Bookman Old Style"/>
              </a:rPr>
              <a:t>2. AI Model Development</a:t>
            </a:r>
            <a:r>
              <a:rPr lang="en-US" sz="2400" dirty="0">
                <a:latin typeface="Bookman Old Style"/>
              </a:rPr>
              <a:t>​</a:t>
            </a:r>
          </a:p>
          <a:p>
            <a:pPr marL="228600" lvl="3" indent="-228600" algn="just">
              <a:buFont typeface="Arial,Sans-Serif"/>
              <a:buChar char="•"/>
            </a:pPr>
            <a:r>
              <a:rPr lang="en-US" sz="2200" dirty="0">
                <a:latin typeface="Bookman Old Style"/>
              </a:rPr>
              <a:t>Embeddings via Hugging Face Transformers​</a:t>
            </a:r>
          </a:p>
          <a:p>
            <a:pPr marL="228600" lvl="3" indent="-228600" algn="just">
              <a:buFont typeface="Arial,Sans-Serif"/>
              <a:buChar char="•"/>
            </a:pPr>
            <a:r>
              <a:rPr lang="en-US" sz="2200" dirty="0">
                <a:latin typeface="Bookman Old Style"/>
              </a:rPr>
              <a:t>Dimensionality Reduction using PCA​</a:t>
            </a:r>
          </a:p>
          <a:p>
            <a:pPr marL="228600" lvl="3" indent="-228600" algn="just">
              <a:buFont typeface="Arial,Sans-Serif"/>
              <a:buChar char="•"/>
            </a:pPr>
            <a:r>
              <a:rPr lang="en-US" sz="2200" dirty="0">
                <a:latin typeface="Bookman Old Style"/>
              </a:rPr>
              <a:t>Similarity Search using FAISS + HNSW​</a:t>
            </a:r>
          </a:p>
          <a:p>
            <a:pPr marL="228600" lvl="3" indent="-228600" algn="just">
              <a:buFont typeface="Arial,Sans-Serif"/>
              <a:buChar char="•"/>
            </a:pPr>
            <a:r>
              <a:rPr lang="en-US" sz="2200" dirty="0">
                <a:latin typeface="Bookman Old Style"/>
              </a:rPr>
              <a:t>Conversational Retrieval</a:t>
            </a:r>
          </a:p>
          <a:p>
            <a:pPr algn="just"/>
            <a:r>
              <a:rPr lang="en-US" sz="2200" dirty="0">
                <a:latin typeface="Bookman Old Style"/>
              </a:rPr>
              <a:t>​</a:t>
            </a:r>
          </a:p>
          <a:p>
            <a:pPr algn="just"/>
            <a:r>
              <a:rPr lang="en-US" sz="2400" b="1" dirty="0">
                <a:latin typeface="Bookman Old Style"/>
              </a:rPr>
              <a:t>3. Document Retrieval</a:t>
            </a:r>
            <a:r>
              <a:rPr lang="en-US" sz="2400" dirty="0">
                <a:latin typeface="Bookman Old Style"/>
              </a:rPr>
              <a:t>​</a:t>
            </a:r>
          </a:p>
          <a:p>
            <a:pPr marL="228600" lvl="3" indent="-228600" algn="just">
              <a:buFont typeface="Arial,Sans-Serif"/>
              <a:buChar char="•"/>
            </a:pPr>
            <a:r>
              <a:rPr lang="en-US" sz="2200" dirty="0">
                <a:latin typeface="Bookman Old Style"/>
              </a:rPr>
              <a:t>Query Embedding → Similarity Matching​</a:t>
            </a:r>
          </a:p>
          <a:p>
            <a:pPr marL="228600" lvl="3" indent="-228600" algn="just">
              <a:buFont typeface="Arial,Sans-Serif"/>
              <a:buChar char="•"/>
            </a:pPr>
            <a:r>
              <a:rPr lang="en-US" sz="2200" dirty="0">
                <a:latin typeface="Bookman Old Style"/>
              </a:rPr>
              <a:t>Dynamic Filtering &amp; Ranking : Relevance-based, Adaptive to user context​</a:t>
            </a:r>
          </a:p>
        </p:txBody>
      </p:sp>
    </p:spTree>
    <p:extLst>
      <p:ext uri="{BB962C8B-B14F-4D97-AF65-F5344CB8AC3E}">
        <p14:creationId xmlns:p14="http://schemas.microsoft.com/office/powerpoint/2010/main" val="1292935907"/>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6ABFAE4B-E696-D284-1B0F-6DBCF51AC0FD}"/>
            </a:ext>
          </a:extLst>
        </p:cNvPr>
        <p:cNvGrpSpPr/>
        <p:nvPr/>
      </p:nvGrpSpPr>
      <p:grpSpPr>
        <a:xfrm>
          <a:off x="0" y="0"/>
          <a:ext cx="0" cy="0"/>
          <a:chOff x="0" y="0"/>
          <a:chExt cx="0" cy="0"/>
        </a:xfrm>
      </p:grpSpPr>
      <p:sp>
        <p:nvSpPr>
          <p:cNvPr id="115" name="Google Shape;115;p17">
            <a:extLst>
              <a:ext uri="{FF2B5EF4-FFF2-40B4-BE49-F238E27FC236}">
                <a16:creationId xmlns:a16="http://schemas.microsoft.com/office/drawing/2014/main" id="{FE5E731C-A5E3-7927-79C1-D44E16444214}"/>
              </a:ext>
            </a:extLst>
          </p:cNvPr>
          <p:cNvSpPr txBox="1">
            <a:spLocks noGrp="1"/>
          </p:cNvSpPr>
          <p:nvPr>
            <p:ph type="body" idx="1"/>
          </p:nvPr>
        </p:nvSpPr>
        <p:spPr>
          <a:xfrm>
            <a:off x="167034" y="918716"/>
            <a:ext cx="12206377" cy="6538151"/>
          </a:xfrm>
          <a:prstGeom prst="rect">
            <a:avLst/>
          </a:prstGeom>
          <a:noFill/>
          <a:ln>
            <a:noFill/>
          </a:ln>
        </p:spPr>
        <p:txBody>
          <a:bodyPr spcFirstLastPara="1" wrap="square" lIns="91425" tIns="45700" rIns="91425" bIns="45700" anchor="ctr" anchorCtr="0">
            <a:noAutofit/>
          </a:bodyPr>
          <a:lstStyle/>
          <a:p>
            <a:pPr algn="just">
              <a:buNone/>
            </a:pPr>
            <a:r>
              <a:rPr lang="en-US" b="1" dirty="0">
                <a:latin typeface="Bookman Old Style"/>
              </a:rPr>
              <a:t>Objective 1: Simplify Legal Language for Everyone</a:t>
            </a:r>
            <a:endParaRPr lang="en-US" dirty="0">
              <a:latin typeface="Bookman Old Style"/>
            </a:endParaRPr>
          </a:p>
          <a:p>
            <a:pPr marL="285750" indent="-285750" algn="just"/>
            <a:r>
              <a:rPr lang="en-US" sz="2200" dirty="0">
                <a:latin typeface="Bookman Old Style"/>
              </a:rPr>
              <a:t>Legal language is often too complex for non-lawyers.</a:t>
            </a:r>
          </a:p>
          <a:p>
            <a:pPr marL="285750" indent="-285750" algn="just"/>
            <a:r>
              <a:rPr lang="en-US" sz="2200" dirty="0">
                <a:latin typeface="Bookman Old Style"/>
              </a:rPr>
              <a:t>NLP will be used to convert legal terms into plain, everyday language.</a:t>
            </a:r>
          </a:p>
          <a:p>
            <a:pPr marL="285750" indent="-285750" algn="just"/>
            <a:r>
              <a:rPr lang="en-US" sz="2200" dirty="0">
                <a:latin typeface="Bookman Old Style"/>
              </a:rPr>
              <a:t>Helps individuals and small businesses understand rights, responsibilities, and contract terms clearly</a:t>
            </a:r>
            <a:r>
              <a:rPr lang="en-US" sz="2200" dirty="0" smtClean="0">
                <a:latin typeface="Bookman Old Style"/>
              </a:rPr>
              <a:t>.</a:t>
            </a:r>
          </a:p>
          <a:p>
            <a:pPr algn="just">
              <a:buNone/>
            </a:pPr>
            <a:r>
              <a:rPr lang="en-US" b="1" dirty="0">
                <a:latin typeface="Bookman Old Style"/>
              </a:rPr>
              <a:t>Objective </a:t>
            </a:r>
            <a:r>
              <a:rPr lang="en-US" b="1" dirty="0" smtClean="0">
                <a:latin typeface="Bookman Old Style"/>
              </a:rPr>
              <a:t>2: </a:t>
            </a:r>
            <a:r>
              <a:rPr lang="en-US" b="1" dirty="0">
                <a:latin typeface="Bookman Old Style"/>
              </a:rPr>
              <a:t>Improve Access to Affordable Legal Help</a:t>
            </a:r>
            <a:endParaRPr lang="en-US" dirty="0">
              <a:latin typeface="Bookman Old Style"/>
            </a:endParaRPr>
          </a:p>
          <a:p>
            <a:pPr marL="285750" indent="-285750" algn="just"/>
            <a:r>
              <a:rPr lang="en-US" sz="2200" dirty="0">
                <a:latin typeface="Bookman Old Style"/>
              </a:rPr>
              <a:t>Legal services are often costly and inaccessible.</a:t>
            </a:r>
          </a:p>
          <a:p>
            <a:pPr marL="285750" indent="-285750" algn="just"/>
            <a:r>
              <a:rPr lang="en-US" sz="2200" dirty="0">
                <a:latin typeface="Bookman Old Style"/>
              </a:rPr>
              <a:t>Helps reduce dependency on legal experts.</a:t>
            </a:r>
          </a:p>
          <a:p>
            <a:pPr marL="285750" indent="-285750" algn="just"/>
            <a:r>
              <a:rPr lang="en-US" sz="2200" dirty="0">
                <a:latin typeface="Bookman Old Style"/>
              </a:rPr>
              <a:t>Aims to equalize access to legal services</a:t>
            </a:r>
            <a:r>
              <a:rPr lang="en-US" sz="2200" dirty="0" smtClean="0">
                <a:latin typeface="Bookman Old Style"/>
              </a:rPr>
              <a:t>.</a:t>
            </a:r>
            <a:endParaRPr lang="en-US" sz="2200" dirty="0">
              <a:latin typeface="Bookman Old Style"/>
            </a:endParaRPr>
          </a:p>
          <a:p>
            <a:pPr marL="76200" indent="0" algn="just">
              <a:lnSpc>
                <a:spcPct val="150000"/>
              </a:lnSpc>
              <a:buNone/>
            </a:pPr>
            <a:r>
              <a:rPr lang="en-US" b="1" dirty="0">
                <a:latin typeface="Bookman Old Style"/>
              </a:rPr>
              <a:t>Objective </a:t>
            </a:r>
            <a:r>
              <a:rPr lang="en-US" b="1" dirty="0" smtClean="0">
                <a:latin typeface="Bookman Old Style"/>
              </a:rPr>
              <a:t>3: </a:t>
            </a:r>
            <a:r>
              <a:rPr lang="en-US" b="1" dirty="0">
                <a:latin typeface="Bookman Old Style"/>
              </a:rPr>
              <a:t>Offer Interactive Legal Assistance via Chatbot</a:t>
            </a:r>
            <a:endParaRPr lang="en-US" dirty="0">
              <a:latin typeface="Bookman Old Style"/>
            </a:endParaRPr>
          </a:p>
          <a:p>
            <a:r>
              <a:rPr lang="en-US" sz="2200" dirty="0">
                <a:latin typeface="Bookman Old Style"/>
              </a:rPr>
              <a:t>Smart chatbot for legal queries and document requests</a:t>
            </a:r>
          </a:p>
          <a:p>
            <a:r>
              <a:rPr lang="en-US" sz="2200" dirty="0">
                <a:latin typeface="Bookman Old Style"/>
              </a:rPr>
              <a:t>Uses conversational AI and context-aware retrieval</a:t>
            </a:r>
          </a:p>
          <a:p>
            <a:r>
              <a:rPr lang="en-US" sz="2200" dirty="0">
                <a:latin typeface="Bookman Old Style"/>
              </a:rPr>
              <a:t>Assists in legal document creation like an intelligent assistant</a:t>
            </a:r>
            <a:endParaRPr lang="en-GB" sz="2200" dirty="0">
              <a:latin typeface="Bookman Old Style"/>
            </a:endParaRPr>
          </a:p>
          <a:p>
            <a:pPr marL="285750" indent="-285750" algn="just"/>
            <a:endParaRPr lang="en-US" sz="2200" dirty="0">
              <a:latin typeface="Bookman Old Style"/>
            </a:endParaRPr>
          </a:p>
          <a:p>
            <a:pPr indent="0" algn="just">
              <a:buNone/>
            </a:pPr>
            <a:endParaRPr lang="en-US" dirty="0"/>
          </a:p>
          <a:p>
            <a:pPr algn="just">
              <a:buNone/>
            </a:pPr>
            <a:endParaRPr lang="en-US" sz="2200" b="1" dirty="0">
              <a:latin typeface="Bookman Old Style"/>
            </a:endParaRPr>
          </a:p>
        </p:txBody>
      </p:sp>
      <p:sp>
        <p:nvSpPr>
          <p:cNvPr id="3" name="Title 3">
            <a:extLst>
              <a:ext uri="{FF2B5EF4-FFF2-40B4-BE49-F238E27FC236}">
                <a16:creationId xmlns:a16="http://schemas.microsoft.com/office/drawing/2014/main" id="{069B34B8-EBAD-6CDC-588E-E585A4E6D823}"/>
              </a:ext>
            </a:extLst>
          </p:cNvPr>
          <p:cNvSpPr>
            <a:spLocks noGrp="1"/>
          </p:cNvSpPr>
          <p:nvPr>
            <p:ph type="title"/>
          </p:nvPr>
        </p:nvSpPr>
        <p:spPr>
          <a:xfrm>
            <a:off x="165819" y="260260"/>
            <a:ext cx="10668000" cy="487500"/>
          </a:xfrm>
        </p:spPr>
        <p:txBody>
          <a:bodyPr/>
          <a:lstStyle/>
          <a:p>
            <a:r>
              <a:rPr lang="en-GB"/>
              <a:t>Objectives</a:t>
            </a:r>
            <a:endParaRPr lang="en-US"/>
          </a:p>
        </p:txBody>
      </p:sp>
    </p:spTree>
    <p:extLst>
      <p:ext uri="{BB962C8B-B14F-4D97-AF65-F5344CB8AC3E}">
        <p14:creationId xmlns:p14="http://schemas.microsoft.com/office/powerpoint/2010/main" val="1610614491"/>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1824</Words>
  <Application>Microsoft Office PowerPoint</Application>
  <PresentationFormat>Widescreen</PresentationFormat>
  <Paragraphs>188</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Arial,Sans-Serif</vt:lpstr>
      <vt:lpstr>Bookman Old Style</vt:lpstr>
      <vt:lpstr>Cambria</vt:lpstr>
      <vt:lpstr>Felix Titling</vt:lpstr>
      <vt:lpstr>Times New Roman</vt:lpstr>
      <vt:lpstr>Verdana</vt:lpstr>
      <vt:lpstr>Wingdings</vt:lpstr>
      <vt:lpstr>Bioinformatics</vt:lpstr>
      <vt:lpstr>PSCS_8 - "AI-powered Legal Assistant "</vt:lpstr>
      <vt:lpstr>Problem Statement Number: </vt:lpstr>
      <vt:lpstr>Introduction</vt:lpstr>
      <vt:lpstr>Literature Survey</vt:lpstr>
      <vt:lpstr>Literature Survey</vt:lpstr>
      <vt:lpstr>Existing Method Drawback</vt:lpstr>
      <vt:lpstr>Proposed Method</vt:lpstr>
      <vt:lpstr>Proposed Method</vt:lpstr>
      <vt:lpstr>Objectives</vt:lpstr>
      <vt:lpstr>Outcomes/ Results Obtained</vt:lpstr>
      <vt:lpstr>Outcomes/ Results Obtained</vt:lpstr>
      <vt:lpstr>Outcomes/ Results Obtained</vt:lpstr>
      <vt:lpstr>Outcomes/ Results Obtained</vt:lpstr>
      <vt:lpstr>Outcomes/ Results Obtained</vt:lpstr>
      <vt:lpstr>Conclusion</vt:lpstr>
      <vt:lpstr>Timeline of the Project (Gantt Chart)</vt:lpstr>
      <vt:lpstr>GitHub Link</vt:lpstr>
      <vt:lpstr>References (IEEE Paper format)</vt:lpstr>
      <vt:lpstr>References (IEEE Paper format)</vt:lpstr>
      <vt:lpstr>References (IEEE Paper format)</vt:lpstr>
      <vt:lpstr>Project work mapping with SDG</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Sharath KN</cp:lastModifiedBy>
  <cp:revision>184</cp:revision>
  <dcterms:modified xsi:type="dcterms:W3CDTF">2025-05-14T15:11:20Z</dcterms:modified>
</cp:coreProperties>
</file>