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73" r:id="rId6"/>
    <p:sldId id="272" r:id="rId7"/>
    <p:sldId id="271" r:id="rId8"/>
    <p:sldId id="270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3F6E7-5BEC-5C8D-5E54-FC06915985CF}" v="139" dt="2025-01-29T14:07:33.749"/>
    <p1510:client id="{E4610ED4-1D1B-8CA5-4E5D-1CBCE791E756}" v="44" dt="2025-01-29T15:27:25.396"/>
    <p1510:client id="{E4777339-A9DF-5429-D845-B0CE012337D2}" v="13" dt="2025-01-29T14:30:34.654"/>
    <p1510:client id="{EC438632-19A0-1FCC-3A56-8EBEB49D5FDE}" v="110" dt="2025-01-29T15:04:21.430"/>
  </p1510:revLst>
</p1510:revInfo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ll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ishnavi-c-2025/AI-powered-Legal-Documentation-Assista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tx1"/>
                </a:solidFill>
                <a:latin typeface="Cambria"/>
                <a:ea typeface="Cambria"/>
              </a:rPr>
              <a:t>PSCS_8 - "AI-powered Legal Documentation Assistant"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l">
              <a:spcBef>
                <a:spcPts val="0"/>
              </a:spcBef>
            </a:pPr>
            <a:r>
              <a:rPr lang="en-GB" dirty="0">
                <a:latin typeface="Cambria"/>
                <a:ea typeface="Cambria"/>
              </a:rPr>
              <a:t>Batch Number: G45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022051110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20211CSE0846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VAISHNAVI C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20211CSE0298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SHRUTHI V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20211CSE0308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RUTHIKA S SHETTY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 Sreelatha PK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26922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PIP4004 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4" name="Google Shape;91;p13">
            <a:extLst>
              <a:ext uri="{FF2B5EF4-FFF2-40B4-BE49-F238E27FC236}">
                <a16:creationId xmlns:a16="http://schemas.microsoft.com/office/drawing/2014/main" id="{38626440-237E-188E-C1A6-F31EA58CC1E4}"/>
              </a:ext>
            </a:extLst>
          </p:cNvPr>
          <p:cNvSpPr txBox="1"/>
          <p:nvPr/>
        </p:nvSpPr>
        <p:spPr>
          <a:xfrm>
            <a:off x="0" y="4519523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latin typeface="Cambria"/>
                <a:ea typeface="Cambria"/>
                <a:cs typeface="Verdana"/>
                <a:sym typeface="Verdana"/>
              </a:rPr>
              <a:t>CSE</a:t>
            </a:r>
            <a:endParaRPr lang="en-US" sz="2000" b="1" i="0" u="none" strike="noStrike" cap="none" dirty="0">
              <a:latin typeface="Cambria"/>
              <a:ea typeface="Cambria"/>
              <a:cs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accent1"/>
                </a:solidFill>
                <a:latin typeface="Cambria"/>
                <a:ea typeface="Cambria"/>
              </a:rPr>
              <a:t> </a:t>
            </a:r>
            <a:r>
              <a:rPr lang="en-IN" sz="2000" b="1" dirty="0">
                <a:latin typeface="Cambria"/>
                <a:ea typeface="Cambria"/>
              </a:rPr>
              <a:t>Dr. Asif Mohammed H.B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Name of the Program Project Coordinator: </a:t>
            </a:r>
            <a:r>
              <a:rPr lang="en-IN" sz="2000" b="1" dirty="0">
                <a:latin typeface="Cambria"/>
                <a:ea typeface="Cambria"/>
              </a:rPr>
              <a:t>Mr. Amarnath J.L &amp; Dr. Jayanthi. K</a:t>
            </a:r>
            <a:endParaRPr lang="en-US" sz="2000" b="1" i="0" u="none" strike="noStrike" cap="none" dirty="0">
              <a:solidFill>
                <a:schemeClr val="accent1"/>
              </a:solidFill>
              <a:latin typeface="Cambria"/>
              <a:ea typeface="Cambria"/>
              <a:cs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/>
                <a:ea typeface="Cambria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latin typeface="Cambria"/>
                <a:ea typeface="Cambria"/>
                <a:cs typeface="Verdana"/>
                <a:sym typeface="Verdana"/>
              </a:rPr>
              <a:t>Dr. Abdul Khadar A</a:t>
            </a:r>
            <a:endParaRPr sz="2000" b="1" i="0" u="none" strike="noStrike" cap="none" dirty="0">
              <a:latin typeface="Cambria"/>
              <a:ea typeface="Cambria"/>
              <a:cs typeface="Verdana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GitHub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190500" algn="just">
              <a:spcBef>
                <a:spcPts val="0"/>
              </a:spcBef>
              <a:buNone/>
            </a:pPr>
            <a:r>
              <a:rPr lang="en-US" dirty="0">
                <a:latin typeface="Cambria"/>
                <a:ea typeface="Cambria"/>
              </a:rPr>
              <a:t>Organization:  Presidency University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/>
                <a:ea typeface="Cambria"/>
              </a:rPr>
              <a:t>Category (Hardware / Software / Both) : Software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/>
                <a:ea typeface="Cambria"/>
              </a:rPr>
              <a:t>Problem Description: PSCS_8 - "AI-powered Legal Documentation Assistant"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/>
                <a:ea typeface="Cambria"/>
              </a:rPr>
              <a:t>Difficulty Level: </a:t>
            </a:r>
            <a:r>
              <a:rPr lang="en-US" dirty="0" smtClean="0">
                <a:latin typeface="Cambria"/>
                <a:ea typeface="Cambria"/>
              </a:rPr>
              <a:t>Simple</a:t>
            </a:r>
            <a:endParaRPr dirty="0">
              <a:latin typeface="Cambria"/>
              <a:ea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GitHub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GitHub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https://github.com/vaishnavi-c-2025/AI-powered-Legal-Documentation-Assistant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14378" y="851038"/>
            <a:ext cx="12177622" cy="591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 dirty="0">
                <a:latin typeface="Cambria"/>
                <a:ea typeface="Cambria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100" b="1" dirty="0">
                <a:latin typeface="Cambria"/>
              </a:rPr>
              <a:t>1. Programming Language</a:t>
            </a:r>
            <a:r>
              <a:rPr lang="en-US" sz="2100" dirty="0">
                <a:latin typeface="Cambria"/>
              </a:rPr>
              <a:t>: Python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100" b="1" dirty="0">
                <a:latin typeface="Cambria"/>
              </a:rPr>
              <a:t>2. AI &amp; NLP</a:t>
            </a:r>
            <a:r>
              <a:rPr lang="en-US" sz="2100" dirty="0">
                <a:latin typeface="Cambria"/>
              </a:rPr>
              <a:t>:</a:t>
            </a:r>
          </a:p>
          <a:p>
            <a:pPr marL="285750" indent="-285750" algn="just">
              <a:lnSpc>
                <a:spcPct val="120000"/>
              </a:lnSpc>
            </a:pPr>
            <a:r>
              <a:rPr lang="en-US" sz="2100" b="1" dirty="0">
                <a:latin typeface="Cambria"/>
                <a:ea typeface="Cambria"/>
              </a:rPr>
              <a:t>spaCy</a:t>
            </a:r>
            <a:r>
              <a:rPr lang="en-US" sz="2100" b="1" dirty="0">
                <a:latin typeface="Cambria"/>
              </a:rPr>
              <a:t> </a:t>
            </a:r>
            <a:r>
              <a:rPr lang="en-US" sz="2100" dirty="0">
                <a:latin typeface="Cambria"/>
              </a:rPr>
              <a:t>(for text processing and legal terminology simplification)</a:t>
            </a:r>
          </a:p>
          <a:p>
            <a:pPr marL="285750" indent="-285750" algn="just">
              <a:lnSpc>
                <a:spcPct val="120000"/>
              </a:lnSpc>
            </a:pPr>
            <a:r>
              <a:rPr lang="en-US" sz="2100" b="1" dirty="0">
                <a:latin typeface="Cambria"/>
                <a:ea typeface="Cambria"/>
              </a:rPr>
              <a:t>NLTK</a:t>
            </a:r>
            <a:r>
              <a:rPr lang="en-US" sz="2100" b="1" dirty="0">
                <a:latin typeface="Cambria"/>
              </a:rPr>
              <a:t> </a:t>
            </a:r>
            <a:r>
              <a:rPr lang="en-US" sz="2100" dirty="0">
                <a:latin typeface="Cambria"/>
              </a:rPr>
              <a:t>(for additional text processing if needed)</a:t>
            </a:r>
          </a:p>
          <a:p>
            <a:pPr marL="285750" indent="-285750" algn="just">
              <a:lnSpc>
                <a:spcPct val="120000"/>
              </a:lnSpc>
            </a:pPr>
            <a:r>
              <a:rPr lang="en-US" sz="2100" b="1" dirty="0">
                <a:latin typeface="Cambria"/>
                <a:ea typeface="Cambria"/>
              </a:rPr>
              <a:t>OpenAI GPT</a:t>
            </a:r>
            <a:r>
              <a:rPr lang="en-US" sz="2100" b="1" dirty="0">
                <a:latin typeface="Cambria"/>
              </a:rPr>
              <a:t> or </a:t>
            </a:r>
            <a:r>
              <a:rPr lang="en-US" sz="2100" b="1" dirty="0">
                <a:latin typeface="Cambria"/>
                <a:ea typeface="Cambria"/>
              </a:rPr>
              <a:t>Llama</a:t>
            </a:r>
            <a:r>
              <a:rPr lang="en-US" sz="2100" dirty="0">
                <a:latin typeface="Cambria"/>
              </a:rPr>
              <a:t> (for AI-powered document generation)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100" b="1" dirty="0">
                <a:latin typeface="Cambria"/>
              </a:rPr>
              <a:t>3. Legal Text Processing</a:t>
            </a:r>
            <a:r>
              <a:rPr lang="en-US" sz="2100" dirty="0">
                <a:latin typeface="Cambria"/>
              </a:rPr>
              <a:t>:</a:t>
            </a:r>
          </a:p>
          <a:p>
            <a:pPr marL="285750" indent="-285750" algn="just">
              <a:lnSpc>
                <a:spcPct val="120000"/>
              </a:lnSpc>
            </a:pPr>
            <a:r>
              <a:rPr lang="en-US" sz="2100" b="1" dirty="0">
                <a:latin typeface="Cambria"/>
                <a:ea typeface="Cambria"/>
              </a:rPr>
              <a:t>pdfminer</a:t>
            </a:r>
            <a:r>
              <a:rPr lang="en-US" sz="2100" b="1" dirty="0">
                <a:latin typeface="Cambria"/>
              </a:rPr>
              <a:t> or </a:t>
            </a:r>
            <a:r>
              <a:rPr lang="en-US" sz="2100" b="1" dirty="0">
                <a:latin typeface="Cambria"/>
                <a:ea typeface="Cambria"/>
              </a:rPr>
              <a:t>PyMuPDF</a:t>
            </a:r>
            <a:r>
              <a:rPr lang="en-US" sz="2100" dirty="0">
                <a:latin typeface="Cambria"/>
              </a:rPr>
              <a:t> (for reading legal PDFs)</a:t>
            </a:r>
          </a:p>
          <a:p>
            <a:pPr marL="285750" indent="-285750" algn="just">
              <a:lnSpc>
                <a:spcPct val="120000"/>
              </a:lnSpc>
            </a:pPr>
            <a:r>
              <a:rPr lang="en-US" sz="2100" b="1" dirty="0">
                <a:latin typeface="Cambria"/>
                <a:ea typeface="Cambria"/>
              </a:rPr>
              <a:t>docx</a:t>
            </a:r>
            <a:r>
              <a:rPr lang="en-US" sz="2100" b="1" dirty="0">
                <a:latin typeface="Cambria"/>
              </a:rPr>
              <a:t> </a:t>
            </a:r>
            <a:r>
              <a:rPr lang="en-US" sz="2100" dirty="0">
                <a:latin typeface="Cambria"/>
              </a:rPr>
              <a:t>(for working with Word documents)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100" b="1" dirty="0">
                <a:latin typeface="Cambria"/>
              </a:rPr>
              <a:t>4. Data Handling</a:t>
            </a:r>
            <a:r>
              <a:rPr lang="en-US" sz="2100" dirty="0">
                <a:latin typeface="Cambria"/>
              </a:rPr>
              <a:t>:</a:t>
            </a:r>
            <a:endParaRPr lang="en-US" sz="2100" dirty="0"/>
          </a:p>
          <a:p>
            <a:pPr marL="285750" indent="-285750" algn="just">
              <a:lnSpc>
                <a:spcPct val="120000"/>
              </a:lnSpc>
            </a:pPr>
            <a:r>
              <a:rPr lang="en-US" sz="2100" b="1" dirty="0">
                <a:latin typeface="Cambria"/>
                <a:ea typeface="Cambria"/>
              </a:rPr>
              <a:t>pandas</a:t>
            </a:r>
            <a:r>
              <a:rPr lang="en-US" sz="2100" b="1" dirty="0">
                <a:latin typeface="Cambria"/>
              </a:rPr>
              <a:t> </a:t>
            </a:r>
            <a:r>
              <a:rPr lang="en-US" sz="2100" dirty="0">
                <a:latin typeface="Cambria"/>
              </a:rPr>
              <a:t>(for structuring legal datasets</a:t>
            </a:r>
            <a:r>
              <a:rPr lang="en-US" sz="2100" dirty="0" smtClean="0">
                <a:latin typeface="Cambria"/>
              </a:rPr>
              <a:t>)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668" y="1143000"/>
            <a:ext cx="12191999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/>
                <a:ea typeface="Cambria"/>
              </a:rPr>
              <a:t>Software Requirements: </a:t>
            </a:r>
          </a:p>
          <a:p>
            <a:pPr marL="609600" indent="-457200" algn="just">
              <a:lnSpc>
                <a:spcPct val="120000"/>
              </a:lnSpc>
              <a:buAutoNum type="arabicPeriod"/>
            </a:pPr>
            <a:r>
              <a:rPr lang="en-US" b="1" dirty="0">
                <a:latin typeface="Cambria"/>
                <a:ea typeface="Cambria"/>
              </a:rPr>
              <a:t>Operating System:</a:t>
            </a:r>
            <a:r>
              <a:rPr lang="en-US" dirty="0">
                <a:latin typeface="Cambria"/>
                <a:ea typeface="Cambria"/>
              </a:rPr>
              <a:t> Windows/Linux/macOS</a:t>
            </a:r>
          </a:p>
          <a:p>
            <a:pPr marL="609600" indent="-457200" algn="just">
              <a:lnSpc>
                <a:spcPct val="120000"/>
              </a:lnSpc>
              <a:buAutoNum type="arabicPeriod"/>
            </a:pPr>
            <a:r>
              <a:rPr lang="en-US" b="1" dirty="0">
                <a:latin typeface="Cambria"/>
                <a:ea typeface="Cambria"/>
              </a:rPr>
              <a:t>Python Version:</a:t>
            </a:r>
            <a:r>
              <a:rPr lang="en-US" dirty="0">
                <a:latin typeface="Cambria"/>
                <a:ea typeface="Cambria"/>
              </a:rPr>
              <a:t> Python 3.8+</a:t>
            </a:r>
          </a:p>
          <a:p>
            <a:pPr marL="609600" indent="-457200" algn="just">
              <a:lnSpc>
                <a:spcPct val="120000"/>
              </a:lnSpc>
              <a:buAutoNum type="arabicPeriod"/>
            </a:pPr>
            <a:r>
              <a:rPr lang="en-US" b="1" dirty="0">
                <a:latin typeface="Cambria"/>
                <a:ea typeface="Cambria"/>
              </a:rPr>
              <a:t>IDE:</a:t>
            </a:r>
            <a:r>
              <a:rPr lang="en-US" dirty="0">
                <a:latin typeface="Cambria"/>
                <a:ea typeface="Cambria"/>
              </a:rPr>
              <a:t> VS Code / PyCharm / Jupyter Notebook</a:t>
            </a:r>
          </a:p>
          <a:p>
            <a:pPr marL="609600" indent="-457200" algn="just">
              <a:lnSpc>
                <a:spcPct val="120000"/>
              </a:lnSpc>
              <a:buAutoNum type="arabicPeriod"/>
            </a:pPr>
            <a:r>
              <a:rPr lang="en-US" b="1" dirty="0">
                <a:latin typeface="Cambria"/>
                <a:ea typeface="Cambria"/>
              </a:rPr>
              <a:t>Legal Data Sources:</a:t>
            </a:r>
            <a:r>
              <a:rPr lang="en-US" dirty="0">
                <a:latin typeface="Cambria"/>
                <a:ea typeface="Cambria"/>
              </a:rPr>
              <a:t> Publicly available legal documents (Indian Contract Act, templates, etc.)</a:t>
            </a:r>
          </a:p>
          <a:p>
            <a:pPr marL="342900" lvl="0" indent="-1905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668" y="1079500"/>
            <a:ext cx="12177622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52400" indent="0" algn="just">
              <a:lnSpc>
                <a:spcPct val="120000"/>
              </a:lnSpc>
              <a:buNone/>
            </a:pPr>
            <a:r>
              <a:rPr lang="en-US" b="1" dirty="0">
                <a:latin typeface="Cambria"/>
                <a:ea typeface="Cambria"/>
              </a:rPr>
              <a:t>1. Problem Breakdown</a:t>
            </a:r>
            <a:endParaRPr lang="en-US" dirty="0"/>
          </a:p>
          <a:p>
            <a:pPr marL="342900" indent="-190500" algn="just">
              <a:lnSpc>
                <a:spcPct val="12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Legal documentation is complex due to technical jargon.</a:t>
            </a:r>
            <a:endParaRPr lang="en-US" dirty="0"/>
          </a:p>
          <a:p>
            <a:pPr marL="342900" indent="-190500" algn="just">
              <a:lnSpc>
                <a:spcPct val="12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Small businesses and individuals lack access to legal expertise.</a:t>
            </a:r>
            <a:endParaRPr lang="en-US" dirty="0"/>
          </a:p>
          <a:p>
            <a:pPr marL="342900" indent="-190500" algn="just">
              <a:lnSpc>
                <a:spcPct val="12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Manual legal documentation is time-consuming and prone to errors.</a:t>
            </a:r>
            <a:endParaRPr lang="en-US" dirty="0"/>
          </a:p>
          <a:p>
            <a:pPr marL="342900" indent="-190500" algn="just">
              <a:lnSpc>
                <a:spcPct val="120000"/>
              </a:lnSpc>
              <a:buNone/>
            </a:pPr>
            <a:endParaRPr lang="en-US" sz="800" b="1" dirty="0">
              <a:latin typeface="Cambria"/>
              <a:ea typeface="Cambria"/>
            </a:endParaRPr>
          </a:p>
          <a:p>
            <a:pPr marL="342900" indent="-190500" algn="just">
              <a:lnSpc>
                <a:spcPct val="120000"/>
              </a:lnSpc>
              <a:buNone/>
            </a:pPr>
            <a:r>
              <a:rPr lang="en-US" b="1" dirty="0" smtClean="0">
                <a:latin typeface="Cambria"/>
                <a:ea typeface="Cambria"/>
              </a:rPr>
              <a:t>2</a:t>
            </a:r>
            <a:r>
              <a:rPr lang="en-US" b="1" dirty="0">
                <a:latin typeface="Cambria"/>
                <a:ea typeface="Cambria"/>
              </a:rPr>
              <a:t>. Proposed AI-Powered Solution</a:t>
            </a:r>
          </a:p>
          <a:p>
            <a:pPr marL="342900" indent="-190500" algn="just">
              <a:lnSpc>
                <a:spcPct val="12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Automates document generation using AI.</a:t>
            </a:r>
            <a:endParaRPr lang="en-US" dirty="0"/>
          </a:p>
          <a:p>
            <a:pPr marL="342900" indent="-190500" algn="just">
              <a:lnSpc>
                <a:spcPct val="12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Simplifies legal jargon into plain language.</a:t>
            </a:r>
            <a:endParaRPr lang="en-US" dirty="0"/>
          </a:p>
          <a:p>
            <a:pPr marL="342900" indent="-190500" algn="just">
              <a:lnSpc>
                <a:spcPct val="12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Customizes contracts based on user input.</a:t>
            </a:r>
            <a:endParaRPr lang="en-US" dirty="0"/>
          </a:p>
          <a:p>
            <a:pPr marL="342900" indent="-190500" algn="just">
              <a:lnSpc>
                <a:spcPct val="12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Ensures accuracy by integrating legal databases.</a:t>
            </a:r>
            <a:endParaRPr lang="en-US" dirty="0"/>
          </a:p>
          <a:p>
            <a:pPr marL="342900" indent="-190500" algn="just">
              <a:lnSpc>
                <a:spcPct val="12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Provides an option to consult experts for complex issues.</a:t>
            </a:r>
            <a:endParaRPr lang="en-GB" dirty="0"/>
          </a:p>
          <a:p>
            <a:pPr marL="342900" lvl="0" indent="-1905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 descr="A graph with blue rectangles&#10;&#10;AI-generated content may be incorrect.">
            <a:extLst>
              <a:ext uri="{FF2B5EF4-FFF2-40B4-BE49-F238E27FC236}">
                <a16:creationId xmlns:a16="http://schemas.microsoft.com/office/drawing/2014/main" id="{A082BC1A-22B5-539A-8D4F-868DF864D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770" y="1014802"/>
            <a:ext cx="8862059" cy="526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-6709" y="1143001"/>
            <a:ext cx="12191999" cy="5729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/>
                <a:ea typeface="Cambria"/>
              </a:rPr>
              <a:t>Imogen, Vimala &amp; Sreenidhi, J. &amp; Nivedha, V.. (2024). AI-Powered Legal Documentation Assistant. Journal of Artificial Intelligence and Capsule Networks. 6. 210-226. 10.36548/jaicn.2024.2.007. 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900" dirty="0">
              <a:latin typeface="Cambria"/>
              <a:ea typeface="Cambria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/>
                <a:ea typeface="Cambria"/>
              </a:rPr>
              <a:t>"AI-Powered Legal Documentation Assistant", International Journal of Emerging Technologies and Innovative Research (www.jetir.org), ISSN:2349-5162, Vol.11, Issue 4, page no.k526-k530, April-2024.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900" dirty="0">
              <a:latin typeface="Cambria"/>
              <a:ea typeface="Cambria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/>
                <a:ea typeface="Cambria"/>
              </a:rPr>
              <a:t>Vayadande, Kuldeep &amp; Bhat, Aditi &amp; Bachhav, Pranav &amp; Bhoyar, Aditya &amp; Charoliya, Zulfikar &amp; Chavan, Aayush. (2024). AI-Powered Legal Documentation Assistant. 84-91. 10.1109/ICPCSN62568.2024.00022. 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900" dirty="0">
              <a:latin typeface="Cambria"/>
              <a:ea typeface="Cambria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/>
                <a:ea typeface="Cambria"/>
              </a:rPr>
              <a:t>Kiran Kumar, G. (2024). AI-powered Legal Documentation Assistant. International Journal of Engineering Innovations and Management Strategies 1 (1):1-13. 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900" dirty="0">
              <a:latin typeface="Cambria"/>
              <a:ea typeface="Cambria"/>
            </a:endParaRP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/>
                <a:ea typeface="Cambria"/>
              </a:rPr>
              <a:t>Imogen, P. Vimala, J. Sreenidhi, and V. Nivedha. "AI-Powered Legal Documentation Assistant." Journal of Artificial Intelligence and Capsule Networks 6, no. 2 (2024): 210-226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508</Words>
  <Application>Microsoft Office PowerPoint</Application>
  <PresentationFormat>Widescreen</PresentationFormat>
  <Paragraphs>87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Cambria</vt:lpstr>
      <vt:lpstr>Verdana</vt:lpstr>
      <vt:lpstr>Wingdings</vt:lpstr>
      <vt:lpstr>Bioinformatics</vt:lpstr>
      <vt:lpstr>PSCS_8 - "AI-powered Legal Documentation Assistant"</vt:lpstr>
      <vt:lpstr>Content</vt:lpstr>
      <vt:lpstr>Problem Statement Number: 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Sharath KN</cp:lastModifiedBy>
  <cp:revision>55</cp:revision>
  <dcterms:modified xsi:type="dcterms:W3CDTF">2025-01-31T05:47:46Z</dcterms:modified>
</cp:coreProperties>
</file>