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sldIdLst>
    <p:sldId id="256" r:id="rId2"/>
    <p:sldId id="269" r:id="rId3"/>
    <p:sldId id="274" r:id="rId4"/>
    <p:sldId id="275" r:id="rId5"/>
    <p:sldId id="279" r:id="rId6"/>
    <p:sldId id="278" r:id="rId7"/>
    <p:sldId id="280" r:id="rId8"/>
    <p:sldId id="281" r:id="rId9"/>
    <p:sldId id="282" r:id="rId10"/>
    <p:sldId id="287" r:id="rId11"/>
    <p:sldId id="291" r:id="rId12"/>
    <p:sldId id="270" r:id="rId13"/>
    <p:sldId id="283" r:id="rId14"/>
    <p:sldId id="284" r:id="rId15"/>
    <p:sldId id="292" r:id="rId16"/>
    <p:sldId id="293" r:id="rId17"/>
    <p:sldId id="294" r:id="rId18"/>
    <p:sldId id="288" r:id="rId19"/>
    <p:sldId id="268" r:id="rId20"/>
    <p:sldId id="265" r:id="rId21"/>
    <p:sldId id="289" r:id="rId22"/>
    <p:sldId id="290" r:id="rId23"/>
    <p:sldId id="285" r:id="rId24"/>
    <p:sldId id="286" r:id="rId25"/>
    <p:sldId id="266"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3838"/>
    <a:srgbClr val="4444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DE1047-E724-F54E-EF74-8A917F99D47A}" v="2" dt="2025-04-23T19:14:13.520"/>
    <p1510:client id="{2F11AF86-F2A3-0358-4E7E-F275195C7827}" v="3" dt="2025-04-24T14:36:31.136"/>
    <p1510:client id="{45BA9AC9-AAF0-5AE6-F058-122C29EB0A8B}" v="33" dt="2025-04-24T15:32:23.019"/>
    <p1510:client id="{9784946E-2356-1DA0-994E-6EEEF201823C}" v="85" dt="2025-04-23T17:57:44.831"/>
    <p1510:client id="{A34635B2-C199-D1C5-B41C-FCA42F01A9EE}" v="13" dt="2025-04-24T16:18:35.988"/>
    <p1510:client id="{C7997460-E542-916A-F439-F0B759606238}" v="124" dt="2025-04-23T19:53:22.006"/>
    <p1510:client id="{CFF55B8B-F1E9-4A47-8ADA-69B8EAE4F956}" v="3" dt="2025-04-24T15:19:41.397"/>
    <p1510:client id="{DB4163CC-662D-3D64-83F9-37701384EE8D}" v="24" dt="2025-04-24T18:32:32.117"/>
    <p1510:client id="{FB047BC5-2AE0-41B0-5FD7-86BF9A355698}" v="18" dt="2025-04-24T15:29:36.374"/>
  </p1510:revLst>
</p1510:revInfo>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55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0BF044C6-3C30-9205-7089-E6F55C495A2C}"/>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099E901A-EBF8-F852-4969-D84889E8831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4C7A482B-9A44-B26A-5783-CFF7551E07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52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41CE3166-1605-E8A9-279B-24427B2DA020}"/>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44CFF1C5-26E5-3160-0E85-CF7F66624C6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C69FD47A-3B2F-AA6C-275B-E742194E11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4700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20E1A037-564A-F352-3C15-785C5EB78B15}"/>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9DF5BF60-B767-FAB8-C7EB-3815B10B4E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308FB426-EA89-B4DC-F82B-A0C44D678C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0344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58F879B1-8CD7-4277-2EBC-DFC38A7F95FD}"/>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37F78B8C-1252-1463-B0A7-A3FE49107C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B64181AE-BC48-7CCB-AE59-ED6C3D8C8DD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5108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65678976-412F-F3BE-63BD-34EE80226176}"/>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5844BC00-D926-7146-5D08-5AE0DB7E454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31FAEF2E-5043-6866-497C-4FB9E40E5A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6165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0D5FEE5F-F114-868D-32CD-7CF9912F4A37}"/>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56E4552F-6482-061B-2009-25963BFECD0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400347B9-093D-4026-F1B3-48BE90A058F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59465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C8145F4E-A90F-E107-237C-6317D58B60EC}"/>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C9E1882A-4CA8-4FD7-54FC-34D20AFFFE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96B06537-0CC5-9F97-32CB-751488349A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8772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0B83FFA0-E148-CA5F-7BB4-FAA9749B7EFC}"/>
            </a:ext>
          </a:extLst>
        </p:cNvPr>
        <p:cNvGrpSpPr/>
        <p:nvPr/>
      </p:nvGrpSpPr>
      <p:grpSpPr>
        <a:xfrm>
          <a:off x="0" y="0"/>
          <a:ext cx="0" cy="0"/>
          <a:chOff x="0" y="0"/>
          <a:chExt cx="0" cy="0"/>
        </a:xfrm>
      </p:grpSpPr>
      <p:sp>
        <p:nvSpPr>
          <p:cNvPr id="141" name="Google Shape;141;p10:notes">
            <a:extLst>
              <a:ext uri="{FF2B5EF4-FFF2-40B4-BE49-F238E27FC236}">
                <a16:creationId xmlns:a16="http://schemas.microsoft.com/office/drawing/2014/main" id="{2ACF81C6-095E-D29E-122C-532A8CCBD4E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a:extLst>
              <a:ext uri="{FF2B5EF4-FFF2-40B4-BE49-F238E27FC236}">
                <a16:creationId xmlns:a16="http://schemas.microsoft.com/office/drawing/2014/main" id="{E33BE4B9-60F6-B78C-B9AE-642C0F3C4F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97399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24E2D3ED-2983-DF16-7EBA-63924FBF2DA1}"/>
            </a:ext>
          </a:extLst>
        </p:cNvPr>
        <p:cNvGrpSpPr/>
        <p:nvPr/>
      </p:nvGrpSpPr>
      <p:grpSpPr>
        <a:xfrm>
          <a:off x="0" y="0"/>
          <a:ext cx="0" cy="0"/>
          <a:chOff x="0" y="0"/>
          <a:chExt cx="0" cy="0"/>
        </a:xfrm>
      </p:grpSpPr>
      <p:sp>
        <p:nvSpPr>
          <p:cNvPr id="141" name="Google Shape;141;p10:notes">
            <a:extLst>
              <a:ext uri="{FF2B5EF4-FFF2-40B4-BE49-F238E27FC236}">
                <a16:creationId xmlns:a16="http://schemas.microsoft.com/office/drawing/2014/main" id="{369FCD8D-4DC0-0FE3-AFA6-57E5B007C2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a:extLst>
              <a:ext uri="{FF2B5EF4-FFF2-40B4-BE49-F238E27FC236}">
                <a16:creationId xmlns:a16="http://schemas.microsoft.com/office/drawing/2014/main" id="{C8B35773-B9AD-BD05-42CA-0207A38A52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52230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2F1C2C34-AB5F-B303-B274-393511471673}"/>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C644D4E8-7E9C-D97D-3ABC-22F415E997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0BCC8071-04BD-3D45-35F1-7B4D338DAD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3104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47496C02-23D1-69CC-DE63-1E728ED8A980}"/>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AF6133DD-A48D-3A2F-AF4E-F1296AD93B1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763048A6-B0FA-DAA6-3328-0406C258E0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88915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AE69C46C-678D-08F7-1C9B-A6D9DB3F13EC}"/>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D69DD7A9-1F7E-3520-731D-4193CBB33BE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2B3B4215-2FDC-8131-8571-00877AFE77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178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E144448B-BA44-265C-B92E-F1E349491B7F}"/>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5F134F21-6EA7-6807-14FB-EEF7CE60ABF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155516E4-8027-BE25-0E36-EECEA616E0A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6913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3FF1F4BF-6611-C0C4-D5F2-C65785748350}"/>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3CB7F035-9BDF-3AED-D3DA-8A5F91D1269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A15B3E7C-632B-6692-9A1E-5E7BB09159A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0290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912309EF-3B82-7389-D414-678576E9A405}"/>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BD6976DA-4EC0-54B4-36E7-B48432751D7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1AD2AC98-FCF9-7C93-934B-3786200F1C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521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A9F14890-172D-2947-03A4-7477D7C0FCAE}"/>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8527429F-97DE-F3AE-8748-823D5E55B9B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73389638-F37B-E7E2-AF44-06E96E4EF9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8151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7BD7FDEC-D1ED-2F85-C714-FC46737BF14F}"/>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ECEA7FED-C3B0-73B8-C503-491E92B3BFB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C8CDCEB9-7CE9-024B-E80C-11803AFDC9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300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ABE637F4-2AE3-99DC-C9F5-B20F55B7FF2E}"/>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D61D039E-1F69-E1F0-3B5D-BE0AFFF14B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EBF31313-40BF-7C1C-B8DF-FA2395053F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5326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ll/>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vaishnavi-c-2025/AI-powered-Legal-Documentation-Assistant"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jetir.org"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r>
              <a:rPr lang="en-GB">
                <a:solidFill>
                  <a:schemeClr val="tx1"/>
                </a:solidFill>
                <a:latin typeface="Cambria"/>
                <a:ea typeface="Cambria"/>
              </a:rPr>
              <a:t>PSCS_8 - "AI-powered Legal Documentation Assistant"</a:t>
            </a:r>
            <a:endParaRPr lang="en-US">
              <a:solidFill>
                <a:schemeClr val="tx1"/>
              </a:solidFill>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indent="0" algn="l">
              <a:spcBef>
                <a:spcPts val="0"/>
              </a:spcBef>
            </a:pPr>
            <a:r>
              <a:rPr lang="en-GB">
                <a:latin typeface="Cambria"/>
                <a:ea typeface="Cambria"/>
              </a:rPr>
              <a:t>Batch Number: CSE -G39</a:t>
            </a:r>
            <a:endParaRPr>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022051110"/>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a:solidFill>
                            <a:srgbClr val="17365D"/>
                          </a:solidFill>
                        </a:rPr>
                        <a:t>Roll Number</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a:solidFill>
                            <a:srgbClr val="17365D"/>
                          </a:solidFill>
                        </a:rPr>
                        <a:t>Student Name</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a:t>20211CSE0846</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VAISHNAVI C</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800" u="none" strike="noStrike" cap="none"/>
                        <a:t>20211CSE0298</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SHRUTHI V</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800" u="none" strike="noStrike" cap="none"/>
                        <a:t>20211CSE0308</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RUTHIKA S SHETTY</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a:solidFill>
                  <a:srgbClr val="17365D"/>
                </a:solidFill>
                <a:latin typeface="Cambria" panose="02040503050406030204" pitchFamily="18" charset="0"/>
                <a:ea typeface="Cambria" panose="02040503050406030204" pitchFamily="18" charset="0"/>
                <a:cs typeface="Verdana"/>
                <a:sym typeface="Verdana"/>
              </a:rPr>
              <a:t>Under the Supervision of,</a:t>
            </a:r>
            <a:endParaRPr>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a:solidFill>
                  <a:srgbClr val="17365D"/>
                </a:solidFill>
                <a:latin typeface="Cambria" panose="02040503050406030204" pitchFamily="18" charset="0"/>
                <a:ea typeface="Cambria" panose="02040503050406030204" pitchFamily="18" charset="0"/>
                <a:cs typeface="Verdana"/>
                <a:sym typeface="Verdana"/>
              </a:rPr>
              <a:t>Ms. Sreelatha PK</a:t>
            </a:r>
            <a:endParaRPr>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a:solidFill>
                  <a:srgbClr val="17365D"/>
                </a:solidFill>
                <a:latin typeface="Cambria" panose="02040503050406030204" pitchFamily="18" charset="0"/>
                <a:ea typeface="Cambria" panose="02040503050406030204" pitchFamily="18" charset="0"/>
                <a:cs typeface="Verdana"/>
                <a:sym typeface="Verdana"/>
              </a:rPr>
              <a:t>Assistant Professor</a:t>
            </a:r>
            <a:endParaRPr>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a:solidFill>
                  <a:srgbClr val="17365D"/>
                </a:solidFill>
                <a:latin typeface="Cambria" panose="02040503050406030204" pitchFamily="18" charset="0"/>
                <a:ea typeface="Cambria" panose="02040503050406030204" pitchFamily="18" charset="0"/>
                <a:cs typeface="Verdana"/>
                <a:sym typeface="Verdana"/>
              </a:rPr>
              <a:t>Presidency University</a:t>
            </a:r>
            <a:endParaRPr>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26922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a:solidFill>
                  <a:srgbClr val="17365D"/>
                </a:solidFill>
                <a:latin typeface="Cambria" panose="02040503050406030204" pitchFamily="18" charset="0"/>
                <a:ea typeface="Cambria" panose="02040503050406030204" pitchFamily="18" charset="0"/>
                <a:cs typeface="Verdana"/>
                <a:sym typeface="Verdana"/>
              </a:rPr>
              <a:t>PIP4004 Capstone Project</a:t>
            </a:r>
            <a:endParaRPr>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a:solidFill>
                  <a:srgbClr val="17365D"/>
                </a:solidFill>
                <a:latin typeface="Cambria"/>
                <a:ea typeface="Cambria"/>
                <a:cs typeface="Verdana"/>
                <a:sym typeface="Verdana"/>
              </a:rPr>
              <a:t>Review-3</a:t>
            </a:r>
            <a:endParaRPr sz="2000" b="1" i="0" u="none" strike="noStrike" cap="none">
              <a:solidFill>
                <a:srgbClr val="17365D"/>
              </a:solidFill>
              <a:latin typeface="Cambria" panose="02040503050406030204" pitchFamily="18" charset="0"/>
              <a:ea typeface="Cambria" panose="02040503050406030204" pitchFamily="18" charset="0"/>
              <a:cs typeface="Verdana"/>
              <a:sym typeface="Verdana"/>
            </a:endParaRPr>
          </a:p>
        </p:txBody>
      </p:sp>
      <p:sp>
        <p:nvSpPr>
          <p:cNvPr id="4" name="Google Shape;91;p13">
            <a:extLst>
              <a:ext uri="{FF2B5EF4-FFF2-40B4-BE49-F238E27FC236}">
                <a16:creationId xmlns:a16="http://schemas.microsoft.com/office/drawing/2014/main" id="{38626440-237E-188E-C1A6-F31EA58CC1E4}"/>
              </a:ext>
            </a:extLst>
          </p:cNvPr>
          <p:cNvSpPr txBox="1"/>
          <p:nvPr/>
        </p:nvSpPr>
        <p:spPr>
          <a:xfrm>
            <a:off x="0" y="4519523"/>
            <a:ext cx="12249915" cy="1562100"/>
          </a:xfrm>
          <a:prstGeom prst="rect">
            <a:avLst/>
          </a:prstGeom>
          <a:noFill/>
          <a:ln>
            <a:noFill/>
          </a:ln>
        </p:spPr>
        <p:txBody>
          <a:bodyPr spcFirstLastPara="1" wrap="square" lIns="91425" tIns="45700" rIns="91425" bIns="4570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rtl="0">
              <a:spcBef>
                <a:spcPts val="0"/>
              </a:spcBef>
              <a:spcAft>
                <a:spcPts val="0"/>
              </a:spcAft>
              <a:buClr>
                <a:srgbClr val="17365D"/>
              </a:buClr>
              <a:buSzPct val="100000"/>
              <a:buFont typeface="Arial"/>
              <a:buNone/>
            </a:pPr>
            <a:r>
              <a:rPr lang="en-US" sz="2000" b="1" i="0" u="none" strike="noStrike" cap="none">
                <a:solidFill>
                  <a:schemeClr val="accent1"/>
                </a:solidFill>
                <a:latin typeface="Cambria"/>
                <a:ea typeface="Cambria"/>
                <a:cs typeface="Verdana"/>
                <a:sym typeface="Verdana"/>
              </a:rPr>
              <a:t>Name of the Program: </a:t>
            </a:r>
            <a:r>
              <a:rPr lang="en-US" sz="2000" b="1" i="0" u="none" strike="noStrike" cap="none">
                <a:latin typeface="Cambria"/>
                <a:ea typeface="Cambria"/>
                <a:cs typeface="Verdana"/>
                <a:sym typeface="Verdana"/>
              </a:rPr>
              <a:t>CSE</a:t>
            </a:r>
            <a:endParaRPr lang="en-US" sz="2000" b="1" i="0" u="none" strike="noStrike" cap="none">
              <a:latin typeface="Cambria"/>
              <a:ea typeface="Cambria"/>
              <a:cs typeface="Verdana"/>
            </a:endParaRPr>
          </a:p>
          <a:p>
            <a:pPr>
              <a:buClr>
                <a:srgbClr val="17365D"/>
              </a:buClr>
              <a:buSzPct val="100000"/>
            </a:pPr>
            <a:r>
              <a:rPr lang="en-US" sz="2000" b="1">
                <a:solidFill>
                  <a:schemeClr val="accent1"/>
                </a:solidFill>
                <a:latin typeface="Cambria"/>
                <a:ea typeface="Cambria"/>
                <a:cs typeface="Verdana"/>
                <a:sym typeface="Verdana"/>
              </a:rPr>
              <a:t>Name of the </a:t>
            </a:r>
            <a:r>
              <a:rPr lang="en-US" sz="2000" b="1" err="1">
                <a:solidFill>
                  <a:schemeClr val="accent1"/>
                </a:solidFill>
                <a:latin typeface="Cambria"/>
                <a:ea typeface="Cambria"/>
                <a:cs typeface="Verdana"/>
                <a:sym typeface="Verdana"/>
              </a:rPr>
              <a:t>HoD</a:t>
            </a:r>
            <a:r>
              <a:rPr lang="en-US" sz="2000" b="1">
                <a:solidFill>
                  <a:schemeClr val="accent1"/>
                </a:solidFill>
                <a:latin typeface="Cambria"/>
                <a:ea typeface="Cambria"/>
                <a:cs typeface="Verdana"/>
                <a:sym typeface="Verdana"/>
              </a:rPr>
              <a:t>: </a:t>
            </a:r>
            <a:r>
              <a:rPr lang="en-US" sz="2000" b="1">
                <a:solidFill>
                  <a:schemeClr val="accent1"/>
                </a:solidFill>
                <a:latin typeface="Cambria"/>
                <a:ea typeface="Cambria"/>
              </a:rPr>
              <a:t> </a:t>
            </a:r>
            <a:r>
              <a:rPr lang="en-IN" sz="2000" b="1">
                <a:latin typeface="Cambria"/>
                <a:ea typeface="Cambria"/>
              </a:rPr>
              <a:t>Dr. Asif Mohammed H.B </a:t>
            </a:r>
          </a:p>
          <a:p>
            <a:pPr lvl="0">
              <a:buClr>
                <a:srgbClr val="17365D"/>
              </a:buClr>
              <a:buSzPct val="100000"/>
            </a:pPr>
            <a:r>
              <a:rPr lang="en-US" sz="2000" b="1" i="0" u="none" strike="noStrike" cap="none">
                <a:solidFill>
                  <a:schemeClr val="accent1"/>
                </a:solidFill>
                <a:latin typeface="Cambria"/>
                <a:ea typeface="Cambria"/>
                <a:cs typeface="Verdana"/>
                <a:sym typeface="Verdana"/>
              </a:rPr>
              <a:t>Name of the Program Project Coordinator: </a:t>
            </a:r>
            <a:r>
              <a:rPr lang="en-IN" sz="2000" b="1">
                <a:latin typeface="Cambria"/>
                <a:ea typeface="Cambria"/>
              </a:rPr>
              <a:t>Dr. Jayanthi. K</a:t>
            </a:r>
            <a:endParaRPr lang="en-US" sz="2000" b="1" i="0" u="none" strike="noStrike" cap="none">
              <a:solidFill>
                <a:schemeClr val="accent1"/>
              </a:solidFill>
              <a:latin typeface="Cambria"/>
              <a:ea typeface="Cambria"/>
              <a:cs typeface="Verdana"/>
            </a:endParaRPr>
          </a:p>
        </p:txBody>
      </p:sp>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208547A0-8F5F-3B80-EEE4-65D875AE9339}"/>
            </a:ext>
          </a:extLst>
        </p:cNvPr>
        <p:cNvGrpSpPr/>
        <p:nvPr/>
      </p:nvGrpSpPr>
      <p:grpSpPr>
        <a:xfrm>
          <a:off x="0" y="0"/>
          <a:ext cx="0" cy="0"/>
          <a:chOff x="0" y="0"/>
          <a:chExt cx="0" cy="0"/>
        </a:xfrm>
      </p:grpSpPr>
      <p:sp>
        <p:nvSpPr>
          <p:cNvPr id="115" name="Google Shape;115;p17">
            <a:extLst>
              <a:ext uri="{FF2B5EF4-FFF2-40B4-BE49-F238E27FC236}">
                <a16:creationId xmlns:a16="http://schemas.microsoft.com/office/drawing/2014/main" id="{B6072EED-E2AC-7E4A-6A7A-E748AD6C890F}"/>
              </a:ext>
            </a:extLst>
          </p:cNvPr>
          <p:cNvSpPr txBox="1">
            <a:spLocks noGrp="1"/>
          </p:cNvSpPr>
          <p:nvPr>
            <p:ph type="body" idx="1"/>
          </p:nvPr>
        </p:nvSpPr>
        <p:spPr>
          <a:xfrm>
            <a:off x="-206" y="1192636"/>
            <a:ext cx="12192685" cy="5856376"/>
          </a:xfrm>
          <a:prstGeom prst="rect">
            <a:avLst/>
          </a:prstGeom>
          <a:noFill/>
          <a:ln>
            <a:noFill/>
          </a:ln>
        </p:spPr>
        <p:txBody>
          <a:bodyPr spcFirstLastPara="1" wrap="square" lIns="91425" tIns="45700" rIns="91425" bIns="45700" anchor="ctr" anchorCtr="0">
            <a:noAutofit/>
          </a:bodyPr>
          <a:lstStyle/>
          <a:p>
            <a:pPr algn="just">
              <a:buNone/>
            </a:pPr>
            <a:r>
              <a:rPr lang="en-US" sz="2000" b="1" dirty="0">
                <a:latin typeface="Bookman Old Style"/>
              </a:rPr>
              <a:t>Objective 3: Improve Access to Affordable Legal Help</a:t>
            </a:r>
            <a:endParaRPr lang="en-US" sz="2000" dirty="0">
              <a:latin typeface="Bookman Old Style"/>
            </a:endParaRPr>
          </a:p>
          <a:p>
            <a:pPr marL="285750" indent="-285750" algn="just"/>
            <a:r>
              <a:rPr lang="en-US" sz="2000" dirty="0">
                <a:latin typeface="Bookman Old Style"/>
              </a:rPr>
              <a:t>In India and many other regions, legal services are often expensive and not easily accessible to the general public, especially small-scale businesses.</a:t>
            </a:r>
          </a:p>
          <a:p>
            <a:pPr marL="285750" indent="-285750" algn="just"/>
            <a:r>
              <a:rPr lang="en-US" sz="2000" dirty="0">
                <a:latin typeface="Bookman Old Style"/>
              </a:rPr>
              <a:t>This project aims to bridge that gap by offering an affordable, AI-based solution that can assist users without needing constant legal expert involvement.</a:t>
            </a:r>
          </a:p>
          <a:p>
            <a:pPr marL="285750" indent="-285750" algn="just"/>
            <a:r>
              <a:rPr lang="en-US" sz="2000" dirty="0">
                <a:latin typeface="Bookman Old Style"/>
              </a:rPr>
              <a:t>The tool can support underserved communities by providing reliable legal help quickly and at a low cost, helping to democratize legal services.</a:t>
            </a:r>
          </a:p>
          <a:p>
            <a:pPr algn="just">
              <a:buNone/>
            </a:pPr>
            <a:endParaRPr lang="en-US" sz="1050" b="1" dirty="0">
              <a:latin typeface="Bookman Old Style"/>
            </a:endParaRPr>
          </a:p>
          <a:p>
            <a:pPr algn="just">
              <a:buNone/>
            </a:pPr>
            <a:r>
              <a:rPr lang="en-US" sz="2000" b="1" dirty="0">
                <a:latin typeface="Bookman Old Style"/>
              </a:rPr>
              <a:t>Objective 4: Legal Accuracy</a:t>
            </a:r>
            <a:endParaRPr lang="en-US" b="1" dirty="0">
              <a:latin typeface="Bookman Old Style"/>
            </a:endParaRPr>
          </a:p>
          <a:p>
            <a:pPr algn="just"/>
            <a:r>
              <a:rPr lang="en-US" sz="2000" dirty="0">
                <a:latin typeface="Bookman Old Style"/>
              </a:rPr>
              <a:t>One of the key risks in automated legal tools is generating documents that do not comply with current laws.</a:t>
            </a:r>
            <a:endParaRPr lang="en-US" dirty="0">
              <a:latin typeface="Bookman Old Style"/>
            </a:endParaRPr>
          </a:p>
          <a:p>
            <a:pPr algn="just"/>
            <a:r>
              <a:rPr lang="en-US" sz="2000" dirty="0">
                <a:latin typeface="Bookman Old Style"/>
              </a:rPr>
              <a:t>This system integrates legal databases, statutes, and case laws to validate the output and ensure that documents are up-to-date and legally accurate.</a:t>
            </a:r>
            <a:endParaRPr lang="en-US" dirty="0">
              <a:latin typeface="Bookman Old Style"/>
            </a:endParaRPr>
          </a:p>
          <a:p>
            <a:pPr marL="285750" indent="-285750" algn="just"/>
            <a:endParaRPr lang="en-US" sz="2000">
              <a:latin typeface="Bookman Old Style"/>
            </a:endParaRPr>
          </a:p>
          <a:p>
            <a:pPr algn="just">
              <a:buNone/>
            </a:pPr>
            <a:endParaRPr lang="en-US" sz="2000" b="1">
              <a:latin typeface="Bookman Old Style"/>
            </a:endParaRPr>
          </a:p>
          <a:p>
            <a:pPr algn="just"/>
            <a:endParaRPr lang="en-US" sz="2000">
              <a:latin typeface="Bookman Old Style"/>
            </a:endParaRPr>
          </a:p>
        </p:txBody>
      </p:sp>
      <p:sp>
        <p:nvSpPr>
          <p:cNvPr id="3" name="Title 3">
            <a:extLst>
              <a:ext uri="{FF2B5EF4-FFF2-40B4-BE49-F238E27FC236}">
                <a16:creationId xmlns:a16="http://schemas.microsoft.com/office/drawing/2014/main" id="{95D75271-56E6-716D-B726-AB84CC3FDEFD}"/>
              </a:ext>
            </a:extLst>
          </p:cNvPr>
          <p:cNvSpPr>
            <a:spLocks noGrp="1"/>
          </p:cNvSpPr>
          <p:nvPr>
            <p:ph type="title"/>
          </p:nvPr>
        </p:nvSpPr>
        <p:spPr>
          <a:xfrm>
            <a:off x="165819" y="260260"/>
            <a:ext cx="10668000" cy="487500"/>
          </a:xfrm>
        </p:spPr>
        <p:txBody>
          <a:bodyPr/>
          <a:lstStyle/>
          <a:p>
            <a:r>
              <a:rPr lang="en-GB"/>
              <a:t>Objectives</a:t>
            </a:r>
            <a:endParaRPr lang="en-US"/>
          </a:p>
        </p:txBody>
      </p:sp>
    </p:spTree>
    <p:extLst>
      <p:ext uri="{BB962C8B-B14F-4D97-AF65-F5344CB8AC3E}">
        <p14:creationId xmlns:p14="http://schemas.microsoft.com/office/powerpoint/2010/main" val="468762999"/>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2A94F-811B-7BFA-A032-1DB58EA0FB0B}"/>
              </a:ext>
            </a:extLst>
          </p:cNvPr>
          <p:cNvSpPr>
            <a:spLocks noGrp="1"/>
          </p:cNvSpPr>
          <p:nvPr>
            <p:ph type="title"/>
          </p:nvPr>
        </p:nvSpPr>
        <p:spPr/>
        <p:txBody>
          <a:bodyPr/>
          <a:lstStyle/>
          <a:p>
            <a:r>
              <a:rPr lang="en-GB"/>
              <a:t>Objectives</a:t>
            </a:r>
            <a:endParaRPr lang="en-US"/>
          </a:p>
        </p:txBody>
      </p:sp>
      <p:sp>
        <p:nvSpPr>
          <p:cNvPr id="3" name="Text Placeholder 2">
            <a:extLst>
              <a:ext uri="{FF2B5EF4-FFF2-40B4-BE49-F238E27FC236}">
                <a16:creationId xmlns:a16="http://schemas.microsoft.com/office/drawing/2014/main" id="{7B98FF5A-618E-5699-CB18-1DF749C401CB}"/>
              </a:ext>
            </a:extLst>
          </p:cNvPr>
          <p:cNvSpPr>
            <a:spLocks noGrp="1"/>
          </p:cNvSpPr>
          <p:nvPr>
            <p:ph type="body" idx="1"/>
          </p:nvPr>
        </p:nvSpPr>
        <p:spPr>
          <a:xfrm>
            <a:off x="-6709" y="1718095"/>
            <a:ext cx="12192000" cy="2753265"/>
          </a:xfrm>
        </p:spPr>
        <p:txBody>
          <a:bodyPr/>
          <a:lstStyle/>
          <a:p>
            <a:pPr marL="76200" indent="0" algn="just">
              <a:buNone/>
            </a:pPr>
            <a:r>
              <a:rPr lang="en-US" sz="2000" b="1">
                <a:latin typeface="Bookman Old Style"/>
              </a:rPr>
              <a:t>Objective 5: Offer Interactive Legal Assistance via Chatbot</a:t>
            </a:r>
            <a:endParaRPr lang="en-US" sz="2000">
              <a:latin typeface="Bookman Old Style"/>
            </a:endParaRPr>
          </a:p>
          <a:p>
            <a:pPr algn="just"/>
            <a:r>
              <a:rPr lang="en-US" sz="2000">
                <a:latin typeface="Bookman Old Style"/>
              </a:rPr>
              <a:t>The system includes a smart chatbot that users can interact with to ask legal questions or request documents.</a:t>
            </a:r>
          </a:p>
          <a:p>
            <a:pPr algn="just"/>
            <a:r>
              <a:rPr lang="en-US" sz="2000">
                <a:latin typeface="Bookman Old Style"/>
              </a:rPr>
              <a:t>The chatbot uses conversational AI and context-aware retrieval techniques to understand user queries and respond with accurate legal information.</a:t>
            </a:r>
          </a:p>
          <a:p>
            <a:pPr algn="just"/>
            <a:r>
              <a:rPr lang="en-US" sz="2000">
                <a:latin typeface="Bookman Old Style"/>
              </a:rPr>
              <a:t>It can also help users navigate the legal document creation process, making the system feel more like an intelligent assistant than just a tool.</a:t>
            </a:r>
            <a:endParaRPr lang="en-GB">
              <a:latin typeface="Bookman Old Style"/>
            </a:endParaRPr>
          </a:p>
        </p:txBody>
      </p:sp>
    </p:spTree>
    <p:extLst>
      <p:ext uri="{BB962C8B-B14F-4D97-AF65-F5344CB8AC3E}">
        <p14:creationId xmlns:p14="http://schemas.microsoft.com/office/powerpoint/2010/main" val="3928761480"/>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ea typeface="Cambria"/>
              </a:rPr>
              <a:t>Timeline of the Project (Gantt Chart)</a:t>
            </a:r>
            <a:endParaRPr lang="en-US">
              <a:ea typeface="Cambria"/>
            </a:endParaRPr>
          </a:p>
        </p:txBody>
      </p:sp>
      <p:pic>
        <p:nvPicPr>
          <p:cNvPr id="3" name="Picture 2">
            <a:extLst>
              <a:ext uri="{FF2B5EF4-FFF2-40B4-BE49-F238E27FC236}">
                <a16:creationId xmlns:a16="http://schemas.microsoft.com/office/drawing/2014/main" id="{24D02B17-C782-92F2-D4AD-D5BA72095D86}"/>
              </a:ext>
            </a:extLst>
          </p:cNvPr>
          <p:cNvPicPr>
            <a:picLocks noChangeAspect="1"/>
          </p:cNvPicPr>
          <p:nvPr/>
        </p:nvPicPr>
        <p:blipFill>
          <a:blip r:embed="rId3"/>
          <a:stretch>
            <a:fillRect/>
          </a:stretch>
        </p:blipFill>
        <p:spPr>
          <a:xfrm>
            <a:off x="1942052" y="1009637"/>
            <a:ext cx="8894313" cy="5257331"/>
          </a:xfrm>
          <a:prstGeom prst="rect">
            <a:avLst/>
          </a:prstGeom>
        </p:spPr>
      </p:pic>
    </p:spTree>
    <p:extLst>
      <p:ext uri="{BB962C8B-B14F-4D97-AF65-F5344CB8AC3E}">
        <p14:creationId xmlns:p14="http://schemas.microsoft.com/office/powerpoint/2010/main" val="479890276"/>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8560070B-940F-AEAC-9B63-5D68680261D3}"/>
            </a:ext>
          </a:extLst>
        </p:cNvPr>
        <p:cNvGrpSpPr/>
        <p:nvPr/>
      </p:nvGrpSpPr>
      <p:grpSpPr>
        <a:xfrm>
          <a:off x="0" y="0"/>
          <a:ext cx="0" cy="0"/>
          <a:chOff x="0" y="0"/>
          <a:chExt cx="0" cy="0"/>
        </a:xfrm>
      </p:grpSpPr>
      <p:sp>
        <p:nvSpPr>
          <p:cNvPr id="115" name="Google Shape;115;p17">
            <a:extLst>
              <a:ext uri="{FF2B5EF4-FFF2-40B4-BE49-F238E27FC236}">
                <a16:creationId xmlns:a16="http://schemas.microsoft.com/office/drawing/2014/main" id="{18D2B96D-83A9-6C6A-E9A3-44EF389BA9A2}"/>
              </a:ext>
            </a:extLst>
          </p:cNvPr>
          <p:cNvSpPr txBox="1">
            <a:spLocks noGrp="1"/>
          </p:cNvSpPr>
          <p:nvPr>
            <p:ph type="body" idx="1"/>
          </p:nvPr>
        </p:nvSpPr>
        <p:spPr>
          <a:xfrm>
            <a:off x="-1403" y="1098328"/>
            <a:ext cx="12192000" cy="5513716"/>
          </a:xfrm>
          <a:prstGeom prst="rect">
            <a:avLst/>
          </a:prstGeom>
          <a:noFill/>
          <a:ln>
            <a:noFill/>
          </a:ln>
        </p:spPr>
        <p:txBody>
          <a:bodyPr spcFirstLastPara="1" wrap="square" lIns="91425" tIns="45700" rIns="91425" bIns="45700" anchor="t" anchorCtr="0">
            <a:noAutofit/>
          </a:bodyPr>
          <a:lstStyle/>
          <a:p>
            <a:pPr algn="just"/>
            <a:r>
              <a:rPr lang="en-US" sz="2100" b="1">
                <a:latin typeface="Bookman Old Style"/>
              </a:rPr>
              <a:t>Automated Legal Document Generation – </a:t>
            </a:r>
            <a:r>
              <a:rPr lang="en-US" sz="2100">
                <a:latin typeface="Bookman Old Style"/>
              </a:rPr>
              <a:t>The system will generate legal documents in plain language based on user inputs, reducing the need for manual drafting.</a:t>
            </a:r>
            <a:endParaRPr lang="en-US" sz="2100"/>
          </a:p>
          <a:p>
            <a:pPr algn="just"/>
            <a:r>
              <a:rPr lang="en-US" sz="2100" b="1">
                <a:latin typeface="Bookman Old Style"/>
              </a:rPr>
              <a:t>Improved Accessibility to Legal Resources – </a:t>
            </a:r>
            <a:r>
              <a:rPr lang="en-US" sz="2100">
                <a:latin typeface="Bookman Old Style"/>
              </a:rPr>
              <a:t>Individuals and small businesses will be able to create legally sound documents without requiring extensive legal knowledge or professional assistance.</a:t>
            </a:r>
            <a:endParaRPr lang="en-US" sz="2100"/>
          </a:p>
          <a:p>
            <a:pPr algn="just"/>
            <a:r>
              <a:rPr lang="en-US" sz="2100" b="1">
                <a:latin typeface="Bookman Old Style"/>
              </a:rPr>
              <a:t>Reduction in Errors and Ambiguities – </a:t>
            </a:r>
            <a:r>
              <a:rPr lang="en-US" sz="2100">
                <a:latin typeface="Bookman Old Style"/>
              </a:rPr>
              <a:t>By utilizing AI and NLP techniques, the system will minimize common mistakes and misunderstandings in legal documents, ensuring clarity and accuracy.</a:t>
            </a:r>
            <a:endParaRPr lang="en-US" sz="2100"/>
          </a:p>
          <a:p>
            <a:pPr algn="just"/>
            <a:r>
              <a:rPr lang="en-US" sz="2100" b="1">
                <a:latin typeface="Bookman Old Style"/>
              </a:rPr>
              <a:t>Time and Cost Savings – </a:t>
            </a:r>
            <a:r>
              <a:rPr lang="en-US" sz="2100">
                <a:latin typeface="Bookman Old Style"/>
              </a:rPr>
              <a:t>Users will save significant time and legal expenses by automating the document drafting process rather than hiring a lawyer for basic legal paperwork.</a:t>
            </a:r>
            <a:endParaRPr lang="en-US" sz="2100"/>
          </a:p>
          <a:p>
            <a:pPr algn="just"/>
            <a:r>
              <a:rPr lang="en-US" sz="2100" b="1">
                <a:latin typeface="Bookman Old Style"/>
              </a:rPr>
              <a:t>Integration with Legal Databases – </a:t>
            </a:r>
            <a:r>
              <a:rPr lang="en-US" sz="2100">
                <a:latin typeface="Bookman Old Style"/>
              </a:rPr>
              <a:t>The AI model is expected to use publicly available legal resources to ensure that documents align with current legal standards and regulations.</a:t>
            </a:r>
            <a:r>
              <a:rPr lang="en-US" sz="2200">
                <a:latin typeface="Bookman Old Style"/>
              </a:rPr>
              <a:t> </a:t>
            </a:r>
            <a:endParaRPr lang="en-US" sz="2200"/>
          </a:p>
          <a:p>
            <a:pPr algn="just"/>
            <a:endParaRPr lang="en-US" sz="2200">
              <a:latin typeface="Bookman Old Style"/>
            </a:endParaRPr>
          </a:p>
        </p:txBody>
      </p:sp>
      <p:sp>
        <p:nvSpPr>
          <p:cNvPr id="3" name="Title 3">
            <a:extLst>
              <a:ext uri="{FF2B5EF4-FFF2-40B4-BE49-F238E27FC236}">
                <a16:creationId xmlns:a16="http://schemas.microsoft.com/office/drawing/2014/main" id="{28BACE80-8458-B47D-B727-08A47F6EE0A2}"/>
              </a:ext>
            </a:extLst>
          </p:cNvPr>
          <p:cNvSpPr>
            <a:spLocks noGrp="1"/>
          </p:cNvSpPr>
          <p:nvPr>
            <p:ph type="title"/>
          </p:nvPr>
        </p:nvSpPr>
        <p:spPr>
          <a:xfrm>
            <a:off x="165819" y="260260"/>
            <a:ext cx="10668000" cy="487500"/>
          </a:xfrm>
        </p:spPr>
        <p:txBody>
          <a:bodyPr/>
          <a:lstStyle/>
          <a:p>
            <a:r>
              <a:rPr lang="en-GB"/>
              <a:t>Outcomes/ Results Obtained</a:t>
            </a:r>
            <a:endParaRPr lang="en-US"/>
          </a:p>
        </p:txBody>
      </p:sp>
    </p:spTree>
    <p:extLst>
      <p:ext uri="{BB962C8B-B14F-4D97-AF65-F5344CB8AC3E}">
        <p14:creationId xmlns:p14="http://schemas.microsoft.com/office/powerpoint/2010/main" val="1932799980"/>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A9759E74-9C74-0AEE-D2A0-525CA62F8BB9}"/>
            </a:ext>
          </a:extLst>
        </p:cNvPr>
        <p:cNvGrpSpPr/>
        <p:nvPr/>
      </p:nvGrpSpPr>
      <p:grpSpPr>
        <a:xfrm>
          <a:off x="0" y="0"/>
          <a:ext cx="0" cy="0"/>
          <a:chOff x="0" y="0"/>
          <a:chExt cx="0" cy="0"/>
        </a:xfrm>
      </p:grpSpPr>
      <p:sp>
        <p:nvSpPr>
          <p:cNvPr id="3" name="Title 3">
            <a:extLst>
              <a:ext uri="{FF2B5EF4-FFF2-40B4-BE49-F238E27FC236}">
                <a16:creationId xmlns:a16="http://schemas.microsoft.com/office/drawing/2014/main" id="{E717F59F-05F8-538D-1905-096A2C42ED94}"/>
              </a:ext>
            </a:extLst>
          </p:cNvPr>
          <p:cNvSpPr>
            <a:spLocks noGrp="1"/>
          </p:cNvSpPr>
          <p:nvPr>
            <p:ph type="title"/>
          </p:nvPr>
        </p:nvSpPr>
        <p:spPr>
          <a:xfrm>
            <a:off x="165819" y="260260"/>
            <a:ext cx="10668000" cy="487500"/>
          </a:xfrm>
        </p:spPr>
        <p:txBody>
          <a:bodyPr/>
          <a:lstStyle/>
          <a:p>
            <a:r>
              <a:rPr lang="en-GB"/>
              <a:t>Outcomes/ Results Obtained</a:t>
            </a:r>
            <a:endParaRPr lang="en-GB" b="0">
              <a:solidFill>
                <a:srgbClr val="000000"/>
              </a:solidFill>
            </a:endParaRPr>
          </a:p>
        </p:txBody>
      </p:sp>
      <p:pic>
        <p:nvPicPr>
          <p:cNvPr id="2" name="Picture 1" descr="A screenshot of a computer&#10;&#10;AI-generated content may be incorrect.">
            <a:extLst>
              <a:ext uri="{FF2B5EF4-FFF2-40B4-BE49-F238E27FC236}">
                <a16:creationId xmlns:a16="http://schemas.microsoft.com/office/drawing/2014/main" id="{BBF01B1E-56F4-31F3-FD6C-1D18D9303AB1}"/>
              </a:ext>
            </a:extLst>
          </p:cNvPr>
          <p:cNvPicPr>
            <a:picLocks noChangeAspect="1"/>
          </p:cNvPicPr>
          <p:nvPr/>
        </p:nvPicPr>
        <p:blipFill>
          <a:blip r:embed="rId3"/>
          <a:stretch>
            <a:fillRect/>
          </a:stretch>
        </p:blipFill>
        <p:spPr>
          <a:xfrm>
            <a:off x="301925" y="750230"/>
            <a:ext cx="11573773" cy="5745730"/>
          </a:xfrm>
          <a:prstGeom prst="rect">
            <a:avLst/>
          </a:prstGeom>
        </p:spPr>
      </p:pic>
      <p:sp>
        <p:nvSpPr>
          <p:cNvPr id="4" name="TextBox 3">
            <a:extLst>
              <a:ext uri="{FF2B5EF4-FFF2-40B4-BE49-F238E27FC236}">
                <a16:creationId xmlns:a16="http://schemas.microsoft.com/office/drawing/2014/main" id="{3B95A266-5A87-196A-02BF-22B05C3B6C3A}"/>
              </a:ext>
            </a:extLst>
          </p:cNvPr>
          <p:cNvSpPr txBox="1"/>
          <p:nvPr/>
        </p:nvSpPr>
        <p:spPr>
          <a:xfrm>
            <a:off x="305121" y="6303354"/>
            <a:ext cx="11578883" cy="523220"/>
          </a:xfrm>
          <a:prstGeom prst="rect">
            <a:avLst/>
          </a:prstGeom>
          <a:solidFill>
            <a:srgbClr val="44445C"/>
          </a:solidFill>
          <a:ln>
            <a:solidFill>
              <a:schemeClr val="tx1"/>
            </a:solidFill>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latin typeface="Times New Roman"/>
                <a:cs typeface="Times New Roman"/>
              </a:rPr>
              <a:t>AI Chatbot Interface</a:t>
            </a:r>
            <a:endParaRPr lang="en-GB" sz="2800">
              <a:latin typeface="Times New Roman"/>
              <a:cs typeface="Times New Roman"/>
            </a:endParaRPr>
          </a:p>
        </p:txBody>
      </p:sp>
    </p:spTree>
    <p:extLst>
      <p:ext uri="{BB962C8B-B14F-4D97-AF65-F5344CB8AC3E}">
        <p14:creationId xmlns:p14="http://schemas.microsoft.com/office/powerpoint/2010/main" val="4144720582"/>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8D7051ED-CF28-47E6-708B-D689F6279C3A}"/>
            </a:ext>
          </a:extLst>
        </p:cNvPr>
        <p:cNvGrpSpPr/>
        <p:nvPr/>
      </p:nvGrpSpPr>
      <p:grpSpPr>
        <a:xfrm>
          <a:off x="0" y="0"/>
          <a:ext cx="0" cy="0"/>
          <a:chOff x="0" y="0"/>
          <a:chExt cx="0" cy="0"/>
        </a:xfrm>
      </p:grpSpPr>
      <p:sp>
        <p:nvSpPr>
          <p:cNvPr id="3" name="Title 3">
            <a:extLst>
              <a:ext uri="{FF2B5EF4-FFF2-40B4-BE49-F238E27FC236}">
                <a16:creationId xmlns:a16="http://schemas.microsoft.com/office/drawing/2014/main" id="{5F515DEA-1545-51CD-92C5-09DE336BEBAF}"/>
              </a:ext>
            </a:extLst>
          </p:cNvPr>
          <p:cNvSpPr>
            <a:spLocks noGrp="1"/>
          </p:cNvSpPr>
          <p:nvPr>
            <p:ph type="title"/>
          </p:nvPr>
        </p:nvSpPr>
        <p:spPr>
          <a:xfrm>
            <a:off x="165819" y="260260"/>
            <a:ext cx="10668000" cy="487500"/>
          </a:xfrm>
        </p:spPr>
        <p:txBody>
          <a:bodyPr/>
          <a:lstStyle/>
          <a:p>
            <a:r>
              <a:rPr lang="en-GB"/>
              <a:t>Outcomes/ Results Obtained</a:t>
            </a:r>
            <a:endParaRPr lang="en-GB" b="0">
              <a:solidFill>
                <a:srgbClr val="000000"/>
              </a:solidFill>
            </a:endParaRPr>
          </a:p>
        </p:txBody>
      </p:sp>
      <p:pic>
        <p:nvPicPr>
          <p:cNvPr id="4" name="Picture 3" descr="A screenshot of a black and white text&#10;&#10;AI-generated content may be incorrect.">
            <a:extLst>
              <a:ext uri="{FF2B5EF4-FFF2-40B4-BE49-F238E27FC236}">
                <a16:creationId xmlns:a16="http://schemas.microsoft.com/office/drawing/2014/main" id="{AE8735C8-AB54-0FEC-5E35-A76793021311}"/>
              </a:ext>
            </a:extLst>
          </p:cNvPr>
          <p:cNvPicPr>
            <a:picLocks noChangeAspect="1"/>
          </p:cNvPicPr>
          <p:nvPr/>
        </p:nvPicPr>
        <p:blipFill>
          <a:blip r:embed="rId3"/>
          <a:stretch>
            <a:fillRect/>
          </a:stretch>
        </p:blipFill>
        <p:spPr>
          <a:xfrm>
            <a:off x="115019" y="1285875"/>
            <a:ext cx="11961963" cy="4286250"/>
          </a:xfrm>
          <a:prstGeom prst="rect">
            <a:avLst/>
          </a:prstGeom>
        </p:spPr>
      </p:pic>
      <p:sp>
        <p:nvSpPr>
          <p:cNvPr id="6" name="TextBox 5">
            <a:extLst>
              <a:ext uri="{FF2B5EF4-FFF2-40B4-BE49-F238E27FC236}">
                <a16:creationId xmlns:a16="http://schemas.microsoft.com/office/drawing/2014/main" id="{868BD7CB-8A28-EBC5-9E4C-4A2AC6BDCA2A}"/>
              </a:ext>
            </a:extLst>
          </p:cNvPr>
          <p:cNvSpPr txBox="1"/>
          <p:nvPr/>
        </p:nvSpPr>
        <p:spPr>
          <a:xfrm>
            <a:off x="118215" y="5699505"/>
            <a:ext cx="11952695" cy="523220"/>
          </a:xfrm>
          <a:prstGeom prst="rect">
            <a:avLst/>
          </a:prstGeom>
          <a:solidFill>
            <a:srgbClr val="383838"/>
          </a:solidFill>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rgbClr val="FFFFFF"/>
                </a:solidFill>
                <a:latin typeface="Times New Roman"/>
                <a:cs typeface="Times New Roman"/>
              </a:rPr>
              <a:t>Chatbot responding to a legal query on fundamental rights</a:t>
            </a:r>
          </a:p>
        </p:txBody>
      </p:sp>
    </p:spTree>
    <p:extLst>
      <p:ext uri="{BB962C8B-B14F-4D97-AF65-F5344CB8AC3E}">
        <p14:creationId xmlns:p14="http://schemas.microsoft.com/office/powerpoint/2010/main" val="2669874798"/>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250E7424-7926-9A81-E090-3AC1B65A9DC0}"/>
            </a:ext>
          </a:extLst>
        </p:cNvPr>
        <p:cNvGrpSpPr/>
        <p:nvPr/>
      </p:nvGrpSpPr>
      <p:grpSpPr>
        <a:xfrm>
          <a:off x="0" y="0"/>
          <a:ext cx="0" cy="0"/>
          <a:chOff x="0" y="0"/>
          <a:chExt cx="0" cy="0"/>
        </a:xfrm>
      </p:grpSpPr>
      <p:sp>
        <p:nvSpPr>
          <p:cNvPr id="3" name="Title 3">
            <a:extLst>
              <a:ext uri="{FF2B5EF4-FFF2-40B4-BE49-F238E27FC236}">
                <a16:creationId xmlns:a16="http://schemas.microsoft.com/office/drawing/2014/main" id="{B18B213D-A62E-AAAC-F7E9-6B6FDF5559B6}"/>
              </a:ext>
            </a:extLst>
          </p:cNvPr>
          <p:cNvSpPr>
            <a:spLocks noGrp="1"/>
          </p:cNvSpPr>
          <p:nvPr>
            <p:ph type="title"/>
          </p:nvPr>
        </p:nvSpPr>
        <p:spPr>
          <a:xfrm>
            <a:off x="165819" y="260260"/>
            <a:ext cx="10668000" cy="487500"/>
          </a:xfrm>
        </p:spPr>
        <p:txBody>
          <a:bodyPr/>
          <a:lstStyle/>
          <a:p>
            <a:r>
              <a:rPr lang="en-GB"/>
              <a:t>Outcomes/ Results Obtained</a:t>
            </a:r>
            <a:endParaRPr lang="en-GB" b="0">
              <a:solidFill>
                <a:srgbClr val="000000"/>
              </a:solidFill>
            </a:endParaRPr>
          </a:p>
        </p:txBody>
      </p:sp>
      <p:pic>
        <p:nvPicPr>
          <p:cNvPr id="4" name="Picture 3" descr="A screenshot of a computer&#10;&#10;AI-generated content may be incorrect.">
            <a:extLst>
              <a:ext uri="{FF2B5EF4-FFF2-40B4-BE49-F238E27FC236}">
                <a16:creationId xmlns:a16="http://schemas.microsoft.com/office/drawing/2014/main" id="{B25A7AD6-4F69-961F-3F17-B82012C12C73}"/>
              </a:ext>
            </a:extLst>
          </p:cNvPr>
          <p:cNvPicPr>
            <a:picLocks noChangeAspect="1"/>
          </p:cNvPicPr>
          <p:nvPr/>
        </p:nvPicPr>
        <p:blipFill>
          <a:blip r:embed="rId3"/>
          <a:stretch>
            <a:fillRect/>
          </a:stretch>
        </p:blipFill>
        <p:spPr>
          <a:xfrm>
            <a:off x="273170" y="750228"/>
            <a:ext cx="11588151" cy="5745733"/>
          </a:xfrm>
          <a:prstGeom prst="rect">
            <a:avLst/>
          </a:prstGeom>
        </p:spPr>
      </p:pic>
      <p:sp>
        <p:nvSpPr>
          <p:cNvPr id="6" name="TextBox 5">
            <a:extLst>
              <a:ext uri="{FF2B5EF4-FFF2-40B4-BE49-F238E27FC236}">
                <a16:creationId xmlns:a16="http://schemas.microsoft.com/office/drawing/2014/main" id="{7C011AAA-5673-FBE9-A35D-E2B0907C241C}"/>
              </a:ext>
            </a:extLst>
          </p:cNvPr>
          <p:cNvSpPr txBox="1"/>
          <p:nvPr/>
        </p:nvSpPr>
        <p:spPr>
          <a:xfrm>
            <a:off x="276366" y="6303354"/>
            <a:ext cx="11622016" cy="523220"/>
          </a:xfrm>
          <a:prstGeom prst="rect">
            <a:avLst/>
          </a:prstGeom>
          <a:solidFill>
            <a:srgbClr val="44445C"/>
          </a:solidFill>
          <a:ln>
            <a:solidFill>
              <a:schemeClr val="tx1"/>
            </a:solidFill>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rgbClr val="FFFFFF"/>
                </a:solidFill>
                <a:latin typeface="Times New Roman"/>
                <a:cs typeface="Times New Roman"/>
              </a:rPr>
              <a:t>Response to a query on Fundamental Law by the Assistant</a:t>
            </a:r>
          </a:p>
        </p:txBody>
      </p:sp>
    </p:spTree>
    <p:extLst>
      <p:ext uri="{BB962C8B-B14F-4D97-AF65-F5344CB8AC3E}">
        <p14:creationId xmlns:p14="http://schemas.microsoft.com/office/powerpoint/2010/main" val="2827441826"/>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47A5F32A-E8E8-50AF-EB47-0104568D456A}"/>
            </a:ext>
          </a:extLst>
        </p:cNvPr>
        <p:cNvGrpSpPr/>
        <p:nvPr/>
      </p:nvGrpSpPr>
      <p:grpSpPr>
        <a:xfrm>
          <a:off x="0" y="0"/>
          <a:ext cx="0" cy="0"/>
          <a:chOff x="0" y="0"/>
          <a:chExt cx="0" cy="0"/>
        </a:xfrm>
      </p:grpSpPr>
      <p:sp>
        <p:nvSpPr>
          <p:cNvPr id="3" name="Title 3">
            <a:extLst>
              <a:ext uri="{FF2B5EF4-FFF2-40B4-BE49-F238E27FC236}">
                <a16:creationId xmlns:a16="http://schemas.microsoft.com/office/drawing/2014/main" id="{016F1745-7CED-038F-DB0E-10FE6A32BC62}"/>
              </a:ext>
            </a:extLst>
          </p:cNvPr>
          <p:cNvSpPr>
            <a:spLocks noGrp="1"/>
          </p:cNvSpPr>
          <p:nvPr>
            <p:ph type="title"/>
          </p:nvPr>
        </p:nvSpPr>
        <p:spPr>
          <a:xfrm>
            <a:off x="165819" y="260260"/>
            <a:ext cx="10668000" cy="487500"/>
          </a:xfrm>
        </p:spPr>
        <p:txBody>
          <a:bodyPr/>
          <a:lstStyle/>
          <a:p>
            <a:r>
              <a:rPr lang="en-GB"/>
              <a:t>Outcomes/ Results Obtained</a:t>
            </a:r>
            <a:endParaRPr lang="en-GB" b="0">
              <a:solidFill>
                <a:srgbClr val="000000"/>
              </a:solidFill>
            </a:endParaRPr>
          </a:p>
        </p:txBody>
      </p:sp>
      <p:pic>
        <p:nvPicPr>
          <p:cNvPr id="4" name="Picture 3" descr="A screenshot of a computer&#10;&#10;AI-generated content may be incorrect.">
            <a:extLst>
              <a:ext uri="{FF2B5EF4-FFF2-40B4-BE49-F238E27FC236}">
                <a16:creationId xmlns:a16="http://schemas.microsoft.com/office/drawing/2014/main" id="{CE16C62A-0ED6-9C39-3047-1EA45FAE9C7A}"/>
              </a:ext>
            </a:extLst>
          </p:cNvPr>
          <p:cNvPicPr>
            <a:picLocks noChangeAspect="1"/>
          </p:cNvPicPr>
          <p:nvPr/>
        </p:nvPicPr>
        <p:blipFill>
          <a:blip r:embed="rId3"/>
          <a:stretch>
            <a:fillRect/>
          </a:stretch>
        </p:blipFill>
        <p:spPr>
          <a:xfrm>
            <a:off x="273169" y="745465"/>
            <a:ext cx="11588152" cy="5755257"/>
          </a:xfrm>
          <a:prstGeom prst="rect">
            <a:avLst/>
          </a:prstGeom>
        </p:spPr>
      </p:pic>
      <p:sp>
        <p:nvSpPr>
          <p:cNvPr id="6" name="TextBox 5">
            <a:extLst>
              <a:ext uri="{FF2B5EF4-FFF2-40B4-BE49-F238E27FC236}">
                <a16:creationId xmlns:a16="http://schemas.microsoft.com/office/drawing/2014/main" id="{6813321F-FFE3-96A5-683D-EC9A38A145A8}"/>
              </a:ext>
            </a:extLst>
          </p:cNvPr>
          <p:cNvSpPr txBox="1"/>
          <p:nvPr/>
        </p:nvSpPr>
        <p:spPr>
          <a:xfrm>
            <a:off x="305121" y="6303354"/>
            <a:ext cx="11535752" cy="523220"/>
          </a:xfrm>
          <a:prstGeom prst="rect">
            <a:avLst/>
          </a:prstGeom>
          <a:solidFill>
            <a:srgbClr val="44445C"/>
          </a:solidFill>
          <a:ln>
            <a:solidFill>
              <a:schemeClr val="tx1"/>
            </a:solidFill>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latin typeface="Times New Roman"/>
                <a:cs typeface="Times New Roman"/>
              </a:rPr>
              <a:t>Response to a query on Directive Principles by the Assistant</a:t>
            </a:r>
          </a:p>
        </p:txBody>
      </p:sp>
    </p:spTree>
    <p:extLst>
      <p:ext uri="{BB962C8B-B14F-4D97-AF65-F5344CB8AC3E}">
        <p14:creationId xmlns:p14="http://schemas.microsoft.com/office/powerpoint/2010/main" val="4208718935"/>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E2A6A86E-814C-CB45-6FED-CFAA61113AAF}"/>
            </a:ext>
          </a:extLst>
        </p:cNvPr>
        <p:cNvGrpSpPr/>
        <p:nvPr/>
      </p:nvGrpSpPr>
      <p:grpSpPr>
        <a:xfrm>
          <a:off x="0" y="0"/>
          <a:ext cx="0" cy="0"/>
          <a:chOff x="0" y="0"/>
          <a:chExt cx="0" cy="0"/>
        </a:xfrm>
      </p:grpSpPr>
      <p:sp>
        <p:nvSpPr>
          <p:cNvPr id="115" name="Google Shape;115;p17">
            <a:extLst>
              <a:ext uri="{FF2B5EF4-FFF2-40B4-BE49-F238E27FC236}">
                <a16:creationId xmlns:a16="http://schemas.microsoft.com/office/drawing/2014/main" id="{8353172A-A835-E664-0347-091C6A957FB6}"/>
              </a:ext>
            </a:extLst>
          </p:cNvPr>
          <p:cNvSpPr txBox="1">
            <a:spLocks noGrp="1"/>
          </p:cNvSpPr>
          <p:nvPr>
            <p:ph type="body" idx="1"/>
          </p:nvPr>
        </p:nvSpPr>
        <p:spPr>
          <a:xfrm>
            <a:off x="-1403" y="1098328"/>
            <a:ext cx="12192000" cy="4483682"/>
          </a:xfrm>
          <a:prstGeom prst="rect">
            <a:avLst/>
          </a:prstGeom>
          <a:noFill/>
          <a:ln>
            <a:noFill/>
          </a:ln>
        </p:spPr>
        <p:txBody>
          <a:bodyPr spcFirstLastPara="1" wrap="square" lIns="91425" tIns="45700" rIns="91425" bIns="45700" anchor="t" anchorCtr="0">
            <a:noAutofit/>
          </a:bodyPr>
          <a:lstStyle/>
          <a:p>
            <a:pPr algn="just"/>
            <a:r>
              <a:rPr lang="en-US" sz="2100">
                <a:latin typeface="Bookman Old Style"/>
              </a:rPr>
              <a:t>The AI-powered Legal Documentation Assistant simplifies the legal drafting process for individuals and small businesses by generating accurate and easy-to-understand legal documents. By leveraging natural language processing (NLP) and machine learning techniques, our solution ensures that users can create legally sound documents without requiring extensive legal expertise.</a:t>
            </a:r>
          </a:p>
          <a:p>
            <a:pPr algn="just"/>
            <a:r>
              <a:rPr lang="en-US" sz="2100">
                <a:latin typeface="Bookman Old Style"/>
              </a:rPr>
              <a:t>Throughout the project, we developed a robust AI model capable of document generation, customization, and integration with legal resources. The system was designed with a focus on accuracy, efficiency, and usability, ensuring that users can generate documents with minimal errors while maintaining compliance with legal standards.</a:t>
            </a:r>
          </a:p>
          <a:p>
            <a:pPr algn="just"/>
            <a:r>
              <a:rPr lang="en-US" sz="2100">
                <a:latin typeface="Bookman Old Style"/>
              </a:rPr>
              <a:t>This project has the potential to significantly impact legal accessibility in India, where many individuals and small businesses struggle with complex legal paperwork due to a lack of resources. By reducing the time, effort, and costs associated with legal documentation, our solution promotes greater legal awareness and accessibility.</a:t>
            </a:r>
          </a:p>
          <a:p>
            <a:pPr algn="just"/>
            <a:endParaRPr lang="en-US" sz="2100">
              <a:latin typeface="Bookman Old Style"/>
            </a:endParaRPr>
          </a:p>
        </p:txBody>
      </p:sp>
      <p:sp>
        <p:nvSpPr>
          <p:cNvPr id="3" name="Title 3">
            <a:extLst>
              <a:ext uri="{FF2B5EF4-FFF2-40B4-BE49-F238E27FC236}">
                <a16:creationId xmlns:a16="http://schemas.microsoft.com/office/drawing/2014/main" id="{43289494-0AD1-4824-858B-2DD7A381DCC7}"/>
              </a:ext>
            </a:extLst>
          </p:cNvPr>
          <p:cNvSpPr>
            <a:spLocks noGrp="1"/>
          </p:cNvSpPr>
          <p:nvPr>
            <p:ph type="title"/>
          </p:nvPr>
        </p:nvSpPr>
        <p:spPr>
          <a:xfrm>
            <a:off x="165819" y="260260"/>
            <a:ext cx="10668000" cy="487500"/>
          </a:xfrm>
        </p:spPr>
        <p:txBody>
          <a:bodyPr/>
          <a:lstStyle/>
          <a:p>
            <a:r>
              <a:rPr lang="en-GB"/>
              <a:t>Conclusion</a:t>
            </a:r>
            <a:endParaRPr lang="en-US"/>
          </a:p>
        </p:txBody>
      </p:sp>
    </p:spTree>
    <p:extLst>
      <p:ext uri="{BB962C8B-B14F-4D97-AF65-F5344CB8AC3E}">
        <p14:creationId xmlns:p14="http://schemas.microsoft.com/office/powerpoint/2010/main" val="2936821289"/>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a:latin typeface="Cambria" panose="02040503050406030204" pitchFamily="18" charset="0"/>
                <a:ea typeface="Cambria" panose="02040503050406030204" pitchFamily="18" charset="0"/>
                <a:hlinkClick r:id="rId3"/>
              </a:rPr>
              <a:t>https://github.com/vaishnavi-c-2025/AI-powered-Legal-Documentation-Assistant</a:t>
            </a: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latin typeface="Cambria" panose="02040503050406030204" pitchFamily="18" charset="0"/>
                <a:ea typeface="Cambria" panose="02040503050406030204" pitchFamily="18" charset="0"/>
              </a:rPr>
              <a:t>Problem Statement Number: </a:t>
            </a:r>
            <a:endParaRPr>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indent="-190500" algn="just">
              <a:spcBef>
                <a:spcPts val="0"/>
              </a:spcBef>
              <a:buNone/>
            </a:pPr>
            <a:r>
              <a:rPr lang="en-US">
                <a:latin typeface="Cambria"/>
                <a:ea typeface="Cambria"/>
              </a:rPr>
              <a:t>Organization:  Presidency University</a:t>
            </a: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None/>
            </a:pPr>
            <a:r>
              <a:rPr lang="en-US">
                <a:latin typeface="Cambria"/>
                <a:ea typeface="Cambria"/>
              </a:rPr>
              <a:t>Category (Hardware / Software / Both) : Software</a:t>
            </a: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None/>
            </a:pPr>
            <a:r>
              <a:rPr lang="en-US">
                <a:latin typeface="Cambria"/>
                <a:ea typeface="Cambria"/>
              </a:rPr>
              <a:t>Problem Description: PSCS_8 - "AI-powered Legal Documentation Assistant"</a:t>
            </a:r>
            <a:endParaRPr lang="en-US">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a:latin typeface="Cambria"/>
                <a:ea typeface="Cambria"/>
              </a:rPr>
              <a:t>Difficulty Level: Simple</a:t>
            </a:r>
            <a:endParaRPr>
              <a:latin typeface="Cambria"/>
              <a:ea typeface="Cambria"/>
            </a:endParaRPr>
          </a:p>
        </p:txBody>
      </p:sp>
    </p:spTree>
    <p:extLst>
      <p:ext uri="{BB962C8B-B14F-4D97-AF65-F5344CB8AC3E}">
        <p14:creationId xmlns:p14="http://schemas.microsoft.com/office/powerpoint/2010/main" val="2143451837"/>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a:ea typeface="Cambria"/>
              </a:rPr>
              <a:t>References (IEEE Paper format)</a:t>
            </a:r>
            <a:endParaRPr lang="en-US">
              <a:ea typeface="Cambria"/>
            </a:endParaRPr>
          </a:p>
        </p:txBody>
      </p:sp>
      <p:sp>
        <p:nvSpPr>
          <p:cNvPr id="145" name="Google Shape;145;p22"/>
          <p:cNvSpPr txBox="1">
            <a:spLocks noGrp="1"/>
          </p:cNvSpPr>
          <p:nvPr>
            <p:ph type="body" idx="1"/>
          </p:nvPr>
        </p:nvSpPr>
        <p:spPr>
          <a:xfrm>
            <a:off x="1445" y="1074762"/>
            <a:ext cx="12195218" cy="5777874"/>
          </a:xfrm>
          <a:prstGeom prst="rect">
            <a:avLst/>
          </a:prstGeom>
          <a:noFill/>
          <a:ln>
            <a:noFill/>
          </a:ln>
        </p:spPr>
        <p:txBody>
          <a:bodyPr spcFirstLastPara="1" wrap="square" lIns="91425" tIns="45700" rIns="91425" bIns="45700" anchor="t" anchorCtr="0">
            <a:noAutofit/>
          </a:bodyPr>
          <a:lstStyle/>
          <a:p>
            <a:pPr marL="76200" indent="0">
              <a:lnSpc>
                <a:spcPct val="120000"/>
              </a:lnSpc>
              <a:buNone/>
            </a:pPr>
            <a:r>
              <a:rPr lang="en-US" sz="2000">
                <a:latin typeface="Bookman Old Style"/>
              </a:rPr>
              <a:t>[1].  Rithik Raj Pandey, Sarthak Khandelwal, Satyam Srivastava, Yash </a:t>
            </a:r>
            <a:r>
              <a:rPr lang="en-US" sz="2000" err="1">
                <a:latin typeface="Bookman Old Style"/>
              </a:rPr>
              <a:t>Triyar</a:t>
            </a:r>
            <a:r>
              <a:rPr lang="en-US" sz="2000">
                <a:latin typeface="Bookman Old Style"/>
              </a:rPr>
              <a:t> and Mrs. Muquitha Almas, “</a:t>
            </a:r>
            <a:r>
              <a:rPr lang="en-US" sz="2000" err="1">
                <a:latin typeface="Bookman Old Style"/>
              </a:rPr>
              <a:t>LegalSeva</a:t>
            </a:r>
            <a:r>
              <a:rPr lang="en-US" sz="2000">
                <a:latin typeface="Bookman Old Style"/>
              </a:rPr>
              <a:t>: AI - Powered Legal Documentation Assistant”, International Research Journal of Modernization in Engineering Technology and Science, vol. 06/Issue:03, March 2024.</a:t>
            </a:r>
            <a:endParaRPr lang="en-US" sz="2000"/>
          </a:p>
          <a:p>
            <a:pPr marL="76200" indent="0">
              <a:lnSpc>
                <a:spcPct val="120000"/>
              </a:lnSpc>
              <a:buNone/>
            </a:pPr>
            <a:r>
              <a:rPr lang="en-US" sz="2000">
                <a:latin typeface="Bookman Old Style"/>
              </a:rPr>
              <a:t>[2].  Imogen Vimala, Sreenidhi J. and Nivedha V, “AI - Powered Legal Documentation Assistant”, Journal of Artificial Intelligence and Capsule Networks. 6. 210-226. 10.36548/jaicn.2024.2.007.</a:t>
            </a:r>
          </a:p>
          <a:p>
            <a:pPr marL="76200" indent="0">
              <a:lnSpc>
                <a:spcPct val="120000"/>
              </a:lnSpc>
              <a:buNone/>
            </a:pPr>
            <a:r>
              <a:rPr lang="en-US" sz="2000">
                <a:latin typeface="Bookman Old Style"/>
              </a:rPr>
              <a:t>[3]. </a:t>
            </a:r>
            <a:r>
              <a:rPr lang="en-US" sz="2000" err="1">
                <a:latin typeface="Bookman Old Style"/>
              </a:rPr>
              <a:t>Awez</a:t>
            </a:r>
            <a:r>
              <a:rPr lang="en-US" sz="2000">
                <a:latin typeface="Bookman Old Style"/>
              </a:rPr>
              <a:t> Shaikh, Rizvi Mohd Farhan, Zahid Zakir Hussain and Shaikh Azlaan, "AI - Powered Legal Documentation Assistant", International Journal of Emerging Technologies and Innovative Research (</a:t>
            </a:r>
            <a:r>
              <a:rPr lang="en-US" sz="2000">
                <a:latin typeface="Bookman Old Style"/>
                <a:hlinkClick r:id="rId3"/>
              </a:rPr>
              <a:t>www.jetir.org</a:t>
            </a:r>
            <a:r>
              <a:rPr lang="en-US" sz="2000">
                <a:latin typeface="Bookman Old Style"/>
              </a:rPr>
              <a:t>), ISSN:2349-5162, Vol.11, Issue 4, page no. k526-k530, April-2024.</a:t>
            </a:r>
          </a:p>
          <a:p>
            <a:pPr marL="76200" indent="0">
              <a:lnSpc>
                <a:spcPct val="120000"/>
              </a:lnSpc>
              <a:buNone/>
            </a:pPr>
            <a:r>
              <a:rPr lang="en-US" sz="2000">
                <a:latin typeface="Bookman Old Style"/>
              </a:rPr>
              <a:t>[4]. G. Kiran Kumar, A. Shreyan, G. Harini, M. Balaram, (2024), “AI - Powered Legal Documentation Assistant”, International Journal of Engineering Innovations and Management Strategies 1 (1):1-13.</a:t>
            </a:r>
          </a:p>
          <a:p>
            <a:pPr marL="495300" indent="-342900">
              <a:spcBef>
                <a:spcPts val="0"/>
              </a:spcBef>
              <a:buFont typeface="Wingdings" panose="05000000000000000000" pitchFamily="2" charset="2"/>
              <a:buChar char="Ø"/>
            </a:pPr>
            <a:endParaRPr lang="en-US" sz="2000">
              <a:latin typeface="Bookman Old Style"/>
              <a:ea typeface="Cambria"/>
            </a:endParaRPr>
          </a:p>
        </p:txBody>
      </p:sp>
    </p:spTree>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5FBC7D31-7C11-7907-B913-103E7B63219B}"/>
            </a:ext>
          </a:extLst>
        </p:cNvPr>
        <p:cNvGrpSpPr/>
        <p:nvPr/>
      </p:nvGrpSpPr>
      <p:grpSpPr>
        <a:xfrm>
          <a:off x="0" y="0"/>
          <a:ext cx="0" cy="0"/>
          <a:chOff x="0" y="0"/>
          <a:chExt cx="0" cy="0"/>
        </a:xfrm>
      </p:grpSpPr>
      <p:sp>
        <p:nvSpPr>
          <p:cNvPr id="144" name="Google Shape;144;p22">
            <a:extLst>
              <a:ext uri="{FF2B5EF4-FFF2-40B4-BE49-F238E27FC236}">
                <a16:creationId xmlns:a16="http://schemas.microsoft.com/office/drawing/2014/main" id="{BF5460B4-9D4E-1108-E55A-DC4F5CA5AA98}"/>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a:ea typeface="Cambria"/>
              </a:rPr>
              <a:t>References (IEEE Paper format)</a:t>
            </a:r>
            <a:endParaRPr lang="en-US">
              <a:ea typeface="Cambria"/>
            </a:endParaRPr>
          </a:p>
        </p:txBody>
      </p:sp>
      <p:sp>
        <p:nvSpPr>
          <p:cNvPr id="145" name="Google Shape;145;p22">
            <a:extLst>
              <a:ext uri="{FF2B5EF4-FFF2-40B4-BE49-F238E27FC236}">
                <a16:creationId xmlns:a16="http://schemas.microsoft.com/office/drawing/2014/main" id="{A4A476D3-5773-3BCB-9807-0D1BCB69E97D}"/>
              </a:ext>
            </a:extLst>
          </p:cNvPr>
          <p:cNvSpPr txBox="1">
            <a:spLocks noGrp="1"/>
          </p:cNvSpPr>
          <p:nvPr>
            <p:ph type="body" idx="1"/>
          </p:nvPr>
        </p:nvSpPr>
        <p:spPr>
          <a:xfrm>
            <a:off x="1445" y="1232913"/>
            <a:ext cx="12195218" cy="5777874"/>
          </a:xfrm>
          <a:prstGeom prst="rect">
            <a:avLst/>
          </a:prstGeom>
          <a:noFill/>
          <a:ln>
            <a:noFill/>
          </a:ln>
        </p:spPr>
        <p:txBody>
          <a:bodyPr spcFirstLastPara="1" wrap="square" lIns="91425" tIns="45700" rIns="91425" bIns="45700" anchor="t" anchorCtr="0">
            <a:noAutofit/>
          </a:bodyPr>
          <a:lstStyle/>
          <a:p>
            <a:pPr>
              <a:buNone/>
            </a:pPr>
            <a:r>
              <a:rPr lang="en-US" sz="2000">
                <a:latin typeface="Bookman Old Style"/>
              </a:rPr>
              <a:t>[5]. Lalita Panika, Aastha Gracy, Abhishek Khare, Sanket Mathur and S. Hariharan Reddy,</a:t>
            </a:r>
            <a:endParaRPr lang="en-US"/>
          </a:p>
          <a:p>
            <a:pPr>
              <a:buNone/>
            </a:pPr>
            <a:r>
              <a:rPr lang="en-US" sz="2000">
                <a:latin typeface="Bookman Old Style"/>
              </a:rPr>
              <a:t>“</a:t>
            </a:r>
            <a:r>
              <a:rPr lang="en-US" sz="2000" err="1">
                <a:latin typeface="Bookman Old Style"/>
              </a:rPr>
              <a:t>SimpliLegal</a:t>
            </a:r>
            <a:r>
              <a:rPr lang="en-US" sz="2000">
                <a:latin typeface="Bookman Old Style"/>
              </a:rPr>
              <a:t>: An AI - Powered Legal Document Assistant”, International Research Journal of </a:t>
            </a:r>
            <a:endParaRPr lang="en-US"/>
          </a:p>
          <a:p>
            <a:pPr>
              <a:buNone/>
            </a:pPr>
            <a:r>
              <a:rPr lang="en-US" sz="2000">
                <a:latin typeface="Bookman Old Style"/>
              </a:rPr>
              <a:t>Modernization in Engineering Technology and Science, vol. 06/Issue:04, April 2024.</a:t>
            </a:r>
            <a:endParaRPr lang="en-US"/>
          </a:p>
          <a:p>
            <a:pPr>
              <a:buNone/>
            </a:pPr>
            <a:r>
              <a:rPr lang="en-US" sz="2000">
                <a:latin typeface="Bookman Old Style"/>
              </a:rPr>
              <a:t>[6]. M. E. Kauffman and M. N. Soares, "AI in legal services: New trends in AI-enabled legal </a:t>
            </a:r>
          </a:p>
          <a:p>
            <a:pPr>
              <a:buNone/>
            </a:pPr>
            <a:r>
              <a:rPr lang="en-US" sz="2000">
                <a:latin typeface="Bookman Old Style"/>
              </a:rPr>
              <a:t>services," Service Oriented Computing and Applications, vol. 14, pp. 223–226, Oct. 2020, </a:t>
            </a:r>
            <a:r>
              <a:rPr lang="en-US" sz="2000" err="1">
                <a:latin typeface="Bookman Old Style"/>
              </a:rPr>
              <a:t>doi</a:t>
            </a:r>
            <a:r>
              <a:rPr lang="en-US" sz="2000">
                <a:latin typeface="Bookman Old Style"/>
              </a:rPr>
              <a:t>: </a:t>
            </a:r>
            <a:endParaRPr lang="en-US"/>
          </a:p>
          <a:p>
            <a:pPr>
              <a:buNone/>
            </a:pPr>
            <a:r>
              <a:rPr lang="en-US" sz="2000">
                <a:latin typeface="Bookman Old Style"/>
              </a:rPr>
              <a:t>10.1007/s11761-020-00305-x.</a:t>
            </a:r>
            <a:endParaRPr lang="en-US"/>
          </a:p>
          <a:p>
            <a:pPr>
              <a:buNone/>
            </a:pPr>
            <a:r>
              <a:rPr lang="en-US" sz="2000">
                <a:latin typeface="Bookman Old Style"/>
              </a:rPr>
              <a:t>[7]. S. Kapoor, P. Henderson, and A. Narayanan, "Promises and pitfalls of artificial intelligence </a:t>
            </a:r>
          </a:p>
          <a:p>
            <a:pPr>
              <a:buNone/>
            </a:pPr>
            <a:r>
              <a:rPr lang="en-US" sz="2000">
                <a:latin typeface="Bookman Old Style"/>
              </a:rPr>
              <a:t>for legal applications," </a:t>
            </a:r>
            <a:r>
              <a:rPr lang="en-US" sz="2000" err="1">
                <a:latin typeface="Bookman Old Style"/>
              </a:rPr>
              <a:t>arXiv</a:t>
            </a:r>
            <a:r>
              <a:rPr lang="en-US" sz="2000">
                <a:latin typeface="Bookman Old Style"/>
              </a:rPr>
              <a:t>, Feb. 6, 2024.</a:t>
            </a:r>
            <a:endParaRPr lang="en-US"/>
          </a:p>
          <a:p>
            <a:pPr>
              <a:buNone/>
            </a:pPr>
            <a:r>
              <a:rPr lang="en-US" sz="2000">
                <a:latin typeface="Bookman Old Style"/>
              </a:rPr>
              <a:t>[8]. L. B. Eliot, "AI and Legal Argumentation: Aligning the Autonomous Levels of AI Legal </a:t>
            </a:r>
          </a:p>
          <a:p>
            <a:pPr>
              <a:buNone/>
            </a:pPr>
            <a:r>
              <a:rPr lang="en-US" sz="2000">
                <a:latin typeface="Bookman Old Style"/>
              </a:rPr>
              <a:t>Reasoning," </a:t>
            </a:r>
            <a:r>
              <a:rPr lang="en-US" sz="2000" err="1">
                <a:latin typeface="Bookman Old Style"/>
              </a:rPr>
              <a:t>arXiv</a:t>
            </a:r>
            <a:r>
              <a:rPr lang="en-US" sz="2000">
                <a:latin typeface="Bookman Old Style"/>
              </a:rPr>
              <a:t> preprint arXiv:2009.11180, 2020. </a:t>
            </a:r>
            <a:endParaRPr lang="en-US"/>
          </a:p>
          <a:p>
            <a:pPr>
              <a:buNone/>
            </a:pPr>
            <a:r>
              <a:rPr lang="en-US" sz="2000">
                <a:latin typeface="Bookman Old Style"/>
              </a:rPr>
              <a:t>[9]. J. Cui, M. Ning, Z. Li, B. Chen, Y. Yan, H. Li, B. Ling, Y. Tian, and L. Yuan, "</a:t>
            </a:r>
            <a:r>
              <a:rPr lang="en-US" sz="2000" err="1">
                <a:latin typeface="Bookman Old Style"/>
              </a:rPr>
              <a:t>Chatlaw</a:t>
            </a:r>
            <a:r>
              <a:rPr lang="en-US" sz="2000">
                <a:latin typeface="Bookman Old Style"/>
              </a:rPr>
              <a:t>: A </a:t>
            </a:r>
          </a:p>
          <a:p>
            <a:pPr>
              <a:buNone/>
            </a:pPr>
            <a:r>
              <a:rPr lang="en-US" sz="2000">
                <a:latin typeface="Bookman Old Style"/>
              </a:rPr>
              <a:t>Multi-Agent Collaborative Legal Assistant with Knowledge Graph Enhanced Mixture-of-Experts </a:t>
            </a:r>
            <a:endParaRPr lang="en-US"/>
          </a:p>
          <a:p>
            <a:pPr>
              <a:buNone/>
            </a:pPr>
            <a:r>
              <a:rPr lang="en-US" sz="2000">
                <a:latin typeface="Bookman Old Style"/>
              </a:rPr>
              <a:t>Large Language Model," </a:t>
            </a:r>
            <a:r>
              <a:rPr lang="en-US" sz="2000" err="1">
                <a:latin typeface="Bookman Old Style"/>
              </a:rPr>
              <a:t>arXiv</a:t>
            </a:r>
            <a:r>
              <a:rPr lang="en-US" sz="2000">
                <a:latin typeface="Bookman Old Style"/>
              </a:rPr>
              <a:t> preprint arXiv:2306.16092, May 2024.</a:t>
            </a:r>
            <a:endParaRPr lang="en-US"/>
          </a:p>
          <a:p>
            <a:pPr marL="76200" indent="0">
              <a:lnSpc>
                <a:spcPct val="120000"/>
              </a:lnSpc>
              <a:buNone/>
            </a:pPr>
            <a:endParaRPr lang="en-US" sz="2000">
              <a:latin typeface="Bookman Old Style"/>
            </a:endParaRPr>
          </a:p>
          <a:p>
            <a:pPr marL="495300" indent="-342900">
              <a:spcBef>
                <a:spcPts val="0"/>
              </a:spcBef>
              <a:buFont typeface="Wingdings" panose="05000000000000000000" pitchFamily="2" charset="2"/>
              <a:buChar char="Ø"/>
            </a:pPr>
            <a:endParaRPr lang="en-US" sz="2000">
              <a:latin typeface="Bookman Old Style"/>
              <a:ea typeface="Cambria"/>
            </a:endParaRPr>
          </a:p>
        </p:txBody>
      </p:sp>
    </p:spTree>
    <p:extLst>
      <p:ext uri="{BB962C8B-B14F-4D97-AF65-F5344CB8AC3E}">
        <p14:creationId xmlns:p14="http://schemas.microsoft.com/office/powerpoint/2010/main" val="801120548"/>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9DE90D27-B70E-0FF9-0623-079782B1BDC3}"/>
            </a:ext>
          </a:extLst>
        </p:cNvPr>
        <p:cNvGrpSpPr/>
        <p:nvPr/>
      </p:nvGrpSpPr>
      <p:grpSpPr>
        <a:xfrm>
          <a:off x="0" y="0"/>
          <a:ext cx="0" cy="0"/>
          <a:chOff x="0" y="0"/>
          <a:chExt cx="0" cy="0"/>
        </a:xfrm>
      </p:grpSpPr>
      <p:sp>
        <p:nvSpPr>
          <p:cNvPr id="144" name="Google Shape;144;p22">
            <a:extLst>
              <a:ext uri="{FF2B5EF4-FFF2-40B4-BE49-F238E27FC236}">
                <a16:creationId xmlns:a16="http://schemas.microsoft.com/office/drawing/2014/main" id="{87C7004D-ED83-755D-246D-0E81F8352706}"/>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a:ea typeface="Cambria"/>
              </a:rPr>
              <a:t>References (IEEE Paper format)</a:t>
            </a:r>
            <a:endParaRPr lang="en-US">
              <a:ea typeface="Cambria"/>
            </a:endParaRPr>
          </a:p>
        </p:txBody>
      </p:sp>
      <p:sp>
        <p:nvSpPr>
          <p:cNvPr id="145" name="Google Shape;145;p22">
            <a:extLst>
              <a:ext uri="{FF2B5EF4-FFF2-40B4-BE49-F238E27FC236}">
                <a16:creationId xmlns:a16="http://schemas.microsoft.com/office/drawing/2014/main" id="{231E5379-3F9C-3321-A5A0-C0178B7D204A}"/>
              </a:ext>
            </a:extLst>
          </p:cNvPr>
          <p:cNvSpPr txBox="1">
            <a:spLocks noGrp="1"/>
          </p:cNvSpPr>
          <p:nvPr>
            <p:ph type="body" idx="1"/>
          </p:nvPr>
        </p:nvSpPr>
        <p:spPr>
          <a:xfrm>
            <a:off x="1445" y="959744"/>
            <a:ext cx="12195218" cy="6036666"/>
          </a:xfrm>
          <a:prstGeom prst="rect">
            <a:avLst/>
          </a:prstGeom>
          <a:noFill/>
          <a:ln>
            <a:noFill/>
          </a:ln>
        </p:spPr>
        <p:txBody>
          <a:bodyPr spcFirstLastPara="1" wrap="square" lIns="91425" tIns="45700" rIns="91425" bIns="45700" anchor="t" anchorCtr="0">
            <a:noAutofit/>
          </a:bodyPr>
          <a:lstStyle/>
          <a:p>
            <a:pPr>
              <a:buNone/>
            </a:pPr>
            <a:r>
              <a:rPr lang="en-US" sz="2000">
                <a:latin typeface="Bookman Old Style"/>
              </a:rPr>
              <a:t>[10]. Q. Steenhuis, D. Colarusso, and B. Willey, "Weaving Pathways for Justice with GPT: LLM-</a:t>
            </a:r>
            <a:endParaRPr lang="en-US"/>
          </a:p>
          <a:p>
            <a:pPr>
              <a:buNone/>
            </a:pPr>
            <a:r>
              <a:rPr lang="en-US" sz="2000">
                <a:latin typeface="Bookman Old Style"/>
              </a:rPr>
              <a:t>driven Automated Drafting of Interactive Legal Applications," </a:t>
            </a:r>
            <a:r>
              <a:rPr lang="en-US" sz="2000" err="1">
                <a:latin typeface="Bookman Old Style"/>
              </a:rPr>
              <a:t>arXiv</a:t>
            </a:r>
            <a:r>
              <a:rPr lang="en-US" sz="2000">
                <a:latin typeface="Bookman Old Style"/>
              </a:rPr>
              <a:t> preprint arXiv:2312.09198, </a:t>
            </a:r>
            <a:endParaRPr lang="en-US"/>
          </a:p>
          <a:p>
            <a:pPr>
              <a:buNone/>
            </a:pPr>
            <a:r>
              <a:rPr lang="en-US" sz="2000">
                <a:latin typeface="Bookman Old Style"/>
              </a:rPr>
              <a:t>Dec. 2023.</a:t>
            </a:r>
            <a:endParaRPr lang="en-US"/>
          </a:p>
          <a:p>
            <a:pPr>
              <a:buNone/>
            </a:pPr>
            <a:r>
              <a:rPr lang="en-US" sz="2000">
                <a:latin typeface="Bookman Old Style"/>
              </a:rPr>
              <a:t>[11]. D. Shah, J. Vasi, T. Gandhi, and K. Dabre, "AI &amp; ML Based Legal Assistant," International </a:t>
            </a:r>
          </a:p>
          <a:p>
            <a:pPr>
              <a:buNone/>
            </a:pPr>
            <a:r>
              <a:rPr lang="en-US" sz="2000">
                <a:latin typeface="Bookman Old Style"/>
              </a:rPr>
              <a:t>Research Journal of Engineering and Technology (IRJET), vol. 11, no. 07, pp. 706-708, Jul. </a:t>
            </a:r>
            <a:endParaRPr lang="en-US"/>
          </a:p>
          <a:p>
            <a:pPr>
              <a:buNone/>
            </a:pPr>
            <a:r>
              <a:rPr lang="en-US" sz="2000">
                <a:latin typeface="Bookman Old Style"/>
              </a:rPr>
              <a:t>2024.</a:t>
            </a:r>
            <a:endParaRPr lang="en-US"/>
          </a:p>
          <a:p>
            <a:pPr>
              <a:buNone/>
            </a:pPr>
            <a:r>
              <a:rPr lang="en-US" sz="2000">
                <a:latin typeface="Bookman Old Style"/>
              </a:rPr>
              <a:t>[12]. J. </a:t>
            </a:r>
            <a:r>
              <a:rPr lang="en-US" sz="2000" err="1">
                <a:latin typeface="Bookman Old Style"/>
              </a:rPr>
              <a:t>Aroraa</a:t>
            </a:r>
            <a:r>
              <a:rPr lang="en-US" sz="2000">
                <a:latin typeface="Bookman Old Style"/>
              </a:rPr>
              <a:t>, T. </a:t>
            </a:r>
            <a:r>
              <a:rPr lang="en-US" sz="2000" err="1">
                <a:latin typeface="Bookman Old Style"/>
              </a:rPr>
              <a:t>Patankara</a:t>
            </a:r>
            <a:r>
              <a:rPr lang="en-US" sz="2000">
                <a:latin typeface="Bookman Old Style"/>
              </a:rPr>
              <a:t>, A. Shaha, and S. Joshia, "Artificial Intelligence as Legal Research </a:t>
            </a:r>
          </a:p>
          <a:p>
            <a:pPr>
              <a:buNone/>
            </a:pPr>
            <a:r>
              <a:rPr lang="en-US" sz="2000">
                <a:latin typeface="Bookman Old Style"/>
              </a:rPr>
              <a:t>Assistant," in Forum for Information Retrieval Evaluation (FIRE), Hyderabad, India, Dec. 2020.</a:t>
            </a:r>
            <a:endParaRPr lang="en-US"/>
          </a:p>
          <a:p>
            <a:pPr>
              <a:buNone/>
            </a:pPr>
            <a:r>
              <a:rPr lang="en-US" sz="2000">
                <a:latin typeface="Bookman Old Style"/>
              </a:rPr>
              <a:t>[13]. P. N. Devaraj, R. T. P. V, M. K. R, and A. </a:t>
            </a:r>
            <a:r>
              <a:rPr lang="en-US" sz="2000" err="1">
                <a:latin typeface="Bookman Old Style"/>
              </a:rPr>
              <a:t>Gangrade</a:t>
            </a:r>
            <a:r>
              <a:rPr lang="en-US" sz="2000">
                <a:latin typeface="Bookman Old Style"/>
              </a:rPr>
              <a:t>, "Development of a Legal Document AI-</a:t>
            </a:r>
          </a:p>
          <a:p>
            <a:pPr>
              <a:buNone/>
            </a:pPr>
            <a:r>
              <a:rPr lang="en-US" sz="2000">
                <a:latin typeface="Bookman Old Style"/>
              </a:rPr>
              <a:t>Chatbot," School of Computer Science and Engineering, Vellore Institute of Technology, </a:t>
            </a:r>
            <a:endParaRPr lang="en-US"/>
          </a:p>
          <a:p>
            <a:pPr>
              <a:buNone/>
            </a:pPr>
            <a:r>
              <a:rPr lang="en-US" sz="2000">
                <a:latin typeface="Bookman Old Style"/>
              </a:rPr>
              <a:t>Chennai, India.</a:t>
            </a:r>
            <a:endParaRPr lang="en-US"/>
          </a:p>
          <a:p>
            <a:pPr>
              <a:buNone/>
            </a:pPr>
            <a:r>
              <a:rPr lang="en-US" sz="2000">
                <a:latin typeface="Bookman Old Style"/>
              </a:rPr>
              <a:t>[14]. J. Lai, W. Gan, J. Wu, Z. Qi, and P. S. Yu, "Large Language Models in Law: A Survey," </a:t>
            </a:r>
          </a:p>
          <a:p>
            <a:pPr>
              <a:buNone/>
            </a:pPr>
            <a:r>
              <a:rPr lang="en-US" sz="2000" err="1">
                <a:latin typeface="Bookman Old Style"/>
              </a:rPr>
              <a:t>arXiv</a:t>
            </a:r>
            <a:r>
              <a:rPr lang="en-US" sz="2000">
                <a:latin typeface="Bookman Old Style"/>
              </a:rPr>
              <a:t> preprint, arXiv:2312.03718, Nov. 2023.</a:t>
            </a:r>
            <a:endParaRPr lang="en-US"/>
          </a:p>
          <a:p>
            <a:pPr>
              <a:buNone/>
            </a:pPr>
            <a:r>
              <a:rPr lang="en-US" sz="2000">
                <a:latin typeface="Bookman Old Style"/>
              </a:rPr>
              <a:t>[15]. Nguyen, H. T., "A Brief Report on </a:t>
            </a:r>
            <a:r>
              <a:rPr lang="en-US" sz="2000" err="1">
                <a:latin typeface="Bookman Old Style"/>
              </a:rPr>
              <a:t>LawGPT</a:t>
            </a:r>
            <a:r>
              <a:rPr lang="en-US" sz="2000">
                <a:latin typeface="Bookman Old Style"/>
              </a:rPr>
              <a:t> 1.0: A Virtual Legal Assistant Based on GPT-3," </a:t>
            </a:r>
          </a:p>
          <a:p>
            <a:pPr>
              <a:buNone/>
            </a:pPr>
            <a:r>
              <a:rPr lang="en-US" sz="2000" err="1">
                <a:latin typeface="Bookman Old Style"/>
              </a:rPr>
              <a:t>arXiv</a:t>
            </a:r>
            <a:r>
              <a:rPr lang="en-US" sz="2000">
                <a:latin typeface="Bookman Old Style"/>
              </a:rPr>
              <a:t> preprint arXiv:2302.05729v2, 2023.</a:t>
            </a:r>
            <a:endParaRPr lang="en-US"/>
          </a:p>
          <a:p>
            <a:pPr>
              <a:buNone/>
            </a:pPr>
            <a:endParaRPr lang="en-US" sz="2000">
              <a:latin typeface="Bookman Old Style"/>
            </a:endParaRPr>
          </a:p>
          <a:p>
            <a:pPr>
              <a:buNone/>
            </a:pPr>
            <a:endParaRPr lang="en-US" sz="2000">
              <a:latin typeface="Bookman Old Style"/>
            </a:endParaRPr>
          </a:p>
        </p:txBody>
      </p:sp>
    </p:spTree>
    <p:extLst>
      <p:ext uri="{BB962C8B-B14F-4D97-AF65-F5344CB8AC3E}">
        <p14:creationId xmlns:p14="http://schemas.microsoft.com/office/powerpoint/2010/main" val="109870456"/>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65889BAB-DDB6-6A4B-F142-60957E622027}"/>
            </a:ext>
          </a:extLst>
        </p:cNvPr>
        <p:cNvGrpSpPr/>
        <p:nvPr/>
      </p:nvGrpSpPr>
      <p:grpSpPr>
        <a:xfrm>
          <a:off x="0" y="0"/>
          <a:ext cx="0" cy="0"/>
          <a:chOff x="0" y="0"/>
          <a:chExt cx="0" cy="0"/>
        </a:xfrm>
      </p:grpSpPr>
      <p:sp>
        <p:nvSpPr>
          <p:cNvPr id="3" name="Title 3">
            <a:extLst>
              <a:ext uri="{FF2B5EF4-FFF2-40B4-BE49-F238E27FC236}">
                <a16:creationId xmlns:a16="http://schemas.microsoft.com/office/drawing/2014/main" id="{3B96E473-9AC1-EC5C-DAEA-4D7A94F6701A}"/>
              </a:ext>
            </a:extLst>
          </p:cNvPr>
          <p:cNvSpPr>
            <a:spLocks noGrp="1"/>
          </p:cNvSpPr>
          <p:nvPr>
            <p:ph type="title"/>
          </p:nvPr>
        </p:nvSpPr>
        <p:spPr>
          <a:xfrm>
            <a:off x="165819" y="260260"/>
            <a:ext cx="10668000" cy="487500"/>
          </a:xfrm>
        </p:spPr>
        <p:txBody>
          <a:bodyPr/>
          <a:lstStyle/>
          <a:p>
            <a:r>
              <a:rPr lang="en-GB"/>
              <a:t>Project work mapping with SDG</a:t>
            </a:r>
            <a:endParaRPr lang="en-US"/>
          </a:p>
        </p:txBody>
      </p:sp>
      <p:pic>
        <p:nvPicPr>
          <p:cNvPr id="2" name="Picture 1">
            <a:extLst>
              <a:ext uri="{FF2B5EF4-FFF2-40B4-BE49-F238E27FC236}">
                <a16:creationId xmlns:a16="http://schemas.microsoft.com/office/drawing/2014/main" id="{76699EAD-5D10-9EB7-2346-B47A6734CEC0}"/>
              </a:ext>
            </a:extLst>
          </p:cNvPr>
          <p:cNvPicPr>
            <a:picLocks noChangeAspect="1"/>
          </p:cNvPicPr>
          <p:nvPr/>
        </p:nvPicPr>
        <p:blipFill>
          <a:blip r:embed="rId3"/>
          <a:stretch>
            <a:fillRect/>
          </a:stretch>
        </p:blipFill>
        <p:spPr>
          <a:xfrm>
            <a:off x="1328830" y="747622"/>
            <a:ext cx="9246794" cy="5736567"/>
          </a:xfrm>
          <a:prstGeom prst="rect">
            <a:avLst/>
          </a:prstGeom>
        </p:spPr>
      </p:pic>
    </p:spTree>
    <p:extLst>
      <p:ext uri="{BB962C8B-B14F-4D97-AF65-F5344CB8AC3E}">
        <p14:creationId xmlns:p14="http://schemas.microsoft.com/office/powerpoint/2010/main" val="2966379866"/>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8810E47A-FCD2-A10B-A5D2-AD4A5E591978}"/>
            </a:ext>
          </a:extLst>
        </p:cNvPr>
        <p:cNvGrpSpPr/>
        <p:nvPr/>
      </p:nvGrpSpPr>
      <p:grpSpPr>
        <a:xfrm>
          <a:off x="0" y="0"/>
          <a:ext cx="0" cy="0"/>
          <a:chOff x="0" y="0"/>
          <a:chExt cx="0" cy="0"/>
        </a:xfrm>
      </p:grpSpPr>
      <p:sp>
        <p:nvSpPr>
          <p:cNvPr id="115" name="Google Shape;115;p17">
            <a:extLst>
              <a:ext uri="{FF2B5EF4-FFF2-40B4-BE49-F238E27FC236}">
                <a16:creationId xmlns:a16="http://schemas.microsoft.com/office/drawing/2014/main" id="{A2B613F6-1ACA-874C-E3D9-12567F61366A}"/>
              </a:ext>
            </a:extLst>
          </p:cNvPr>
          <p:cNvSpPr txBox="1">
            <a:spLocks noGrp="1"/>
          </p:cNvSpPr>
          <p:nvPr>
            <p:ph type="body" idx="1"/>
          </p:nvPr>
        </p:nvSpPr>
        <p:spPr>
          <a:xfrm>
            <a:off x="7668" y="1007614"/>
            <a:ext cx="12192000" cy="5844395"/>
          </a:xfrm>
          <a:prstGeom prst="rect">
            <a:avLst/>
          </a:prstGeom>
          <a:noFill/>
          <a:ln>
            <a:noFill/>
          </a:ln>
        </p:spPr>
        <p:txBody>
          <a:bodyPr spcFirstLastPara="1" wrap="square" lIns="91425" tIns="45700" rIns="91425" bIns="45700" anchor="t" anchorCtr="0">
            <a:noAutofit/>
          </a:bodyPr>
          <a:lstStyle/>
          <a:p>
            <a:pPr marL="533400" indent="-457200" algn="just">
              <a:buAutoNum type="arabicPeriod"/>
            </a:pPr>
            <a:r>
              <a:rPr lang="en-US" sz="2000" b="1">
                <a:latin typeface="Bookman Old Style"/>
              </a:rPr>
              <a:t>SDG 16: Peace, Justice and Strong Institutions</a:t>
            </a:r>
            <a:endParaRPr lang="en-US"/>
          </a:p>
          <a:p>
            <a:pPr marL="76200" indent="0" algn="just">
              <a:buNone/>
            </a:pPr>
            <a:r>
              <a:rPr lang="en-US" sz="2000">
                <a:latin typeface="Bookman Old Style"/>
              </a:rPr>
              <a:t>Our project strengthens justice and legal institutions by making legal knowledge more accessible and understandable to the public. It empowers citizens to exercise their rights, understand legal procedures, and access justice digitally, especially those with limited resources.</a:t>
            </a:r>
            <a:endParaRPr lang="en-US"/>
          </a:p>
          <a:p>
            <a:pPr marL="76200" indent="0" algn="just">
              <a:buNone/>
            </a:pPr>
            <a:r>
              <a:rPr lang="en-US" sz="2000" b="1">
                <a:latin typeface="Bookman Old Style"/>
              </a:rPr>
              <a:t>2. SDG 10: Reduced Inequalities</a:t>
            </a:r>
          </a:p>
          <a:p>
            <a:pPr marL="76200" indent="0" algn="just">
              <a:buNone/>
            </a:pPr>
            <a:r>
              <a:rPr lang="en-US" sz="2000">
                <a:latin typeface="Bookman Old Style"/>
              </a:rPr>
              <a:t>By offering free and easy-to-use legal assistance, our project helps bridge the gap between those who can afford legal services and those who cannot. It reduces inequalities in access to justice and legal literacy, supporting inclusion and social equity.</a:t>
            </a:r>
          </a:p>
          <a:p>
            <a:pPr marL="76200" indent="0" algn="just">
              <a:buNone/>
            </a:pPr>
            <a:r>
              <a:rPr lang="en-US" sz="2000" b="1">
                <a:latin typeface="Bookman Old Style"/>
              </a:rPr>
              <a:t>3. SDG 9: Industry, Innovation and Infrastructure</a:t>
            </a:r>
          </a:p>
          <a:p>
            <a:pPr marL="76200" indent="0" algn="just">
              <a:buNone/>
            </a:pPr>
            <a:r>
              <a:rPr lang="en-US" sz="2000">
                <a:latin typeface="Bookman Old Style"/>
              </a:rPr>
              <a:t>Our AI-powered legal assistant introduces innovation in the legal sector, promoting digital transformation. It builds intelligent infrastructure for legal services and fosters growth in AI-driven legal tech solutions.</a:t>
            </a:r>
          </a:p>
          <a:p>
            <a:pPr marL="76200" indent="0" algn="just">
              <a:buNone/>
            </a:pPr>
            <a:r>
              <a:rPr lang="en-US" sz="2000" b="1">
                <a:latin typeface="Bookman Old Style"/>
              </a:rPr>
              <a:t>4. SDG 4: Quality Education</a:t>
            </a:r>
          </a:p>
          <a:p>
            <a:pPr marL="76200" indent="0" algn="just">
              <a:buNone/>
            </a:pPr>
            <a:r>
              <a:rPr lang="en-US" sz="2000">
                <a:latin typeface="Bookman Old Style"/>
              </a:rPr>
              <a:t>The project contributes to legal education by helping users learn about constitutional rights, laws, and legal terms. It supports lifelong learning and awareness, especially in academic and community learning environments.</a:t>
            </a:r>
          </a:p>
          <a:p>
            <a:pPr marL="76200" indent="0" algn="just">
              <a:buNone/>
            </a:pPr>
            <a:endParaRPr lang="en-US" sz="2000">
              <a:latin typeface="Bookman Old Style"/>
            </a:endParaRPr>
          </a:p>
        </p:txBody>
      </p:sp>
      <p:sp>
        <p:nvSpPr>
          <p:cNvPr id="3" name="Title 3">
            <a:extLst>
              <a:ext uri="{FF2B5EF4-FFF2-40B4-BE49-F238E27FC236}">
                <a16:creationId xmlns:a16="http://schemas.microsoft.com/office/drawing/2014/main" id="{AF4A3647-A9E0-60C1-C93B-A09B4724498D}"/>
              </a:ext>
            </a:extLst>
          </p:cNvPr>
          <p:cNvSpPr>
            <a:spLocks noGrp="1"/>
          </p:cNvSpPr>
          <p:nvPr>
            <p:ph type="title"/>
          </p:nvPr>
        </p:nvSpPr>
        <p:spPr>
          <a:xfrm>
            <a:off x="165819" y="260260"/>
            <a:ext cx="10668000" cy="487500"/>
          </a:xfrm>
        </p:spPr>
        <p:txBody>
          <a:bodyPr/>
          <a:lstStyle/>
          <a:p>
            <a:r>
              <a:rPr lang="en-GB"/>
              <a:t>Project work mapping with SDG</a:t>
            </a:r>
            <a:endParaRPr lang="en-US"/>
          </a:p>
        </p:txBody>
      </p:sp>
    </p:spTree>
    <p:extLst>
      <p:ext uri="{BB962C8B-B14F-4D97-AF65-F5344CB8AC3E}">
        <p14:creationId xmlns:p14="http://schemas.microsoft.com/office/powerpoint/2010/main" val="1524201923"/>
      </p:ext>
    </p:extLst>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stretch>
            <a:fillRect t="-6000" b="-6000"/>
          </a:stretch>
        </a:blipFill>
        <a:effectLst/>
      </p:bgPr>
    </p:bg>
    <p:spTree>
      <p:nvGrpSpPr>
        <p:cNvPr id="1" name="Shape 149"/>
        <p:cNvGrpSpPr/>
        <p:nvPr/>
      </p:nvGrpSpPr>
      <p:grpSpPr>
        <a:xfrm>
          <a:off x="0" y="0"/>
          <a:ext cx="0" cy="0"/>
          <a:chOff x="0" y="0"/>
          <a:chExt cx="0" cy="0"/>
        </a:xfrm>
      </p:grpSpPr>
      <p:sp>
        <p:nvSpPr>
          <p:cNvPr id="13" name="TextBox 5">
            <a:extLst>
              <a:ext uri="{FF2B5EF4-FFF2-40B4-BE49-F238E27FC236}">
                <a16:creationId xmlns:a16="http://schemas.microsoft.com/office/drawing/2014/main" id="{FEA7F5CC-017E-6EFD-AAB3-6270043F9717}"/>
              </a:ext>
            </a:extLst>
          </p:cNvPr>
          <p:cNvSpPr txBox="1"/>
          <p:nvPr/>
        </p:nvSpPr>
        <p:spPr>
          <a:xfrm>
            <a:off x="196294" y="2361700"/>
            <a:ext cx="5066112" cy="2123658"/>
          </a:xfrm>
          <a:prstGeom prst="rect">
            <a:avLst/>
          </a:prstGeom>
          <a:noFill/>
          <a:ln>
            <a:noFill/>
          </a:ln>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6600">
                <a:solidFill>
                  <a:srgbClr val="93CDDC"/>
                </a:solidFill>
                <a:latin typeface="Felix Titling"/>
              </a:rPr>
              <a:t>Thank You</a:t>
            </a:r>
            <a:endParaRPr lang="en-US">
              <a:solidFill>
                <a:srgbClr val="93CDDC"/>
              </a:solidFill>
            </a:endParaRPr>
          </a:p>
        </p:txBody>
      </p:sp>
    </p:spTree>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95443203-B8ED-BF67-F33D-989ED7FDB81D}"/>
            </a:ext>
          </a:extLst>
        </p:cNvPr>
        <p:cNvGrpSpPr/>
        <p:nvPr/>
      </p:nvGrpSpPr>
      <p:grpSpPr>
        <a:xfrm>
          <a:off x="0" y="0"/>
          <a:ext cx="0" cy="0"/>
          <a:chOff x="0" y="0"/>
          <a:chExt cx="0" cy="0"/>
        </a:xfrm>
      </p:grpSpPr>
      <p:sp>
        <p:nvSpPr>
          <p:cNvPr id="115" name="Google Shape;115;p17">
            <a:extLst>
              <a:ext uri="{FF2B5EF4-FFF2-40B4-BE49-F238E27FC236}">
                <a16:creationId xmlns:a16="http://schemas.microsoft.com/office/drawing/2014/main" id="{5B41419F-A30E-58FE-339F-CA3FC197CA83}"/>
              </a:ext>
            </a:extLst>
          </p:cNvPr>
          <p:cNvSpPr txBox="1">
            <a:spLocks noGrp="1"/>
          </p:cNvSpPr>
          <p:nvPr>
            <p:ph type="body" idx="1"/>
          </p:nvPr>
        </p:nvSpPr>
        <p:spPr>
          <a:xfrm>
            <a:off x="7668" y="1007614"/>
            <a:ext cx="12192000" cy="5513716"/>
          </a:xfrm>
          <a:prstGeom prst="rect">
            <a:avLst/>
          </a:prstGeom>
          <a:noFill/>
          <a:ln>
            <a:noFill/>
          </a:ln>
        </p:spPr>
        <p:txBody>
          <a:bodyPr spcFirstLastPara="1" wrap="square" lIns="91425" tIns="45700" rIns="91425" bIns="45700" anchor="t" anchorCtr="0">
            <a:noAutofit/>
          </a:bodyPr>
          <a:lstStyle/>
          <a:p>
            <a:pPr algn="just"/>
            <a:r>
              <a:rPr lang="en-US" sz="2000" dirty="0">
                <a:latin typeface="Bookman Old Style"/>
              </a:rPr>
              <a:t>The project introduces a conversational legal assistant built using Python and NLP techniques. Hosted on Google </a:t>
            </a:r>
            <a:r>
              <a:rPr lang="en-US" sz="2000" dirty="0" err="1">
                <a:latin typeface="Bookman Old Style"/>
              </a:rPr>
              <a:t>Colab</a:t>
            </a:r>
            <a:r>
              <a:rPr lang="en-US" sz="2000" dirty="0">
                <a:latin typeface="Bookman Old Style"/>
              </a:rPr>
              <a:t>, it utilizes a retrieval-based question-answering system to respond to legal queries effectively. The assistant is designed to support general users by simplifying access to legal knowledge through intelligent automation.</a:t>
            </a:r>
            <a:endParaRPr lang="en-US" dirty="0">
              <a:latin typeface="Bookman Old Style"/>
            </a:endParaRPr>
          </a:p>
          <a:p>
            <a:pPr algn="just"/>
            <a:r>
              <a:rPr lang="en-US" sz="2000" dirty="0">
                <a:latin typeface="Bookman Old Style"/>
              </a:rPr>
              <a:t>The assistant addresses the lack of easy access to legal support by providing immediate responses to basic legal questions. It helps users understand their rights and responsibilities, promoting legal literacy among the public while supporting law professionals with repetitive tasks.</a:t>
            </a:r>
          </a:p>
          <a:p>
            <a:pPr algn="just"/>
            <a:r>
              <a:rPr lang="en-US" sz="2000" dirty="0">
                <a:latin typeface="Bookman Old Style"/>
              </a:rPr>
              <a:t>Designed using </a:t>
            </a:r>
            <a:r>
              <a:rPr lang="en-US" sz="2000" dirty="0" err="1">
                <a:latin typeface="Bookman Old Style"/>
              </a:rPr>
              <a:t>ipywidgets</a:t>
            </a:r>
            <a:r>
              <a:rPr lang="en-US" sz="2000" dirty="0">
                <a:latin typeface="Bookman Old Style"/>
              </a:rPr>
              <a:t>, the chatbot offers a clean and intuitive interface. It maintains a conversational flow, supports real-time interactions, and presents answers in a structured format with bullet points and role-based dialogue styling—making it useful for both legal professionals and everyday users.</a:t>
            </a:r>
            <a:endParaRPr lang="en-US" dirty="0">
              <a:latin typeface="Bookman Old Style"/>
            </a:endParaRPr>
          </a:p>
          <a:p>
            <a:pPr algn="just"/>
            <a:r>
              <a:rPr lang="en-US" sz="2000" dirty="0">
                <a:latin typeface="Bookman Old Style"/>
              </a:rPr>
              <a:t>By automating initial legal consultations, the assistant saves time, reduces the manual workload, and eliminates consultation costs for basic inquiries. This makes it a practical tool for educational use, self-help legal research, and as a first point of contact before professional legal consultation.</a:t>
            </a:r>
          </a:p>
          <a:p>
            <a:pPr marL="152400" lvl="0" indent="0" algn="just">
              <a:lnSpc>
                <a:spcPct val="120000"/>
              </a:lnSpc>
              <a:spcAft>
                <a:spcPts val="0"/>
              </a:spcAft>
              <a:buNone/>
            </a:pPr>
            <a:endParaRPr lang="en-US" sz="2000" b="1" dirty="0">
              <a:latin typeface="Bookman Old Style"/>
              <a:ea typeface="Cambria" panose="02040503050406030204" pitchFamily="18" charset="0"/>
            </a:endParaRPr>
          </a:p>
          <a:p>
            <a:pPr marL="342900" indent="-190500" algn="just">
              <a:lnSpc>
                <a:spcPct val="120000"/>
              </a:lnSpc>
              <a:spcBef>
                <a:spcPts val="0"/>
              </a:spcBef>
              <a:buNone/>
            </a:pPr>
            <a:endParaRPr lang="en-GB" sz="2000" dirty="0">
              <a:latin typeface="Bookman Old Style"/>
              <a:ea typeface="Cambria" panose="02040503050406030204" pitchFamily="18" charset="0"/>
            </a:endParaRPr>
          </a:p>
        </p:txBody>
      </p:sp>
      <p:sp>
        <p:nvSpPr>
          <p:cNvPr id="4" name="Title 3">
            <a:extLst>
              <a:ext uri="{FF2B5EF4-FFF2-40B4-BE49-F238E27FC236}">
                <a16:creationId xmlns:a16="http://schemas.microsoft.com/office/drawing/2014/main" id="{E3D85641-F5B5-6DB7-5600-3796BED58458}"/>
              </a:ext>
            </a:extLst>
          </p:cNvPr>
          <p:cNvSpPr>
            <a:spLocks noGrp="1"/>
          </p:cNvSpPr>
          <p:nvPr>
            <p:ph type="title"/>
          </p:nvPr>
        </p:nvSpPr>
        <p:spPr/>
        <p:txBody>
          <a:bodyPr/>
          <a:lstStyle/>
          <a:p>
            <a:r>
              <a:rPr lang="en-GB"/>
              <a:t>Introduction</a:t>
            </a:r>
          </a:p>
        </p:txBody>
      </p:sp>
    </p:spTree>
    <p:extLst>
      <p:ext uri="{BB962C8B-B14F-4D97-AF65-F5344CB8AC3E}">
        <p14:creationId xmlns:p14="http://schemas.microsoft.com/office/powerpoint/2010/main" val="1925094636"/>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7C840EE8-D6BD-A0CD-897D-B09AEA7969F6}"/>
            </a:ext>
          </a:extLst>
        </p:cNvPr>
        <p:cNvGrpSpPr/>
        <p:nvPr/>
      </p:nvGrpSpPr>
      <p:grpSpPr>
        <a:xfrm>
          <a:off x="0" y="0"/>
          <a:ext cx="0" cy="0"/>
          <a:chOff x="0" y="0"/>
          <a:chExt cx="0" cy="0"/>
        </a:xfrm>
      </p:grpSpPr>
      <p:sp>
        <p:nvSpPr>
          <p:cNvPr id="115" name="Google Shape;115;p17">
            <a:extLst>
              <a:ext uri="{FF2B5EF4-FFF2-40B4-BE49-F238E27FC236}">
                <a16:creationId xmlns:a16="http://schemas.microsoft.com/office/drawing/2014/main" id="{AAE9A04F-1203-53CC-93D3-213A933B6101}"/>
              </a:ext>
            </a:extLst>
          </p:cNvPr>
          <p:cNvSpPr txBox="1">
            <a:spLocks noGrp="1"/>
          </p:cNvSpPr>
          <p:nvPr>
            <p:ph type="body" idx="1"/>
          </p:nvPr>
        </p:nvSpPr>
        <p:spPr>
          <a:xfrm>
            <a:off x="270397" y="978859"/>
            <a:ext cx="11291183" cy="5513716"/>
          </a:xfrm>
          <a:prstGeom prst="rect">
            <a:avLst/>
          </a:prstGeom>
          <a:noFill/>
          <a:ln>
            <a:noFill/>
          </a:ln>
        </p:spPr>
        <p:txBody>
          <a:bodyPr spcFirstLastPara="1" wrap="square" lIns="91425" tIns="45700" rIns="91425" bIns="45700" anchor="t" anchorCtr="0">
            <a:noAutofit/>
          </a:bodyPr>
          <a:lstStyle/>
          <a:p>
            <a:pPr algn="just"/>
            <a:r>
              <a:rPr lang="en-US" sz="2000" b="1" dirty="0">
                <a:latin typeface="Bookman Old Style"/>
              </a:rPr>
              <a:t>AI &amp; NLP Integration in Legal Tech</a:t>
            </a:r>
            <a:r>
              <a:rPr lang="en-US" sz="2000" dirty="0">
                <a:latin typeface="Bookman Old Style"/>
              </a:rPr>
              <a:t>: Most systems leverage  Natural Language Processing (NLP), Machine Learning (ML), and  Optical Character Recognition (OCR) to simplify legal jargon, generate legal documents, and extract relevant information.</a:t>
            </a:r>
            <a:endParaRPr lang="en-US" dirty="0"/>
          </a:p>
          <a:p>
            <a:pPr algn="just"/>
            <a:r>
              <a:rPr lang="en-US" sz="2000" b="1" dirty="0">
                <a:latin typeface="Bookman Old Style"/>
              </a:rPr>
              <a:t>Chatbots and Virtual Legal Assistants</a:t>
            </a:r>
            <a:r>
              <a:rPr lang="en-US" sz="2000" dirty="0">
                <a:latin typeface="Bookman Old Style"/>
              </a:rPr>
              <a:t>: AI-powered chatbots are widely used for real-time assistance, document drafting, and legal queries, making legal services more  accessible and interactive.</a:t>
            </a:r>
          </a:p>
          <a:p>
            <a:pPr algn="just"/>
            <a:r>
              <a:rPr lang="en-US" sz="2000" b="1" dirty="0">
                <a:latin typeface="Bookman Old Style"/>
              </a:rPr>
              <a:t>Legal Data as the Foundation</a:t>
            </a:r>
            <a:r>
              <a:rPr lang="en-US" sz="2000" dirty="0">
                <a:latin typeface="Bookman Old Style"/>
              </a:rPr>
              <a:t>: Training datasets come from public legal documents, case law, statutes, and legal templates, although data quality and standardization vary widely across studies.</a:t>
            </a:r>
          </a:p>
          <a:p>
            <a:pPr algn="just"/>
            <a:r>
              <a:rPr lang="en-US" sz="2000" b="1" dirty="0">
                <a:latin typeface="Bookman Old Style"/>
              </a:rPr>
              <a:t>Hybrid Human-AI Collaboration</a:t>
            </a:r>
            <a:r>
              <a:rPr lang="en-US" sz="2000" dirty="0">
                <a:latin typeface="Bookman Old Style"/>
              </a:rPr>
              <a:t>: Several studies favor hybrid models (AI + human review), especially in document drafting, to maintain accuracy and compliance with legal norms.</a:t>
            </a:r>
          </a:p>
          <a:p>
            <a:pPr algn="just"/>
            <a:r>
              <a:rPr lang="en-US" sz="2000" b="1" dirty="0">
                <a:latin typeface="Bookman Old Style"/>
              </a:rPr>
              <a:t>Challenges in Dataset Quality &amp; Ethical Concerns</a:t>
            </a:r>
            <a:r>
              <a:rPr lang="en-US" sz="2000" dirty="0">
                <a:latin typeface="Bookman Old Style"/>
              </a:rPr>
              <a:t>: Issues like data bias, hallucinations, lack of </a:t>
            </a:r>
            <a:r>
              <a:rPr lang="en-US" sz="2000" dirty="0" err="1">
                <a:latin typeface="Bookman Old Style"/>
              </a:rPr>
              <a:t>explainability</a:t>
            </a:r>
            <a:r>
              <a:rPr lang="en-US" sz="2000" dirty="0">
                <a:latin typeface="Bookman Old Style"/>
              </a:rPr>
              <a:t>, and privacy risks are recurring themes. Legal AI must address these to be fully reliable and trusted.</a:t>
            </a:r>
            <a:endParaRPr lang="en-US" sz="2000" dirty="0"/>
          </a:p>
          <a:p>
            <a:pPr algn="just"/>
            <a:endParaRPr lang="en-US" sz="2100" dirty="0">
              <a:latin typeface="Bookman Old Style"/>
            </a:endParaRPr>
          </a:p>
        </p:txBody>
      </p:sp>
      <p:sp>
        <p:nvSpPr>
          <p:cNvPr id="6" name="Title 3">
            <a:extLst>
              <a:ext uri="{FF2B5EF4-FFF2-40B4-BE49-F238E27FC236}">
                <a16:creationId xmlns:a16="http://schemas.microsoft.com/office/drawing/2014/main" id="{F3030BD5-9E32-DF2A-F44E-B33934EF0485}"/>
              </a:ext>
            </a:extLst>
          </p:cNvPr>
          <p:cNvSpPr>
            <a:spLocks noGrp="1"/>
          </p:cNvSpPr>
          <p:nvPr>
            <p:ph type="title"/>
          </p:nvPr>
        </p:nvSpPr>
        <p:spPr>
          <a:xfrm>
            <a:off x="194574" y="274638"/>
            <a:ext cx="10668000" cy="487500"/>
          </a:xfrm>
        </p:spPr>
        <p:txBody>
          <a:bodyPr/>
          <a:lstStyle/>
          <a:p>
            <a:r>
              <a:rPr lang="en-GB"/>
              <a:t>Literature Survey</a:t>
            </a:r>
            <a:endParaRPr lang="en-US"/>
          </a:p>
        </p:txBody>
      </p:sp>
    </p:spTree>
    <p:extLst>
      <p:ext uri="{BB962C8B-B14F-4D97-AF65-F5344CB8AC3E}">
        <p14:creationId xmlns:p14="http://schemas.microsoft.com/office/powerpoint/2010/main" val="2066694364"/>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0AAEF823-0E3D-1BED-1534-CBD9FEB9B999}"/>
            </a:ext>
          </a:extLst>
        </p:cNvPr>
        <p:cNvGrpSpPr/>
        <p:nvPr/>
      </p:nvGrpSpPr>
      <p:grpSpPr>
        <a:xfrm>
          <a:off x="0" y="0"/>
          <a:ext cx="0" cy="0"/>
          <a:chOff x="0" y="0"/>
          <a:chExt cx="0" cy="0"/>
        </a:xfrm>
      </p:grpSpPr>
      <p:sp>
        <p:nvSpPr>
          <p:cNvPr id="115" name="Google Shape;115;p17">
            <a:extLst>
              <a:ext uri="{FF2B5EF4-FFF2-40B4-BE49-F238E27FC236}">
                <a16:creationId xmlns:a16="http://schemas.microsoft.com/office/drawing/2014/main" id="{DF01B965-81B3-C267-7422-F9D41B614EE1}"/>
              </a:ext>
            </a:extLst>
          </p:cNvPr>
          <p:cNvSpPr txBox="1">
            <a:spLocks noGrp="1"/>
          </p:cNvSpPr>
          <p:nvPr>
            <p:ph type="body" idx="1"/>
          </p:nvPr>
        </p:nvSpPr>
        <p:spPr>
          <a:xfrm>
            <a:off x="393490" y="1007614"/>
            <a:ext cx="11188863" cy="5513716"/>
          </a:xfrm>
          <a:prstGeom prst="rect">
            <a:avLst/>
          </a:prstGeom>
          <a:noFill/>
          <a:ln>
            <a:noFill/>
          </a:ln>
        </p:spPr>
        <p:txBody>
          <a:bodyPr spcFirstLastPara="1" wrap="square" lIns="91425" tIns="45700" rIns="91425" bIns="45700" anchor="t" anchorCtr="0">
            <a:noAutofit/>
          </a:bodyPr>
          <a:lstStyle/>
          <a:p>
            <a:pPr marL="76200" indent="0" algn="just">
              <a:buNone/>
            </a:pPr>
            <a:r>
              <a:rPr lang="en-US" sz="2000" b="1">
                <a:latin typeface="Bookman Old Style"/>
              </a:rPr>
              <a:t>Advantages :</a:t>
            </a:r>
          </a:p>
          <a:p>
            <a:pPr marL="419100" indent="-342900" algn="just"/>
            <a:r>
              <a:rPr lang="en-US" sz="2000">
                <a:latin typeface="Bookman Old Style"/>
              </a:rPr>
              <a:t>Improves Access to Legal Services: AI democratizes access, especially for underserved populations or small businesses.</a:t>
            </a:r>
          </a:p>
          <a:p>
            <a:pPr marL="419100" indent="-342900" algn="just"/>
            <a:r>
              <a:rPr lang="en-US" sz="2000">
                <a:latin typeface="Bookman Old Style"/>
              </a:rPr>
              <a:t>Trained models reduce human error in repetitive legal workflows.</a:t>
            </a:r>
          </a:p>
          <a:p>
            <a:pPr marL="419100" indent="-342900" algn="just"/>
            <a:r>
              <a:rPr lang="en-US" sz="2000">
                <a:latin typeface="Bookman Old Style"/>
              </a:rPr>
              <a:t>Chatbots and smart assistants offer real-time support and guidance.</a:t>
            </a:r>
          </a:p>
          <a:p>
            <a:pPr marL="76200" indent="0" algn="just">
              <a:buNone/>
            </a:pPr>
            <a:endParaRPr lang="en-US" sz="2000">
              <a:latin typeface="Bookman Old Style"/>
            </a:endParaRPr>
          </a:p>
          <a:p>
            <a:pPr marL="76200" indent="0" algn="just">
              <a:buNone/>
            </a:pPr>
            <a:r>
              <a:rPr lang="en-US" sz="2000" b="1">
                <a:latin typeface="Bookman Old Style"/>
              </a:rPr>
              <a:t>Disadvantages :</a:t>
            </a:r>
          </a:p>
          <a:p>
            <a:pPr marL="419100" indent="-342900" algn="just"/>
            <a:r>
              <a:rPr lang="en-US" sz="2000">
                <a:latin typeface="Bookman Old Style"/>
              </a:rPr>
              <a:t>Many models suffer from biased, unstructured, or overlapping datasets, impacting reliability.</a:t>
            </a:r>
          </a:p>
          <a:p>
            <a:pPr marL="419100" indent="-342900" algn="just"/>
            <a:r>
              <a:rPr lang="en-US" sz="2000">
                <a:latin typeface="Bookman Old Style"/>
              </a:rPr>
              <a:t>AI often lacks the nuanced understanding needed for complex or ambiguous legal situations.</a:t>
            </a:r>
          </a:p>
          <a:p>
            <a:pPr marL="419100" indent="-342900" algn="just"/>
            <a:r>
              <a:rPr lang="en-US" sz="2000">
                <a:latin typeface="Bookman Old Style"/>
              </a:rPr>
              <a:t>Handling of sensitive legal data introduces significant cybersecurity and confidentiality concerns.</a:t>
            </a:r>
          </a:p>
          <a:p>
            <a:pPr marL="76200" indent="0" algn="just">
              <a:buNone/>
            </a:pPr>
            <a:endParaRPr lang="en-US"/>
          </a:p>
        </p:txBody>
      </p:sp>
      <p:sp>
        <p:nvSpPr>
          <p:cNvPr id="6" name="Title 3">
            <a:extLst>
              <a:ext uri="{FF2B5EF4-FFF2-40B4-BE49-F238E27FC236}">
                <a16:creationId xmlns:a16="http://schemas.microsoft.com/office/drawing/2014/main" id="{A3E42EF3-68AB-13F5-6DA4-83D89EE50C60}"/>
              </a:ext>
            </a:extLst>
          </p:cNvPr>
          <p:cNvSpPr>
            <a:spLocks noGrp="1"/>
          </p:cNvSpPr>
          <p:nvPr>
            <p:ph type="title"/>
          </p:nvPr>
        </p:nvSpPr>
        <p:spPr>
          <a:xfrm>
            <a:off x="194574" y="274638"/>
            <a:ext cx="10668000" cy="487500"/>
          </a:xfrm>
        </p:spPr>
        <p:txBody>
          <a:bodyPr/>
          <a:lstStyle/>
          <a:p>
            <a:r>
              <a:rPr lang="en-GB"/>
              <a:t>Literature Survey</a:t>
            </a:r>
            <a:endParaRPr lang="en-US"/>
          </a:p>
        </p:txBody>
      </p:sp>
    </p:spTree>
    <p:extLst>
      <p:ext uri="{BB962C8B-B14F-4D97-AF65-F5344CB8AC3E}">
        <p14:creationId xmlns:p14="http://schemas.microsoft.com/office/powerpoint/2010/main" val="1207338415"/>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1B9632F3-D3E5-3AC5-00D6-99247DB5EEED}"/>
            </a:ext>
          </a:extLst>
        </p:cNvPr>
        <p:cNvGrpSpPr/>
        <p:nvPr/>
      </p:nvGrpSpPr>
      <p:grpSpPr>
        <a:xfrm>
          <a:off x="0" y="0"/>
          <a:ext cx="0" cy="0"/>
          <a:chOff x="0" y="0"/>
          <a:chExt cx="0" cy="0"/>
        </a:xfrm>
      </p:grpSpPr>
      <p:sp>
        <p:nvSpPr>
          <p:cNvPr id="115" name="Google Shape;115;p17">
            <a:extLst>
              <a:ext uri="{FF2B5EF4-FFF2-40B4-BE49-F238E27FC236}">
                <a16:creationId xmlns:a16="http://schemas.microsoft.com/office/drawing/2014/main" id="{9790CDC5-2AA6-34C3-4008-53C1F15B3865}"/>
              </a:ext>
            </a:extLst>
          </p:cNvPr>
          <p:cNvSpPr txBox="1">
            <a:spLocks noGrp="1"/>
          </p:cNvSpPr>
          <p:nvPr>
            <p:ph type="body" idx="1"/>
          </p:nvPr>
        </p:nvSpPr>
        <p:spPr>
          <a:xfrm>
            <a:off x="0" y="1741869"/>
            <a:ext cx="12192000" cy="3551347"/>
          </a:xfrm>
          <a:prstGeom prst="rect">
            <a:avLst/>
          </a:prstGeom>
          <a:noFill/>
          <a:ln>
            <a:noFill/>
          </a:ln>
        </p:spPr>
        <p:txBody>
          <a:bodyPr spcFirstLastPara="1" wrap="square" lIns="91425" tIns="45700" rIns="91425" bIns="45700" anchor="t" anchorCtr="0">
            <a:noAutofit/>
          </a:bodyPr>
          <a:lstStyle/>
          <a:p>
            <a:pPr algn="just"/>
            <a:r>
              <a:rPr lang="en-US" sz="2000" b="1" dirty="0">
                <a:latin typeface="Bookman Old Style"/>
              </a:rPr>
              <a:t>Poor-Quality and Biased </a:t>
            </a:r>
            <a:r>
              <a:rPr lang="en-US" sz="2000" b="1" dirty="0" smtClean="0">
                <a:latin typeface="Bookman Old Style"/>
              </a:rPr>
              <a:t>Data</a:t>
            </a:r>
            <a:r>
              <a:rPr lang="en-US" sz="2000" dirty="0" smtClean="0">
                <a:latin typeface="Bookman Old Style"/>
              </a:rPr>
              <a:t>: Many </a:t>
            </a:r>
            <a:r>
              <a:rPr lang="en-US" sz="2000" dirty="0">
                <a:latin typeface="Bookman Old Style"/>
              </a:rPr>
              <a:t>systems use outdated, biased, or unstructured legal data, affecting accuracy.</a:t>
            </a:r>
          </a:p>
          <a:p>
            <a:pPr algn="just"/>
            <a:r>
              <a:rPr lang="en-US" sz="2000" b="1" dirty="0">
                <a:latin typeface="Bookman Old Style"/>
              </a:rPr>
              <a:t>Weak Legal </a:t>
            </a:r>
            <a:r>
              <a:rPr lang="en-US" sz="2000" b="1" dirty="0" smtClean="0">
                <a:latin typeface="Bookman Old Style"/>
              </a:rPr>
              <a:t>Understanding</a:t>
            </a:r>
            <a:r>
              <a:rPr lang="en-US" sz="2000" dirty="0" smtClean="0">
                <a:latin typeface="Bookman Old Style"/>
              </a:rPr>
              <a:t>: </a:t>
            </a:r>
            <a:r>
              <a:rPr lang="en-US" sz="2000" dirty="0">
                <a:latin typeface="Bookman Old Style"/>
              </a:rPr>
              <a:t>AI struggles with complex legal reasoning, interpretation, and context.</a:t>
            </a:r>
          </a:p>
          <a:p>
            <a:pPr algn="just"/>
            <a:r>
              <a:rPr lang="en-US" sz="2000" b="1" dirty="0">
                <a:latin typeface="Bookman Old Style"/>
              </a:rPr>
              <a:t>Wrong or Made-Up </a:t>
            </a:r>
            <a:r>
              <a:rPr lang="en-US" sz="2000" b="1" dirty="0" smtClean="0">
                <a:latin typeface="Bookman Old Style"/>
              </a:rPr>
              <a:t>Answers</a:t>
            </a:r>
            <a:r>
              <a:rPr lang="en-US" sz="2000" dirty="0" smtClean="0">
                <a:latin typeface="Bookman Old Style"/>
              </a:rPr>
              <a:t>: Some </a:t>
            </a:r>
            <a:r>
              <a:rPr lang="en-US" sz="2000" dirty="0">
                <a:latin typeface="Bookman Old Style"/>
              </a:rPr>
              <a:t>models can give incorrect or misleading legal information.</a:t>
            </a:r>
          </a:p>
          <a:p>
            <a:pPr algn="just"/>
            <a:r>
              <a:rPr lang="en-US" sz="2000" b="1" dirty="0">
                <a:latin typeface="Bookman Old Style"/>
              </a:rPr>
              <a:t>OCR </a:t>
            </a:r>
            <a:r>
              <a:rPr lang="en-US" sz="2000" b="1" dirty="0" smtClean="0">
                <a:latin typeface="Bookman Old Style"/>
              </a:rPr>
              <a:t>Limitations</a:t>
            </a:r>
            <a:r>
              <a:rPr lang="en-US" sz="2000" dirty="0" smtClean="0">
                <a:latin typeface="Bookman Old Style"/>
              </a:rPr>
              <a:t>: </a:t>
            </a:r>
            <a:r>
              <a:rPr lang="en-US" sz="2000" dirty="0">
                <a:latin typeface="Bookman Old Style"/>
              </a:rPr>
              <a:t>Poor scanning/text extraction affects how well the system reads and understands documents.</a:t>
            </a:r>
          </a:p>
          <a:p>
            <a:pPr algn="just"/>
            <a:r>
              <a:rPr lang="en-US" sz="2000" b="1" dirty="0">
                <a:latin typeface="Bookman Old Style"/>
              </a:rPr>
              <a:t>Privacy and Security Issues</a:t>
            </a:r>
            <a:r>
              <a:rPr lang="en-US" sz="2000" dirty="0">
                <a:latin typeface="Bookman Old Style"/>
              </a:rPr>
              <a:t>:  Handling legal documents without strong protection can risk user data</a:t>
            </a:r>
            <a:r>
              <a:rPr lang="en-US" sz="2000" dirty="0" smtClean="0">
                <a:latin typeface="Bookman Old Style"/>
              </a:rPr>
              <a:t>.</a:t>
            </a:r>
            <a:endParaRPr lang="en-US" sz="2000" dirty="0">
              <a:latin typeface="Bookman Old Style"/>
            </a:endParaRPr>
          </a:p>
        </p:txBody>
      </p:sp>
      <p:sp>
        <p:nvSpPr>
          <p:cNvPr id="3" name="Title 3">
            <a:extLst>
              <a:ext uri="{FF2B5EF4-FFF2-40B4-BE49-F238E27FC236}">
                <a16:creationId xmlns:a16="http://schemas.microsoft.com/office/drawing/2014/main" id="{60460821-8816-E007-6E75-345AB4E69389}"/>
              </a:ext>
            </a:extLst>
          </p:cNvPr>
          <p:cNvSpPr>
            <a:spLocks noGrp="1"/>
          </p:cNvSpPr>
          <p:nvPr>
            <p:ph type="title"/>
          </p:nvPr>
        </p:nvSpPr>
        <p:spPr>
          <a:xfrm>
            <a:off x="165819" y="260260"/>
            <a:ext cx="10668000" cy="487500"/>
          </a:xfrm>
        </p:spPr>
        <p:txBody>
          <a:bodyPr/>
          <a:lstStyle/>
          <a:p>
            <a:r>
              <a:rPr lang="en-GB"/>
              <a:t>Existing Method Drawback</a:t>
            </a:r>
            <a:endParaRPr lang="en-US"/>
          </a:p>
        </p:txBody>
      </p:sp>
    </p:spTree>
    <p:extLst>
      <p:ext uri="{BB962C8B-B14F-4D97-AF65-F5344CB8AC3E}">
        <p14:creationId xmlns:p14="http://schemas.microsoft.com/office/powerpoint/2010/main" val="4136189461"/>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4DDF214C-1176-D07C-507F-91153393B0A1}"/>
            </a:ext>
          </a:extLst>
        </p:cNvPr>
        <p:cNvGrpSpPr/>
        <p:nvPr/>
      </p:nvGrpSpPr>
      <p:grpSpPr>
        <a:xfrm>
          <a:off x="0" y="0"/>
          <a:ext cx="0" cy="0"/>
          <a:chOff x="0" y="0"/>
          <a:chExt cx="0" cy="0"/>
        </a:xfrm>
      </p:grpSpPr>
      <p:sp>
        <p:nvSpPr>
          <p:cNvPr id="115" name="Google Shape;115;p17">
            <a:extLst>
              <a:ext uri="{FF2B5EF4-FFF2-40B4-BE49-F238E27FC236}">
                <a16:creationId xmlns:a16="http://schemas.microsoft.com/office/drawing/2014/main" id="{ECDF1B40-92BD-EA38-BBCA-E3F07AD531F2}"/>
              </a:ext>
            </a:extLst>
          </p:cNvPr>
          <p:cNvSpPr txBox="1">
            <a:spLocks noGrp="1"/>
          </p:cNvSpPr>
          <p:nvPr>
            <p:ph type="body" idx="1"/>
          </p:nvPr>
        </p:nvSpPr>
        <p:spPr>
          <a:xfrm>
            <a:off x="5737" y="967700"/>
            <a:ext cx="12192000" cy="5513716"/>
          </a:xfrm>
          <a:prstGeom prst="rect">
            <a:avLst/>
          </a:prstGeom>
          <a:noFill/>
          <a:ln>
            <a:noFill/>
          </a:ln>
        </p:spPr>
        <p:txBody>
          <a:bodyPr spcFirstLastPara="1" wrap="square" lIns="91425" tIns="45700" rIns="91425" bIns="45700" anchor="t" anchorCtr="0">
            <a:noAutofit/>
          </a:bodyPr>
          <a:lstStyle/>
          <a:p>
            <a:pPr marL="76200" indent="0" algn="just">
              <a:buNone/>
            </a:pPr>
            <a:endParaRPr lang="en-US" sz="2000"/>
          </a:p>
          <a:p>
            <a:pPr marL="76200" indent="0" algn="just">
              <a:buNone/>
            </a:pPr>
            <a:r>
              <a:rPr lang="en-US" sz="2000" b="1">
                <a:latin typeface="Bookman Old Style"/>
              </a:rPr>
              <a:t>Overview</a:t>
            </a:r>
            <a:r>
              <a:rPr lang="en-US" sz="2000">
                <a:latin typeface="Bookman Old Style"/>
              </a:rPr>
              <a:t> :</a:t>
            </a:r>
          </a:p>
          <a:p>
            <a:pPr marL="76200" indent="0" algn="just">
              <a:buNone/>
            </a:pPr>
            <a:r>
              <a:rPr lang="en-US" sz="2000">
                <a:latin typeface="Bookman Old Style"/>
              </a:rPr>
              <a:t>An organized and systematic approach is followed in developing the AI-powered Legal Documentation Assistant to ensure accuracy, reliability, and efficiency. The system uses Python-based AI models to analyze and retrieve legal documents intelligently. The methodology is divided into five key stages:</a:t>
            </a:r>
          </a:p>
          <a:p>
            <a:pPr marL="76200" indent="0" algn="just">
              <a:buNone/>
            </a:pPr>
            <a:r>
              <a:rPr lang="en-US" sz="2000">
                <a:latin typeface="Bookman Old Style"/>
              </a:rPr>
              <a:t>Data Gathering, Preprocessing, Model Development, Document Retrieval, and Validation. Each stage plays a vital role in training the assistant to understand complex legal terminology, extract important legal information, and provide accurate responses to user queries. By integrating advanced Natural Language Processing (NLP) techniques, the assistant offers a reliable, context-aware solution that enhances legal research and document management workflows.</a:t>
            </a:r>
          </a:p>
        </p:txBody>
      </p:sp>
      <p:sp>
        <p:nvSpPr>
          <p:cNvPr id="3" name="Title 3">
            <a:extLst>
              <a:ext uri="{FF2B5EF4-FFF2-40B4-BE49-F238E27FC236}">
                <a16:creationId xmlns:a16="http://schemas.microsoft.com/office/drawing/2014/main" id="{91366BC4-8B89-5A5A-11FB-065FF0A2B56C}"/>
              </a:ext>
            </a:extLst>
          </p:cNvPr>
          <p:cNvSpPr>
            <a:spLocks noGrp="1"/>
          </p:cNvSpPr>
          <p:nvPr>
            <p:ph type="title"/>
          </p:nvPr>
        </p:nvSpPr>
        <p:spPr>
          <a:xfrm>
            <a:off x="165819" y="260260"/>
            <a:ext cx="10668000" cy="487500"/>
          </a:xfrm>
        </p:spPr>
        <p:txBody>
          <a:bodyPr/>
          <a:lstStyle/>
          <a:p>
            <a:r>
              <a:rPr lang="en-GB"/>
              <a:t>Proposed Method</a:t>
            </a:r>
            <a:endParaRPr lang="en-US"/>
          </a:p>
        </p:txBody>
      </p:sp>
    </p:spTree>
    <p:extLst>
      <p:ext uri="{BB962C8B-B14F-4D97-AF65-F5344CB8AC3E}">
        <p14:creationId xmlns:p14="http://schemas.microsoft.com/office/powerpoint/2010/main" val="3719919441"/>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30570DDA-08E1-5A78-4D41-44AB25313222}"/>
            </a:ext>
          </a:extLst>
        </p:cNvPr>
        <p:cNvGrpSpPr/>
        <p:nvPr/>
      </p:nvGrpSpPr>
      <p:grpSpPr>
        <a:xfrm>
          <a:off x="0" y="0"/>
          <a:ext cx="0" cy="0"/>
          <a:chOff x="0" y="0"/>
          <a:chExt cx="0" cy="0"/>
        </a:xfrm>
      </p:grpSpPr>
      <p:sp>
        <p:nvSpPr>
          <p:cNvPr id="115" name="Google Shape;115;p17">
            <a:extLst>
              <a:ext uri="{FF2B5EF4-FFF2-40B4-BE49-F238E27FC236}">
                <a16:creationId xmlns:a16="http://schemas.microsoft.com/office/drawing/2014/main" id="{100B3117-E39A-89C5-579F-B1D78132A0B9}"/>
              </a:ext>
            </a:extLst>
          </p:cNvPr>
          <p:cNvSpPr txBox="1">
            <a:spLocks noGrp="1"/>
          </p:cNvSpPr>
          <p:nvPr>
            <p:ph type="body" idx="1"/>
          </p:nvPr>
        </p:nvSpPr>
        <p:spPr>
          <a:xfrm>
            <a:off x="-1481071" y="1074366"/>
            <a:ext cx="13582918" cy="4904798"/>
          </a:xfrm>
          <a:prstGeom prst="rect">
            <a:avLst/>
          </a:prstGeom>
          <a:noFill/>
          <a:ln>
            <a:noFill/>
          </a:ln>
        </p:spPr>
        <p:txBody>
          <a:bodyPr spcFirstLastPara="1" wrap="square" lIns="91425" tIns="45700" rIns="91425" bIns="45700" anchor="t" anchorCtr="0">
            <a:noAutofit/>
          </a:bodyPr>
          <a:lstStyle/>
          <a:p>
            <a:pPr marL="1447800" lvl="3" indent="0" algn="just">
              <a:buSzPts val="2400"/>
              <a:buNone/>
            </a:pPr>
            <a:r>
              <a:rPr lang="en-US" sz="1800" b="1" dirty="0">
                <a:latin typeface="Bookman Old Style"/>
              </a:rPr>
              <a:t>1. Data Collection &amp; Preprocessing</a:t>
            </a:r>
          </a:p>
          <a:p>
            <a:pPr lvl="3" algn="just">
              <a:buSzPts val="2400"/>
              <a:buFont typeface="Arial"/>
              <a:buChar char="•"/>
            </a:pPr>
            <a:r>
              <a:rPr lang="en-US" sz="1800" dirty="0">
                <a:latin typeface="Bookman Old Style"/>
              </a:rPr>
              <a:t>Sources: Case laws, contracts, notices, public legal repositories</a:t>
            </a:r>
          </a:p>
          <a:p>
            <a:pPr lvl="3" algn="just">
              <a:buSzPts val="2400"/>
              <a:buFont typeface="Arial"/>
              <a:buChar char="•"/>
            </a:pPr>
            <a:r>
              <a:rPr lang="en-US" sz="1800" dirty="0">
                <a:latin typeface="Bookman Old Style"/>
              </a:rPr>
              <a:t>Cleaning Steps: Remove special characters &amp; formatting errors , Tokenization &amp; </a:t>
            </a:r>
            <a:r>
              <a:rPr lang="en-US" sz="1800" dirty="0" err="1">
                <a:latin typeface="Bookman Old Style"/>
              </a:rPr>
              <a:t>Stopword</a:t>
            </a:r>
            <a:r>
              <a:rPr lang="en-US" sz="1800" dirty="0">
                <a:latin typeface="Bookman Old Style"/>
              </a:rPr>
              <a:t> Removal, </a:t>
            </a:r>
            <a:r>
              <a:rPr lang="en-US" sz="1800" dirty="0" smtClean="0">
                <a:latin typeface="Bookman Old Style"/>
              </a:rPr>
              <a:t>Lemmatization.</a:t>
            </a:r>
          </a:p>
          <a:p>
            <a:pPr lvl="3" algn="just">
              <a:buSzPts val="2400"/>
              <a:buFont typeface="Arial"/>
              <a:buChar char="•"/>
            </a:pPr>
            <a:endParaRPr lang="en-US" sz="1800" dirty="0">
              <a:latin typeface="Bookman Old Style"/>
            </a:endParaRPr>
          </a:p>
          <a:p>
            <a:pPr marL="1447800" lvl="3" indent="0" algn="just">
              <a:buSzPts val="2400"/>
              <a:buNone/>
            </a:pPr>
            <a:r>
              <a:rPr lang="en-US" sz="1800" b="1" dirty="0" smtClean="0">
                <a:latin typeface="Bookman Old Style"/>
              </a:rPr>
              <a:t>2</a:t>
            </a:r>
            <a:r>
              <a:rPr lang="en-US" sz="1800" b="1" dirty="0">
                <a:latin typeface="Bookman Old Style"/>
              </a:rPr>
              <a:t>. AI Model Development</a:t>
            </a:r>
          </a:p>
          <a:p>
            <a:pPr lvl="3" algn="just">
              <a:buSzPts val="2400"/>
              <a:buFont typeface="Arial"/>
              <a:buChar char="•"/>
            </a:pPr>
            <a:r>
              <a:rPr lang="en-US" sz="1800" dirty="0">
                <a:latin typeface="Bookman Old Style"/>
              </a:rPr>
              <a:t>Embeddings via Hugging Face Transformers</a:t>
            </a:r>
          </a:p>
          <a:p>
            <a:pPr lvl="3" algn="just">
              <a:buSzPts val="2400"/>
              <a:buFont typeface="Arial"/>
              <a:buChar char="•"/>
            </a:pPr>
            <a:r>
              <a:rPr lang="en-US" sz="1800" dirty="0">
                <a:latin typeface="Bookman Old Style"/>
              </a:rPr>
              <a:t>Dimensionality Reduction using PCA</a:t>
            </a:r>
          </a:p>
          <a:p>
            <a:pPr lvl="3" algn="just">
              <a:buSzPts val="2400"/>
              <a:buFont typeface="Arial"/>
              <a:buChar char="•"/>
            </a:pPr>
            <a:r>
              <a:rPr lang="en-US" sz="1800" dirty="0">
                <a:latin typeface="Bookman Old Style"/>
              </a:rPr>
              <a:t>Similarity Search using FAISS + HNSW</a:t>
            </a:r>
          </a:p>
          <a:p>
            <a:pPr lvl="3" algn="just">
              <a:buSzPts val="2400"/>
              <a:buFont typeface="Arial"/>
              <a:buChar char="•"/>
            </a:pPr>
            <a:r>
              <a:rPr lang="en-US" sz="1800" dirty="0">
                <a:latin typeface="Bookman Old Style"/>
              </a:rPr>
              <a:t>Conversational Retrieval: Context-aware, query refinement, re-ranking</a:t>
            </a:r>
          </a:p>
          <a:p>
            <a:pPr marL="1447800" lvl="3" indent="0" algn="just">
              <a:buSzPts val="2400"/>
              <a:buNone/>
            </a:pPr>
            <a:endParaRPr lang="en-US" sz="1800" b="1" dirty="0" smtClean="0">
              <a:latin typeface="Bookman Old Style"/>
            </a:endParaRPr>
          </a:p>
          <a:p>
            <a:pPr marL="1447800" lvl="3" indent="0" algn="just">
              <a:buSzPts val="2400"/>
              <a:buNone/>
            </a:pPr>
            <a:r>
              <a:rPr lang="en-US" sz="1800" b="1" dirty="0" smtClean="0">
                <a:latin typeface="Bookman Old Style"/>
              </a:rPr>
              <a:t>3</a:t>
            </a:r>
            <a:r>
              <a:rPr lang="en-US" sz="1800" b="1" dirty="0">
                <a:latin typeface="Bookman Old Style"/>
              </a:rPr>
              <a:t>. Document Retrieval</a:t>
            </a:r>
          </a:p>
          <a:p>
            <a:pPr lvl="3" algn="just">
              <a:buSzPts val="2400"/>
              <a:buFont typeface="Arial"/>
              <a:buChar char="•"/>
            </a:pPr>
            <a:r>
              <a:rPr lang="en-US" sz="1800" dirty="0">
                <a:latin typeface="Bookman Old Style"/>
              </a:rPr>
              <a:t>Query Embedding → Similarity Matching</a:t>
            </a:r>
          </a:p>
          <a:p>
            <a:pPr lvl="3" algn="just">
              <a:buSzPts val="2400"/>
              <a:buFont typeface="Arial"/>
              <a:buChar char="•"/>
            </a:pPr>
            <a:r>
              <a:rPr lang="en-US" sz="1800" dirty="0">
                <a:latin typeface="Bookman Old Style"/>
              </a:rPr>
              <a:t>Dynamic Filtering &amp; Ranking : </a:t>
            </a:r>
            <a:r>
              <a:rPr lang="en-US" sz="1800" dirty="0" smtClean="0">
                <a:latin typeface="Bookman Old Style"/>
              </a:rPr>
              <a:t>Relevance-based, Adaptive </a:t>
            </a:r>
            <a:r>
              <a:rPr lang="en-US" sz="1800" dirty="0">
                <a:latin typeface="Bookman Old Style"/>
              </a:rPr>
              <a:t>to user </a:t>
            </a:r>
            <a:r>
              <a:rPr lang="en-US" sz="1800" dirty="0" smtClean="0">
                <a:latin typeface="Bookman Old Style"/>
              </a:rPr>
              <a:t>context</a:t>
            </a:r>
            <a:endParaRPr lang="en-US" sz="1800" dirty="0">
              <a:latin typeface="Bookman Old Style"/>
            </a:endParaRPr>
          </a:p>
        </p:txBody>
      </p:sp>
      <p:sp>
        <p:nvSpPr>
          <p:cNvPr id="3" name="Title 3">
            <a:extLst>
              <a:ext uri="{FF2B5EF4-FFF2-40B4-BE49-F238E27FC236}">
                <a16:creationId xmlns:a16="http://schemas.microsoft.com/office/drawing/2014/main" id="{35AC841D-993C-EDBB-3383-E4F14B1756A0}"/>
              </a:ext>
            </a:extLst>
          </p:cNvPr>
          <p:cNvSpPr>
            <a:spLocks noGrp="1"/>
          </p:cNvSpPr>
          <p:nvPr>
            <p:ph type="title"/>
          </p:nvPr>
        </p:nvSpPr>
        <p:spPr>
          <a:xfrm>
            <a:off x="165819" y="260260"/>
            <a:ext cx="10668000" cy="487500"/>
          </a:xfrm>
        </p:spPr>
        <p:txBody>
          <a:bodyPr/>
          <a:lstStyle/>
          <a:p>
            <a:r>
              <a:rPr lang="en-GB"/>
              <a:t>Proposed Method</a:t>
            </a:r>
            <a:endParaRPr lang="en-US"/>
          </a:p>
        </p:txBody>
      </p:sp>
    </p:spTree>
    <p:extLst>
      <p:ext uri="{BB962C8B-B14F-4D97-AF65-F5344CB8AC3E}">
        <p14:creationId xmlns:p14="http://schemas.microsoft.com/office/powerpoint/2010/main" val="1292935907"/>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6ABFAE4B-E696-D284-1B0F-6DBCF51AC0FD}"/>
            </a:ext>
          </a:extLst>
        </p:cNvPr>
        <p:cNvGrpSpPr/>
        <p:nvPr/>
      </p:nvGrpSpPr>
      <p:grpSpPr>
        <a:xfrm>
          <a:off x="0" y="0"/>
          <a:ext cx="0" cy="0"/>
          <a:chOff x="0" y="0"/>
          <a:chExt cx="0" cy="0"/>
        </a:xfrm>
      </p:grpSpPr>
      <p:sp>
        <p:nvSpPr>
          <p:cNvPr id="115" name="Google Shape;115;p17">
            <a:extLst>
              <a:ext uri="{FF2B5EF4-FFF2-40B4-BE49-F238E27FC236}">
                <a16:creationId xmlns:a16="http://schemas.microsoft.com/office/drawing/2014/main" id="{FE5E731C-A5E3-7927-79C1-D44E16444214}"/>
              </a:ext>
            </a:extLst>
          </p:cNvPr>
          <p:cNvSpPr txBox="1">
            <a:spLocks noGrp="1"/>
          </p:cNvSpPr>
          <p:nvPr>
            <p:ph type="body" idx="1"/>
          </p:nvPr>
        </p:nvSpPr>
        <p:spPr>
          <a:xfrm>
            <a:off x="-6710" y="1122633"/>
            <a:ext cx="12206378" cy="5398698"/>
          </a:xfrm>
          <a:prstGeom prst="rect">
            <a:avLst/>
          </a:prstGeom>
          <a:noFill/>
          <a:ln>
            <a:noFill/>
          </a:ln>
        </p:spPr>
        <p:txBody>
          <a:bodyPr spcFirstLastPara="1" wrap="square" lIns="91425" tIns="45700" rIns="91425" bIns="45700" anchor="ctr" anchorCtr="0">
            <a:noAutofit/>
          </a:bodyPr>
          <a:lstStyle/>
          <a:p>
            <a:pPr algn="just">
              <a:buNone/>
            </a:pPr>
            <a:r>
              <a:rPr lang="en-US" sz="2000" b="1">
                <a:latin typeface="Bookman Old Style"/>
              </a:rPr>
              <a:t>Objective 1:Simplify Legal Language for Everyone</a:t>
            </a:r>
          </a:p>
          <a:p>
            <a:pPr algn="just"/>
            <a:r>
              <a:rPr lang="en-US" sz="2000">
                <a:latin typeface="Bookman Old Style"/>
              </a:rPr>
              <a:t>Legal documents are often filled with complex terminology that is hard for non-lawyers to understand.</a:t>
            </a:r>
            <a:endParaRPr lang="en-US">
              <a:latin typeface="Bookman Old Style"/>
            </a:endParaRPr>
          </a:p>
          <a:p>
            <a:pPr algn="just"/>
            <a:r>
              <a:rPr lang="en-US" sz="2000">
                <a:latin typeface="Bookman Old Style"/>
              </a:rPr>
              <a:t>This project aims to use Natural Language Processing (NLP) to simplify legal language into plain, everyday terms.</a:t>
            </a:r>
            <a:endParaRPr lang="en-US">
              <a:latin typeface="Bookman Old Style"/>
            </a:endParaRPr>
          </a:p>
          <a:p>
            <a:pPr algn="just"/>
            <a:r>
              <a:rPr lang="en-US" sz="2000">
                <a:latin typeface="Bookman Old Style"/>
              </a:rPr>
              <a:t>The assistant will break down legal content so that individuals and small business owners can clearly understand their rights, responsibilities, and contract terms.</a:t>
            </a:r>
            <a:endParaRPr lang="en-US">
              <a:latin typeface="Bookman Old Style"/>
            </a:endParaRPr>
          </a:p>
          <a:p>
            <a:pPr algn="just">
              <a:buNone/>
            </a:pPr>
            <a:r>
              <a:rPr lang="en-US" sz="2000" b="1">
                <a:latin typeface="Bookman Old Style"/>
              </a:rPr>
              <a:t>Objective 2: Automate Legal Document Creation</a:t>
            </a:r>
          </a:p>
          <a:p>
            <a:pPr algn="just"/>
            <a:r>
              <a:rPr lang="en-US" sz="2000">
                <a:latin typeface="Bookman Old Style"/>
              </a:rPr>
              <a:t>Creating legal documents (contracts, agreements, affidavits, etc.) usually requires professional assistance, which can be expensive and time-consuming.</a:t>
            </a:r>
            <a:endParaRPr lang="en-US">
              <a:latin typeface="Bookman Old Style"/>
            </a:endParaRPr>
          </a:p>
          <a:p>
            <a:pPr algn="just"/>
            <a:r>
              <a:rPr lang="en-US" sz="2000">
                <a:latin typeface="Bookman Old Style"/>
              </a:rPr>
              <a:t>The system will allow users to create legally valid documents by simply entering their requirements through a user-friendly interface.</a:t>
            </a:r>
            <a:endParaRPr lang="en-US">
              <a:latin typeface="Bookman Old Style"/>
            </a:endParaRPr>
          </a:p>
          <a:p>
            <a:pPr algn="just"/>
            <a:r>
              <a:rPr lang="en-US" sz="2000">
                <a:latin typeface="Bookman Old Style"/>
              </a:rPr>
              <a:t>It will use AI and machine learning models to auto-fill, format, and structure documents according to legal standards, reducing human error and time.</a:t>
            </a:r>
            <a:endParaRPr lang="en-US">
              <a:latin typeface="Bookman Old Style"/>
            </a:endParaRPr>
          </a:p>
          <a:p>
            <a:pPr algn="just"/>
            <a:endParaRPr lang="en-US"/>
          </a:p>
        </p:txBody>
      </p:sp>
      <p:sp>
        <p:nvSpPr>
          <p:cNvPr id="3" name="Title 3">
            <a:extLst>
              <a:ext uri="{FF2B5EF4-FFF2-40B4-BE49-F238E27FC236}">
                <a16:creationId xmlns:a16="http://schemas.microsoft.com/office/drawing/2014/main" id="{069B34B8-EBAD-6CDC-588E-E585A4E6D823}"/>
              </a:ext>
            </a:extLst>
          </p:cNvPr>
          <p:cNvSpPr>
            <a:spLocks noGrp="1"/>
          </p:cNvSpPr>
          <p:nvPr>
            <p:ph type="title"/>
          </p:nvPr>
        </p:nvSpPr>
        <p:spPr>
          <a:xfrm>
            <a:off x="165819" y="260260"/>
            <a:ext cx="10668000" cy="487500"/>
          </a:xfrm>
        </p:spPr>
        <p:txBody>
          <a:bodyPr/>
          <a:lstStyle/>
          <a:p>
            <a:r>
              <a:rPr lang="en-GB"/>
              <a:t>Objectives</a:t>
            </a:r>
            <a:endParaRPr lang="en-US"/>
          </a:p>
        </p:txBody>
      </p:sp>
    </p:spTree>
    <p:extLst>
      <p:ext uri="{BB962C8B-B14F-4D97-AF65-F5344CB8AC3E}">
        <p14:creationId xmlns:p14="http://schemas.microsoft.com/office/powerpoint/2010/main" val="1610614491"/>
      </p:ext>
    </p:extLst>
  </p:cSld>
  <p:clrMapOvr>
    <a:masterClrMapping/>
  </p:clrMapOvr>
  <p:transition spd="med">
    <p:pull/>
  </p:transition>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TotalTime>
  <Words>2489</Words>
  <Application>Microsoft Office PowerPoint</Application>
  <PresentationFormat>Widescreen</PresentationFormat>
  <Paragraphs>172</Paragraphs>
  <Slides>25</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Bookman Old Style</vt:lpstr>
      <vt:lpstr>Cambria</vt:lpstr>
      <vt:lpstr>Felix Titling</vt:lpstr>
      <vt:lpstr>Times New Roman</vt:lpstr>
      <vt:lpstr>Verdana</vt:lpstr>
      <vt:lpstr>Wingdings</vt:lpstr>
      <vt:lpstr>Bioinformatics</vt:lpstr>
      <vt:lpstr>PSCS_8 - "AI-powered Legal Documentation Assistant"</vt:lpstr>
      <vt:lpstr>Problem Statement Number: </vt:lpstr>
      <vt:lpstr>Introduction</vt:lpstr>
      <vt:lpstr>Literature Survey</vt:lpstr>
      <vt:lpstr>Literature Survey</vt:lpstr>
      <vt:lpstr>Existing Method Drawback</vt:lpstr>
      <vt:lpstr>Proposed Method</vt:lpstr>
      <vt:lpstr>Proposed Method</vt:lpstr>
      <vt:lpstr>Objectives</vt:lpstr>
      <vt:lpstr>Objectives</vt:lpstr>
      <vt:lpstr>Objectives</vt:lpstr>
      <vt:lpstr>Timeline of the Project (Gantt Chart)</vt:lpstr>
      <vt:lpstr>Outcomes/ Results Obtained</vt:lpstr>
      <vt:lpstr>Outcomes/ Results Obtained</vt:lpstr>
      <vt:lpstr>Outcomes/ Results Obtained</vt:lpstr>
      <vt:lpstr>Outcomes/ Results Obtained</vt:lpstr>
      <vt:lpstr>Outcomes/ Results Obtained</vt:lpstr>
      <vt:lpstr>Conclusion</vt:lpstr>
      <vt:lpstr>GitHub Link</vt:lpstr>
      <vt:lpstr>References (IEEE Paper format)</vt:lpstr>
      <vt:lpstr>References (IEEE Paper format)</vt:lpstr>
      <vt:lpstr>References (IEEE Paper format)</vt:lpstr>
      <vt:lpstr>Project work mapping with SDG</vt:lpstr>
      <vt:lpstr>Project work mapping with SDG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Sharath KN</cp:lastModifiedBy>
  <cp:revision>18</cp:revision>
  <dcterms:modified xsi:type="dcterms:W3CDTF">2025-04-25T10:41:22Z</dcterms:modified>
</cp:coreProperties>
</file>