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79" r:id="rId5"/>
    <p:sldId id="276" r:id="rId6"/>
    <p:sldId id="259" r:id="rId7"/>
    <p:sldId id="260" r:id="rId8"/>
    <p:sldId id="261" r:id="rId9"/>
    <p:sldId id="281" r:id="rId10"/>
    <p:sldId id="275" r:id="rId11"/>
    <p:sldId id="277" r:id="rId12"/>
    <p:sldId id="262" r:id="rId13"/>
    <p:sldId id="263" r:id="rId14"/>
    <p:sldId id="264" r:id="rId15"/>
    <p:sldId id="268" r:id="rId16"/>
    <p:sldId id="265" r:id="rId17"/>
    <p:sldId id="27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ath KN" initials="SK" lastIdx="3" clrIdx="0">
    <p:extLst>
      <p:ext uri="{19B8F6BF-5375-455C-9EA6-DF929625EA0E}">
        <p15:presenceInfo xmlns:p15="http://schemas.microsoft.com/office/powerpoint/2012/main" userId="Sharath K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8BE8DA-4959-4ED1-8481-EF7DAEC5C4F7}" v="1" dt="2024-10-18T16:52:06.171"/>
    <p1510:client id="{C272FDEA-E376-431A-992A-3EA07ECD3143}" v="505" dt="2024-10-16T19:31:04.642"/>
    <p1510:client id="{EEF5F818-F6E0-45C2-ABF8-3AF238AE6A79}" v="26" dt="2024-10-18T16:56:35.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9" d="100"/>
          <a:sy n="89" d="100"/>
        </p:scale>
        <p:origin x="4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29-10-2024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dirty="0"/>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29/10/2024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167997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29/10/2024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96261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29/10/2024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7830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29/10/2024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190914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29/10/2024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406418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29/10/2024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738786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29/10/2024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01633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29/10/2024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29/10/2024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24971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29/10/2024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521564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29/10/2024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874595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29/10/2024</a:t>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dirty="0"/>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dirty="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vaishnavi-c-2025/A-One-Stop-Solution-focusing-on-Touris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US" dirty="0">
                <a:solidFill>
                  <a:schemeClr val="tx1"/>
                </a:solidFill>
                <a:latin typeface="Cambria" panose="02040503050406030204" pitchFamily="18" charset="0"/>
                <a:ea typeface="Cambria" panose="02040503050406030204" pitchFamily="18" charset="0"/>
              </a:rPr>
              <a:t>PSCS235-A One Stop Solution focusing on Tourism </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G45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112902800"/>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20211CSE0846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VAISHNAVI</a:t>
                      </a:r>
                      <a:r>
                        <a:rPr lang="en-US" sz="1800" u="none" strike="noStrike" cap="none" baseline="0" dirty="0"/>
                        <a:t> C</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20211CSE0298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SHRUTHI</a:t>
                      </a:r>
                      <a:r>
                        <a:rPr lang="en-US" sz="1800" u="none" strike="noStrike" cap="none" baseline="0" dirty="0"/>
                        <a:t> V</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a:t>
                      </a:r>
                      <a:r>
                        <a:rPr lang="en-US" sz="1800" u="none" strike="noStrike" cap="none" baseline="0" dirty="0"/>
                        <a:t>CSE0308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RUTHIKA</a:t>
                      </a:r>
                      <a:r>
                        <a:rPr lang="en-US" sz="1800" u="none" strike="noStrike" cap="none" baseline="0" dirty="0"/>
                        <a:t> S SHETTY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700" b="1" dirty="0">
                <a:solidFill>
                  <a:srgbClr val="17365D"/>
                </a:solidFill>
                <a:latin typeface="Cambria" panose="02040503050406030204" pitchFamily="18" charset="0"/>
                <a:ea typeface="Cambria" panose="02040503050406030204" pitchFamily="18" charset="0"/>
                <a:cs typeface="Verdana"/>
                <a:sym typeface="Verdana"/>
              </a:rPr>
              <a:t>Sreelatha P.K</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Bookman Old Style" panose="02050604050505020204" pitchFamily="18" charset="0"/>
                <a:ea typeface="Cambria" panose="02040503050406030204" pitchFamily="18" charset="0"/>
                <a:cs typeface="Verdana"/>
                <a:sym typeface="Verdana"/>
              </a:rPr>
              <a:t>CSE</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a:t>Dr. Asif Mohammed H.B </a:t>
            </a:r>
          </a:p>
          <a:p>
            <a:pPr lvl="0">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2000" b="1" dirty="0"/>
              <a:t>Mr. Amarnath J.L &amp; Dr. Jayanthi.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Bookman Old Style" panose="02050604050505020204" pitchFamily="18" charset="0"/>
                <a:ea typeface="Cambria" panose="02040503050406030204" pitchFamily="18" charset="0"/>
                <a:cs typeface="Verdana"/>
                <a:sym typeface="Verdana"/>
              </a:rPr>
              <a:t>Dr. Abdul Khadar A</a:t>
            </a:r>
            <a:endParaRPr sz="2000" b="1" i="0" u="none" strike="noStrike" cap="none" dirty="0">
              <a:solidFill>
                <a:schemeClr val="tx1"/>
              </a:solidFill>
              <a:latin typeface="Bookman Old Style" panose="02050604050505020204" pitchFamily="18" charset="0"/>
              <a:ea typeface="Cambria" panose="02040503050406030204" pitchFamily="18" charset="0"/>
              <a:cs typeface="Verdana"/>
              <a:sym typeface="Verdan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A7C2CB16-389F-A3FC-BC71-DE7B5A9A9602}"/>
              </a:ext>
            </a:extLst>
          </p:cNvPr>
          <p:cNvPicPr>
            <a:picLocks noGrp="1" noChangeAspect="1"/>
          </p:cNvPicPr>
          <p:nvPr>
            <p:ph idx="1"/>
          </p:nvPr>
        </p:nvPicPr>
        <p:blipFill>
          <a:blip r:embed="rId2"/>
          <a:stretch>
            <a:fillRect/>
          </a:stretch>
        </p:blipFill>
        <p:spPr>
          <a:xfrm>
            <a:off x="4532814" y="1033252"/>
            <a:ext cx="3273452" cy="53797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93898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r>
              <a:rPr lang="en-IN" dirty="0">
                <a:latin typeface="+mj-lt"/>
              </a:rPr>
              <a:t>Python 3. x</a:t>
            </a:r>
          </a:p>
          <a:p>
            <a:r>
              <a:rPr lang="en-IN" dirty="0">
                <a:latin typeface="+mj-lt"/>
              </a:rPr>
              <a:t>Jupyter Notebook / Google Colab </a:t>
            </a:r>
          </a:p>
          <a:p>
            <a:r>
              <a:rPr lang="en-IN" dirty="0">
                <a:latin typeface="+mj-lt"/>
              </a:rPr>
              <a:t>Pandas, NumPy (Data processing) </a:t>
            </a:r>
          </a:p>
          <a:p>
            <a:r>
              <a:rPr lang="en-IN" dirty="0">
                <a:latin typeface="+mj-lt"/>
              </a:rPr>
              <a:t>Matplotlib, Seaborn, Plotly (Visualization) </a:t>
            </a:r>
          </a:p>
          <a:p>
            <a:r>
              <a:rPr lang="en-IN" dirty="0">
                <a:latin typeface="+mj-lt"/>
              </a:rPr>
              <a:t>Scikit-learn, TensorFlow, PyTorch (Machine Learning) </a:t>
            </a:r>
          </a:p>
          <a:p>
            <a:r>
              <a:rPr lang="en-IN" dirty="0">
                <a:latin typeface="+mj-lt"/>
              </a:rPr>
              <a:t>BeautifulSoup / Scrapy (Web scraping) </a:t>
            </a:r>
          </a:p>
          <a:p>
            <a:r>
              <a:rPr lang="en-IN" dirty="0">
                <a:latin typeface="+mj-lt"/>
              </a:rPr>
              <a:t>APIs (Google Maps, OpenWeather, Instagram, etc.) </a:t>
            </a:r>
          </a:p>
        </p:txBody>
      </p:sp>
    </p:spTree>
    <p:extLst>
      <p:ext uri="{BB962C8B-B14F-4D97-AF65-F5344CB8AC3E}">
        <p14:creationId xmlns:p14="http://schemas.microsoft.com/office/powerpoint/2010/main" val="825552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6" name="Content Placeholder 5"/>
          <p:cNvPicPr>
            <a:picLocks noGrp="1" noChangeAspect="1"/>
          </p:cNvPicPr>
          <p:nvPr>
            <p:ph idx="1"/>
          </p:nvPr>
        </p:nvPicPr>
        <p:blipFill>
          <a:blip r:embed="rId2"/>
          <a:stretch>
            <a:fillRect/>
          </a:stretch>
        </p:blipFill>
        <p:spPr>
          <a:xfrm>
            <a:off x="2326043" y="1143000"/>
            <a:ext cx="7641513" cy="4953000"/>
          </a:xfrm>
          <a:prstGeom prst="rect">
            <a:avLst/>
          </a:prstGeom>
        </p:spPr>
      </p:pic>
    </p:spTree>
    <p:extLst>
      <p:ext uri="{BB962C8B-B14F-4D97-AF65-F5344CB8AC3E}">
        <p14:creationId xmlns:p14="http://schemas.microsoft.com/office/powerpoint/2010/main" val="3677332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12192" y="947929"/>
            <a:ext cx="12192000" cy="5013959"/>
          </a:xfrm>
        </p:spPr>
        <p:txBody>
          <a:bodyPr anchor="ctr">
            <a:noAutofit/>
          </a:bodyPr>
          <a:lstStyle/>
          <a:p>
            <a:pPr marL="0" indent="0" fontAlgn="base">
              <a:buNone/>
            </a:pPr>
            <a:r>
              <a:rPr lang="en-US" sz="1800" b="1" dirty="0">
                <a:latin typeface="+mj-lt"/>
              </a:rPr>
              <a:t>1. Accurate Tourist Segmentation:</a:t>
            </a:r>
            <a:r>
              <a:rPr lang="en-US" sz="1800" dirty="0">
                <a:latin typeface="+mj-lt"/>
              </a:rPr>
              <a:t>​</a:t>
            </a:r>
          </a:p>
          <a:p>
            <a:pPr fontAlgn="base"/>
            <a:r>
              <a:rPr lang="en-US" sz="1800" dirty="0">
                <a:latin typeface="+mj-lt"/>
              </a:rPr>
              <a:t>The clustering model is expected to effectively segment tourists based on demographics, preferences, and behaviors. This will allow tourism authorities and companies to understand different tourist groups better and cater to their needs.​</a:t>
            </a:r>
          </a:p>
          <a:p>
            <a:pPr marL="0" indent="0" fontAlgn="base">
              <a:buNone/>
            </a:pPr>
            <a:r>
              <a:rPr lang="en-US" sz="1800" b="1" dirty="0">
                <a:latin typeface="+mj-lt"/>
              </a:rPr>
              <a:t>2. Improved Forecasting of Tourist Travel Patterns:</a:t>
            </a:r>
            <a:r>
              <a:rPr lang="en-US" sz="1800" dirty="0">
                <a:latin typeface="+mj-lt"/>
              </a:rPr>
              <a:t>​</a:t>
            </a:r>
          </a:p>
          <a:p>
            <a:pPr fontAlgn="base"/>
            <a:r>
              <a:rPr lang="en-US" sz="1800" dirty="0">
                <a:latin typeface="+mj-lt"/>
              </a:rPr>
              <a:t>Predictive models developed will help forecast future tourist behaviors and travel preferences, enabling tourism operators to plan more efficiently and anticipate the needs of tourists in real-time.​</a:t>
            </a:r>
          </a:p>
          <a:p>
            <a:pPr marL="0" indent="0" fontAlgn="base">
              <a:buNone/>
            </a:pPr>
            <a:r>
              <a:rPr lang="en-US" sz="1800" b="1" dirty="0">
                <a:latin typeface="+mj-lt"/>
              </a:rPr>
              <a:t>3. Optimized Tour Package Scheduling:</a:t>
            </a:r>
            <a:r>
              <a:rPr lang="en-US" sz="1800" dirty="0">
                <a:latin typeface="+mj-lt"/>
              </a:rPr>
              <a:t>​</a:t>
            </a:r>
          </a:p>
          <a:p>
            <a:pPr fontAlgn="base"/>
            <a:r>
              <a:rPr lang="en-US" sz="1800" dirty="0">
                <a:latin typeface="+mj-lt"/>
              </a:rPr>
              <a:t>By forecasting tourist travel clusters, the project aims to optimize the scheduling and customization of domestic tour packages, increasing efficiency in resource allocation and improving tourist satisfaction.​</a:t>
            </a:r>
          </a:p>
          <a:p>
            <a:pPr marL="0" indent="0" fontAlgn="base">
              <a:buNone/>
            </a:pPr>
            <a:r>
              <a:rPr lang="en-US" sz="1800" b="1" dirty="0">
                <a:latin typeface="+mj-lt"/>
              </a:rPr>
              <a:t>4. Actionable Insights for Tourism Authorities:</a:t>
            </a:r>
            <a:r>
              <a:rPr lang="en-US" sz="1800" dirty="0">
                <a:latin typeface="+mj-lt"/>
              </a:rPr>
              <a:t>​</a:t>
            </a:r>
          </a:p>
          <a:p>
            <a:pPr fontAlgn="base"/>
            <a:r>
              <a:rPr lang="en-US" sz="1800" dirty="0">
                <a:latin typeface="+mj-lt"/>
              </a:rPr>
              <a:t>The analysis of the clusters and predictions will provide tourism authorities with actionable insights, such as how to allocate resources, design targeted marketing campaigns, and improve service offerings.​</a:t>
            </a:r>
          </a:p>
          <a:p>
            <a:pPr marL="0" indent="0" fontAlgn="base">
              <a:buNone/>
            </a:pPr>
            <a:r>
              <a:rPr lang="en-US" sz="1800" b="1" dirty="0">
                <a:latin typeface="+mj-lt"/>
              </a:rPr>
              <a:t>5. Contribution to Sustainable Tourism:</a:t>
            </a:r>
            <a:r>
              <a:rPr lang="en-US" sz="1800" dirty="0">
                <a:latin typeface="+mj-lt"/>
              </a:rPr>
              <a:t>​</a:t>
            </a:r>
          </a:p>
          <a:p>
            <a:pPr fontAlgn="base"/>
            <a:r>
              <a:rPr lang="en-US" sz="1800" dirty="0">
                <a:latin typeface="+mj-lt"/>
              </a:rPr>
              <a:t>The project will contribute to sustainable tourism practices by optimizing travel routes and packages, reducing unnecessary travel, and promoting eco-friendly options aligned with sustainability goals.​</a:t>
            </a:r>
          </a:p>
        </p:txBody>
      </p:sp>
    </p:spTree>
    <p:extLst>
      <p:ext uri="{BB962C8B-B14F-4D97-AF65-F5344CB8AC3E}">
        <p14:creationId xmlns:p14="http://schemas.microsoft.com/office/powerpoint/2010/main" val="1923928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642112" y="1118617"/>
            <a:ext cx="10668000" cy="4952997"/>
          </a:xfrm>
        </p:spPr>
        <p:txBody>
          <a:bodyPr>
            <a:noAutofit/>
          </a:bodyPr>
          <a:lstStyle/>
          <a:p>
            <a:r>
              <a:rPr lang="en-US" sz="2200" dirty="0">
                <a:latin typeface="+mj-lt"/>
              </a:rPr>
              <a:t>This AIML project aims to enhance the tourism industry through advanced data analysis techniques. By building an efficient clustering model, we can categorize tourist data into distinct segments, improving our understanding of traveler demographics and preferences.</a:t>
            </a:r>
          </a:p>
          <a:p>
            <a:r>
              <a:rPr lang="en-US" sz="2200" dirty="0">
                <a:latin typeface="+mj-lt"/>
              </a:rPr>
              <a:t>Our predictive models will also forecast travel patterns, enabling better planning of domestic tour packages tailored to specific tourist needs. The actionable recommendations derived from our analyses will empower tourism authorities to make informed decisions, optimize resource allocation, and promote sustainable practices.</a:t>
            </a:r>
          </a:p>
          <a:p>
            <a:r>
              <a:rPr lang="en-US" sz="2200" dirty="0">
                <a:latin typeface="+mj-lt"/>
              </a:rPr>
              <a:t>Ultimately, this project seeks to create a more efficient and responsive tourism ecosystem, fostering growth and sustainability in the industry.</a:t>
            </a:r>
          </a:p>
        </p:txBody>
      </p:sp>
    </p:spTree>
    <p:extLst>
      <p:ext uri="{BB962C8B-B14F-4D97-AF65-F5344CB8AC3E}">
        <p14:creationId xmlns:p14="http://schemas.microsoft.com/office/powerpoint/2010/main" val="2238571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https://github.com/vaishnavi-c-2025/A-One-Stop-Solution-focusing-on-Tourism</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0" y="1026695"/>
            <a:ext cx="12191999" cy="5438273"/>
          </a:xfrm>
        </p:spPr>
        <p:txBody>
          <a:bodyPr vert="horz" lIns="91440" tIns="45720" rIns="91440" bIns="45720" rtlCol="0" anchor="t">
            <a:normAutofit/>
          </a:bodyPr>
          <a:lstStyle/>
          <a:p>
            <a:pPr marL="0" indent="0">
              <a:buNone/>
            </a:pPr>
            <a:r>
              <a:rPr lang="en-IN" sz="1400" dirty="0"/>
              <a:t>[1]. J. Wu, J. Pierse, F. </a:t>
            </a:r>
            <a:r>
              <a:rPr lang="en-IN" sz="1400" dirty="0" err="1"/>
              <a:t>Orlandi</a:t>
            </a:r>
            <a:r>
              <a:rPr lang="en-IN" sz="1400" dirty="0"/>
              <a:t>, D. O'Sullivan and S. Dev, "Improving Tourism Analytics from Climate Data Using Knowledge Graphs,"  in IEEE Journal of Selected Topics in Applied Earth Observations and Remote Sensing, vol. 16, pp. 2402-2412, 2023, </a:t>
            </a:r>
            <a:r>
              <a:rPr lang="en-IN" sz="1400" dirty="0" err="1"/>
              <a:t>doi</a:t>
            </a:r>
            <a:r>
              <a:rPr lang="en-IN" sz="1400" dirty="0"/>
              <a:t>: 10.1109/JSTARS.2023.3239831. </a:t>
            </a:r>
          </a:p>
          <a:p>
            <a:pPr marL="0" indent="0">
              <a:buNone/>
            </a:pPr>
            <a:r>
              <a:rPr lang="en-IN" sz="1400" dirty="0"/>
              <a:t>[2]. O. Alcaraz, A. </a:t>
            </a:r>
            <a:r>
              <a:rPr lang="en-IN" sz="1400" dirty="0" err="1"/>
              <a:t>Berenguer</a:t>
            </a:r>
            <a:r>
              <a:rPr lang="en-IN" sz="1400" dirty="0"/>
              <a:t>, D. Tomás, M. A. </a:t>
            </a:r>
            <a:r>
              <a:rPr lang="en-IN" sz="1400" dirty="0" err="1"/>
              <a:t>Celdrán-Bernabeu</a:t>
            </a:r>
            <a:r>
              <a:rPr lang="en-IN" sz="1400" dirty="0"/>
              <a:t> and J. -N. </a:t>
            </a:r>
            <a:r>
              <a:rPr lang="en-IN" sz="1400" dirty="0" err="1"/>
              <a:t>Mazón</a:t>
            </a:r>
            <a:r>
              <a:rPr lang="en-IN" sz="1400" dirty="0"/>
              <a:t>, "Augmenting Retail Data with Open Data for Smarter Tourism Destinations," in IEEE Access, vol. 12, pp. 153154-153170, 2024, </a:t>
            </a:r>
            <a:r>
              <a:rPr lang="en-IN" sz="1400" dirty="0" err="1"/>
              <a:t>doi</a:t>
            </a:r>
            <a:r>
              <a:rPr lang="en-IN" sz="1400" dirty="0"/>
              <a:t>: 10.1109/ACCESS.2024.3480326. </a:t>
            </a:r>
          </a:p>
          <a:p>
            <a:pPr marL="0" indent="0">
              <a:buNone/>
            </a:pPr>
            <a:r>
              <a:rPr lang="en-IN" sz="1400" dirty="0"/>
              <a:t>[3]. S. </a:t>
            </a:r>
            <a:r>
              <a:rPr lang="en-IN" sz="1400" dirty="0" err="1"/>
              <a:t>Forouzandeh</a:t>
            </a:r>
            <a:r>
              <a:rPr lang="en-IN" sz="1400" dirty="0"/>
              <a:t>, M. Rostami and K. </a:t>
            </a:r>
            <a:r>
              <a:rPr lang="en-IN" sz="1400" dirty="0" err="1"/>
              <a:t>Berahmand</a:t>
            </a:r>
            <a:r>
              <a:rPr lang="en-IN" sz="1400" dirty="0"/>
              <a:t>, "A Hybrid Method for Recommendation Systems based on Tourism with an Evolutionary Algorithm and </a:t>
            </a:r>
            <a:r>
              <a:rPr lang="en-IN" sz="1400" dirty="0" err="1"/>
              <a:t>Topsis</a:t>
            </a:r>
            <a:r>
              <a:rPr lang="en-IN" sz="1400" dirty="0"/>
              <a:t> Model," in Fuzzy Information and Engineering, vol. 14, no. 1, pp. 26-50, March 2022, </a:t>
            </a:r>
            <a:r>
              <a:rPr lang="en-IN" sz="1400" dirty="0" err="1"/>
              <a:t>doi</a:t>
            </a:r>
            <a:r>
              <a:rPr lang="en-IN" sz="1400" dirty="0"/>
              <a:t>: 10.1080/16168658.2021.2019430. </a:t>
            </a:r>
          </a:p>
          <a:p>
            <a:pPr marL="0" indent="0">
              <a:buNone/>
            </a:pPr>
            <a:r>
              <a:rPr lang="en-IN" sz="1400" dirty="0"/>
              <a:t>[4]. T. Peng, J. Chen, C. Wang and Y. Cao, "A Forecast Model of Tourism Demand Driven by Social Network Data," in IEEE Access, vol. 9, pp. 109488-109496, 2021, </a:t>
            </a:r>
            <a:r>
              <a:rPr lang="en-IN" sz="1400" dirty="0" err="1"/>
              <a:t>doi</a:t>
            </a:r>
            <a:r>
              <a:rPr lang="en-IN" sz="1400" dirty="0"/>
              <a:t>: 10.1109/ACCESS.2021.3102616 </a:t>
            </a:r>
          </a:p>
          <a:p>
            <a:pPr marL="0" indent="0">
              <a:buNone/>
            </a:pPr>
            <a:r>
              <a:rPr lang="en-IN" sz="1400" dirty="0"/>
              <a:t>[5]. İ. </a:t>
            </a:r>
            <a:r>
              <a:rPr lang="en-IN" sz="1400" dirty="0" err="1"/>
              <a:t>Topal</a:t>
            </a:r>
            <a:r>
              <a:rPr lang="en-IN" sz="1400" dirty="0"/>
              <a:t> and M. K. </a:t>
            </a:r>
            <a:r>
              <a:rPr lang="en-IN" sz="1400" dirty="0" err="1"/>
              <a:t>Uçar</a:t>
            </a:r>
            <a:r>
              <a:rPr lang="en-IN" sz="1400" dirty="0"/>
              <a:t>, "Hybrid Artificial Intelligence Based Automatic Determination of Travel Preferences of Chinese Tourists," in IEEE Access, vol. 7, pp. 162530-162548, 2019, </a:t>
            </a:r>
            <a:r>
              <a:rPr lang="en-IN" sz="1400" dirty="0" err="1"/>
              <a:t>doi</a:t>
            </a:r>
            <a:r>
              <a:rPr lang="en-IN" sz="1400" dirty="0"/>
              <a:t>: 10.1109/ACCESS.2019.2947712.</a:t>
            </a:r>
          </a:p>
          <a:p>
            <a:pPr marL="0" indent="0">
              <a:buNone/>
            </a:pPr>
            <a:r>
              <a:rPr lang="en-IN" sz="1400" dirty="0"/>
              <a:t>[6]. Ahmed, Nesreen &amp; </a:t>
            </a:r>
            <a:r>
              <a:rPr lang="en-IN" sz="1400" dirty="0" err="1"/>
              <a:t>Gayar</a:t>
            </a:r>
            <a:r>
              <a:rPr lang="en-IN" sz="1400" dirty="0"/>
              <a:t>, </a:t>
            </a:r>
            <a:r>
              <a:rPr lang="en-IN" sz="1400" dirty="0" err="1"/>
              <a:t>Neamat</a:t>
            </a:r>
            <a:r>
              <a:rPr lang="en-IN" sz="1400" dirty="0"/>
              <a:t> &amp; El-</a:t>
            </a:r>
            <a:r>
              <a:rPr lang="en-IN" sz="1400" dirty="0" err="1"/>
              <a:t>Shishiny</a:t>
            </a:r>
            <a:r>
              <a:rPr lang="en-IN" sz="1400" dirty="0"/>
              <a:t>, Hisham, “Tourism Demand Forecasting using Machine Learning Methods”, 2007.</a:t>
            </a:r>
          </a:p>
          <a:p>
            <a:pPr marL="0" indent="0">
              <a:buNone/>
            </a:pPr>
            <a:r>
              <a:rPr lang="en-IN" sz="1400" dirty="0"/>
              <a:t>[7]. Ram </a:t>
            </a:r>
            <a:r>
              <a:rPr lang="en-IN" sz="1400" dirty="0" err="1"/>
              <a:t>Krishn</a:t>
            </a:r>
            <a:r>
              <a:rPr lang="en-IN" sz="1400" dirty="0"/>
              <a:t> Mishra, </a:t>
            </a:r>
            <a:r>
              <a:rPr lang="en-IN" sz="1400" dirty="0" err="1"/>
              <a:t>Siddhaling</a:t>
            </a:r>
            <a:r>
              <a:rPr lang="en-IN" sz="1400" dirty="0"/>
              <a:t> </a:t>
            </a:r>
            <a:r>
              <a:rPr lang="en-IN" sz="1400" dirty="0" err="1"/>
              <a:t>Urolagin</a:t>
            </a:r>
            <a:r>
              <a:rPr lang="en-IN" sz="1400" dirty="0"/>
              <a:t>, J. Angel Arul Jothi, Nishad Nawaz and </a:t>
            </a:r>
            <a:r>
              <a:rPr lang="en-IN" sz="1400" dirty="0" err="1"/>
              <a:t>Haywantee</a:t>
            </a:r>
            <a:r>
              <a:rPr lang="en-IN" sz="1400" dirty="0"/>
              <a:t> </a:t>
            </a:r>
            <a:r>
              <a:rPr lang="en-IN" sz="1400" dirty="0" err="1"/>
              <a:t>Ramkissoon</a:t>
            </a:r>
            <a:r>
              <a:rPr lang="en-IN" sz="1400" dirty="0"/>
              <a:t>, “Machine Learning based Forecasting Systems for Worldwide International Tourists Arrival” International Journal of Advanced Computer Science and Applications(IJACSA), 12(11), 2021, 10.14569/IJACSA.2021.0121107 </a:t>
            </a:r>
          </a:p>
          <a:p>
            <a:pPr marL="0" indent="0">
              <a:buNone/>
            </a:pPr>
            <a:r>
              <a:rPr lang="en-IN" sz="1400" dirty="0"/>
              <a:t>[8]. </a:t>
            </a:r>
            <a:r>
              <a:rPr lang="en-IN" sz="1400" dirty="0" err="1"/>
              <a:t>Noelyn</a:t>
            </a:r>
            <a:r>
              <a:rPr lang="en-IN" sz="1400" dirty="0"/>
              <a:t> M. De Jesus and Benjie R. </a:t>
            </a:r>
            <a:r>
              <a:rPr lang="en-IN" sz="1400" dirty="0" err="1"/>
              <a:t>Samonte</a:t>
            </a:r>
            <a:r>
              <a:rPr lang="en-IN" sz="1400" dirty="0"/>
              <a:t>, “AI in Tourism: Leveraging Machine Learning in Predicting Tourist Arrivals in Philippines using Artificial Neural Network” International Journal of Advanced Computer Science and Applications(IJACSA), 14(3), 2023, 10.14569/IJACSA.2023.0140393 </a:t>
            </a:r>
          </a:p>
          <a:p>
            <a:pPr marL="0" indent="0">
              <a:buNone/>
            </a:pPr>
            <a:r>
              <a:rPr lang="en-IN" sz="1400" dirty="0"/>
              <a:t>[9]. Bilal sultan </a:t>
            </a:r>
            <a:r>
              <a:rPr lang="en-IN" sz="1400" dirty="0" err="1"/>
              <a:t>Abdualgalil</a:t>
            </a:r>
            <a:r>
              <a:rPr lang="en-IN" sz="1400" dirty="0"/>
              <a:t> and </a:t>
            </a:r>
            <a:r>
              <a:rPr lang="en-IN" sz="1400" dirty="0" err="1"/>
              <a:t>Sajimon</a:t>
            </a:r>
            <a:r>
              <a:rPr lang="en-IN" sz="1400" dirty="0"/>
              <a:t> Abraham, “Tourist Prediction Using Machine Learning Algorithms”, 2020. </a:t>
            </a:r>
          </a:p>
          <a:p>
            <a:pPr marL="0" indent="0">
              <a:buNone/>
            </a:pPr>
            <a:r>
              <a:rPr lang="en-IN" sz="1400" dirty="0"/>
              <a:t>[10]. </a:t>
            </a:r>
            <a:r>
              <a:rPr lang="en-IN" sz="1400" dirty="0" err="1"/>
              <a:t>Dinda</a:t>
            </a:r>
            <a:r>
              <a:rPr lang="en-IN" sz="1400" dirty="0"/>
              <a:t> Thalia </a:t>
            </a:r>
            <a:r>
              <a:rPr lang="en-IN" sz="1400" dirty="0" err="1"/>
              <a:t>Andariesta</a:t>
            </a:r>
            <a:r>
              <a:rPr lang="en-IN" sz="1400" dirty="0"/>
              <a:t>, </a:t>
            </a:r>
            <a:r>
              <a:rPr lang="en-IN" sz="1400" dirty="0" err="1"/>
              <a:t>Meditya</a:t>
            </a:r>
            <a:r>
              <a:rPr lang="en-IN" sz="1400" dirty="0"/>
              <a:t> </a:t>
            </a:r>
            <a:r>
              <a:rPr lang="en-IN" sz="1400" dirty="0" err="1"/>
              <a:t>Wasesa</a:t>
            </a:r>
            <a:r>
              <a:rPr lang="en-IN" sz="1400" dirty="0"/>
              <a:t>, “Machine learning models for predicting international tourist arrivals in Indonesia during the COVID-19 pandemic: a multisource Internet data approach” , Journal of Tourism Futures, 2022, </a:t>
            </a:r>
            <a:r>
              <a:rPr lang="en-IN" sz="1400" dirty="0" err="1"/>
              <a:t>doi</a:t>
            </a:r>
            <a:r>
              <a:rPr lang="en-IN" sz="1400" dirty="0"/>
              <a:t>: 10.1108/JTF-10-2021-0239</a:t>
            </a:r>
            <a:endParaRPr lang="en-US" sz="1800" dirty="0"/>
          </a:p>
          <a:p>
            <a:endParaRPr lang="en-US" sz="1800" dirty="0"/>
          </a:p>
        </p:txBody>
      </p:sp>
    </p:spTree>
    <p:extLst>
      <p:ext uri="{BB962C8B-B14F-4D97-AF65-F5344CB8AC3E}">
        <p14:creationId xmlns:p14="http://schemas.microsoft.com/office/powerpoint/2010/main" val="3613863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508000" y="1143001"/>
            <a:ext cx="5435600"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1800" b="1" dirty="0"/>
              <a:t>SDG 11: Sustainable Cities and Communities:</a:t>
            </a:r>
            <a:r>
              <a:rPr lang="en-US" sz="1800" dirty="0"/>
              <a:t> Our project focuses on improving the sustainability of tourism, which can contribute to sustainable urban development and better quality of life for residents.</a:t>
            </a:r>
          </a:p>
          <a:p>
            <a:r>
              <a:rPr lang="en-US" sz="1800" b="1" dirty="0"/>
              <a:t>SDG 9: Industry, Innovation, and Infrastructure:</a:t>
            </a:r>
            <a:r>
              <a:rPr lang="en-US" sz="1800" dirty="0"/>
              <a:t> Our project leverages AI and machine learning technologies, which are considered key drivers of innovation and technological progress.</a:t>
            </a:r>
            <a:endParaRPr lang="en-IN" sz="1800"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rotWithShape="1">
          <a:blip r:embed="rId2"/>
          <a:srcRect l="-415" t="6353" r="415" b="29730"/>
          <a:stretch/>
        </p:blipFill>
        <p:spPr>
          <a:xfrm>
            <a:off x="5943600" y="1143001"/>
            <a:ext cx="5877973" cy="3464840"/>
          </a:xfrm>
          <a:prstGeom prst="rect">
            <a:avLst/>
          </a:prstGeom>
        </p:spPr>
      </p:pic>
    </p:spTree>
    <p:extLst>
      <p:ext uri="{BB962C8B-B14F-4D97-AF65-F5344CB8AC3E}">
        <p14:creationId xmlns:p14="http://schemas.microsoft.com/office/powerpoint/2010/main" val="3795449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612475" y="1143001"/>
            <a:ext cx="10868325" cy="4952997"/>
          </a:xfrm>
        </p:spPr>
        <p:txBody>
          <a:bodyPr/>
          <a:lstStyle/>
          <a:p>
            <a:r>
              <a:rPr lang="en-US" dirty="0">
                <a:latin typeface="Bookman Old Style" panose="02050604050505020204" pitchFamily="18" charset="0"/>
              </a:rPr>
              <a:t>This project aims to create an innovative data mining solution capable of accurately forecasting tourists' travel preferences, specifically optimizing domestic tour packages' scheduling. </a:t>
            </a:r>
          </a:p>
          <a:p>
            <a:r>
              <a:rPr lang="en-US" dirty="0">
                <a:latin typeface="Bookman Old Style" panose="02050604050505020204" pitchFamily="18" charset="0"/>
              </a:rPr>
              <a:t>The project has three main objectives: </a:t>
            </a:r>
          </a:p>
          <a:p>
            <a:pPr marL="457200" indent="-457200">
              <a:buFont typeface="+mj-lt"/>
              <a:buAutoNum type="arabicPeriod"/>
            </a:pPr>
            <a:r>
              <a:rPr lang="en-US" dirty="0">
                <a:latin typeface="Bookman Old Style" panose="02050604050505020204" pitchFamily="18" charset="0"/>
              </a:rPr>
              <a:t>To build a clustering model that efficiently groups the collected data into distinct clusters for classification purposes. </a:t>
            </a:r>
          </a:p>
          <a:p>
            <a:pPr marL="457200" indent="-457200">
              <a:buFont typeface="+mj-lt"/>
              <a:buAutoNum type="arabicPeriod"/>
            </a:pPr>
            <a:r>
              <a:rPr lang="en-US" dirty="0">
                <a:latin typeface="Bookman Old Style" panose="02050604050505020204" pitchFamily="18" charset="0"/>
              </a:rPr>
              <a:t>To develop data mining models using predictive techniques to forecast tourist travel clusters, enabling more effective planning of domestic tour packages. </a:t>
            </a:r>
          </a:p>
          <a:p>
            <a:pPr marL="457200" indent="-457200">
              <a:buFont typeface="+mj-lt"/>
              <a:buAutoNum type="arabicPeriod"/>
            </a:pPr>
            <a:r>
              <a:rPr lang="en-US" dirty="0">
                <a:latin typeface="Bookman Old Style" panose="02050604050505020204" pitchFamily="18" charset="0"/>
              </a:rPr>
              <a:t>To provide well-founded and actionable recommendations to the appropriate authorities. </a:t>
            </a:r>
            <a:endParaRPr lang="en-GB" dirty="0">
              <a:latin typeface="Bookman Old Style" panose="02050604050505020204" pitchFamily="18" charset="0"/>
            </a:endParaRPr>
          </a:p>
        </p:txBody>
      </p:sp>
    </p:spTree>
    <p:extLst>
      <p:ext uri="{BB962C8B-B14F-4D97-AF65-F5344CB8AC3E}">
        <p14:creationId xmlns:p14="http://schemas.microsoft.com/office/powerpoint/2010/main" val="3633487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5" name="Content Placeholder 4"/>
          <p:cNvSpPr>
            <a:spLocks noGrp="1"/>
          </p:cNvSpPr>
          <p:nvPr>
            <p:ph idx="1"/>
          </p:nvPr>
        </p:nvSpPr>
        <p:spPr>
          <a:xfrm>
            <a:off x="345056" y="1170432"/>
            <a:ext cx="11360989" cy="4894252"/>
          </a:xfrm>
        </p:spPr>
        <p:txBody>
          <a:bodyPr vert="horz" lIns="91440" tIns="45720" rIns="91440" bIns="45720" rtlCol="0" anchor="t">
            <a:noAutofit/>
          </a:bodyPr>
          <a:lstStyle/>
          <a:p>
            <a:pPr>
              <a:buFont typeface="+mj-lt"/>
              <a:buAutoNum type="arabicPeriod"/>
            </a:pPr>
            <a:r>
              <a:rPr lang="en-US" sz="1800" dirty="0">
                <a:latin typeface="+mn-lt"/>
              </a:rPr>
              <a:t>Algorithms Used: Various advanced algorithms such as Knowledge Graphs, AI-based models (e.g., TOPSIS, ABC), Neural Networks (ANN, MLP), Support Vector Machines (SVM), and ensemble techniques like Random Forests were implemented to analyze and predict tourism trends.</a:t>
            </a:r>
          </a:p>
          <a:p>
            <a:pPr>
              <a:buFont typeface="+mj-lt"/>
              <a:buAutoNum type="arabicPeriod"/>
            </a:pPr>
            <a:r>
              <a:rPr lang="en-US" sz="1800" dirty="0">
                <a:latin typeface="+mn-lt"/>
              </a:rPr>
              <a:t>Data Sources: Studies relied on diverse datasets, including open government data, climate databases (NOAA), social media data (Facebook, TripAdvisor), and retail campaign records, combining structured and unstructured sources.</a:t>
            </a:r>
          </a:p>
          <a:p>
            <a:pPr>
              <a:buFont typeface="+mj-lt"/>
              <a:buAutoNum type="arabicPeriod"/>
            </a:pPr>
            <a:r>
              <a:rPr lang="en-US" sz="1800" dirty="0">
                <a:latin typeface="+mn-lt"/>
              </a:rPr>
              <a:t>Forecasting and Personalization: Predictive models focused on tourism demand forecasting using both traditional data and real-time social media inputs, enhancing accuracy and enabling tailored recommendations for tourists.</a:t>
            </a:r>
          </a:p>
          <a:p>
            <a:pPr>
              <a:buFont typeface="+mj-lt"/>
              <a:buAutoNum type="arabicPeriod"/>
            </a:pPr>
            <a:r>
              <a:rPr lang="en-US" sz="1800" dirty="0">
                <a:latin typeface="+mn-lt"/>
              </a:rPr>
              <a:t>Hybrid Models: Many papers utilized hybrid algorithms(e.g., ABC + Fuzzy TOPSIS, Gradient Boosting with BERT) to improve decision-making and forecasting, offering a competitive edge over single-method approaches.</a:t>
            </a:r>
          </a:p>
          <a:p>
            <a:pPr>
              <a:buFont typeface="+mj-lt"/>
              <a:buAutoNum type="arabicPeriod"/>
            </a:pPr>
            <a:r>
              <a:rPr lang="en-US" sz="1800" dirty="0">
                <a:latin typeface="+mn-lt"/>
              </a:rPr>
              <a:t>Impact on Tourism: These studies aim to optimize tourism operations through better forecasting, smart destination management, personalized recommendations, and actionable insights, contributing to sustainable tourism growth.</a:t>
            </a:r>
          </a:p>
        </p:txBody>
      </p:sp>
    </p:spTree>
    <p:extLst>
      <p:ext uri="{BB962C8B-B14F-4D97-AF65-F5344CB8AC3E}">
        <p14:creationId xmlns:p14="http://schemas.microsoft.com/office/powerpoint/2010/main" val="3767711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A8C3E-8E8E-ADD5-140E-AD2AF52F902E}"/>
              </a:ext>
            </a:extLst>
          </p:cNvPr>
          <p:cNvSpPr>
            <a:spLocks noGrp="1"/>
          </p:cNvSpPr>
          <p:nvPr>
            <p:ph idx="1"/>
          </p:nvPr>
        </p:nvSpPr>
        <p:spPr>
          <a:xfrm>
            <a:off x="0" y="1143001"/>
            <a:ext cx="12192000" cy="4952997"/>
          </a:xfrm>
        </p:spPr>
        <p:txBody>
          <a:bodyPr vert="horz" lIns="91440" tIns="45720" rIns="91440" bIns="45720" rtlCol="0" anchor="t">
            <a:normAutofit/>
          </a:bodyPr>
          <a:lstStyle/>
          <a:p>
            <a:pPr marL="0" indent="0">
              <a:buNone/>
            </a:pPr>
            <a:endParaRPr lang="en-US" sz="2400" dirty="0">
              <a:latin typeface="+mn-lt"/>
            </a:endParaRPr>
          </a:p>
          <a:p>
            <a:pPr marL="0" indent="0">
              <a:buNone/>
            </a:pPr>
            <a:endParaRPr lang="en-US" sz="2400" dirty="0">
              <a:latin typeface="+mn-lt"/>
            </a:endParaRPr>
          </a:p>
        </p:txBody>
      </p:sp>
      <p:sp>
        <p:nvSpPr>
          <p:cNvPr id="4" name="Title 1">
            <a:extLst>
              <a:ext uri="{FF2B5EF4-FFF2-40B4-BE49-F238E27FC236}">
                <a16:creationId xmlns:a16="http://schemas.microsoft.com/office/drawing/2014/main" id="{27852DD9-0F47-9C39-794D-79A8A82DFAED}"/>
              </a:ext>
            </a:extLst>
          </p:cNvPr>
          <p:cNvSpPr>
            <a:spLocks noGrp="1"/>
          </p:cNvSpPr>
          <p:nvPr>
            <p:ph type="title"/>
          </p:nvPr>
        </p:nvSpPr>
        <p:spPr>
          <a:xfrm>
            <a:off x="812800" y="274638"/>
            <a:ext cx="10668000" cy="487362"/>
          </a:xfrm>
        </p:spPr>
        <p:txBody>
          <a:bodyPr/>
          <a:lstStyle/>
          <a:p>
            <a:r>
              <a:rPr lang="en-GB" dirty="0"/>
              <a:t>Literature Review</a:t>
            </a:r>
          </a:p>
        </p:txBody>
      </p:sp>
      <p:sp>
        <p:nvSpPr>
          <p:cNvPr id="5" name="TextBox 4">
            <a:extLst>
              <a:ext uri="{FF2B5EF4-FFF2-40B4-BE49-F238E27FC236}">
                <a16:creationId xmlns:a16="http://schemas.microsoft.com/office/drawing/2014/main" id="{DBFC1FE0-09DF-1044-63EB-8DA9660854D5}"/>
              </a:ext>
            </a:extLst>
          </p:cNvPr>
          <p:cNvSpPr txBox="1"/>
          <p:nvPr/>
        </p:nvSpPr>
        <p:spPr>
          <a:xfrm>
            <a:off x="508958" y="1305342"/>
            <a:ext cx="11059065" cy="2585323"/>
          </a:xfrm>
          <a:prstGeom prst="rect">
            <a:avLst/>
          </a:prstGeom>
          <a:noFill/>
        </p:spPr>
        <p:txBody>
          <a:bodyPr wrap="square">
            <a:spAutoFit/>
          </a:bodyPr>
          <a:lstStyle/>
          <a:p>
            <a:pPr marL="0" indent="0">
              <a:buNone/>
            </a:pPr>
            <a:r>
              <a:rPr lang="en-US" sz="1800" dirty="0">
                <a:latin typeface="+mn-lt"/>
              </a:rPr>
              <a:t>Advantages:  </a:t>
            </a:r>
          </a:p>
          <a:p>
            <a:pPr marL="0" indent="0">
              <a:buNone/>
            </a:pPr>
            <a:r>
              <a:rPr lang="en-US" sz="1800" dirty="0">
                <a:latin typeface="+mn-lt"/>
              </a:rPr>
              <a:t>   - Enhanced accuracy in predictions and recommendations.  </a:t>
            </a:r>
          </a:p>
          <a:p>
            <a:pPr marL="0" indent="0">
              <a:buNone/>
            </a:pPr>
            <a:r>
              <a:rPr lang="en-US" sz="1800" dirty="0">
                <a:latin typeface="+mn-lt"/>
              </a:rPr>
              <a:t>   - Integration of multi-source data helps stakeholders in tourism planning.  </a:t>
            </a:r>
          </a:p>
          <a:p>
            <a:pPr marL="0" indent="0">
              <a:buNone/>
            </a:pPr>
            <a:r>
              <a:rPr lang="en-US" sz="1800" dirty="0">
                <a:latin typeface="+mn-lt"/>
              </a:rPr>
              <a:t>   - Models account for disruptions, such as the COVID-19 pandemic, improving adaptability.</a:t>
            </a:r>
          </a:p>
          <a:p>
            <a:pPr marL="0" indent="0">
              <a:buNone/>
            </a:pPr>
            <a:endParaRPr lang="en-US" sz="1800" dirty="0">
              <a:latin typeface="+mn-lt"/>
            </a:endParaRPr>
          </a:p>
          <a:p>
            <a:pPr marL="0" indent="0">
              <a:buNone/>
            </a:pPr>
            <a:r>
              <a:rPr lang="en-US" sz="1800" dirty="0">
                <a:latin typeface="+mn-lt"/>
              </a:rPr>
              <a:t>Challenges and Disadvantages:  </a:t>
            </a:r>
          </a:p>
          <a:p>
            <a:pPr marL="0" indent="0">
              <a:buNone/>
            </a:pPr>
            <a:r>
              <a:rPr lang="en-US" sz="1800" dirty="0">
                <a:latin typeface="+mn-lt"/>
              </a:rPr>
              <a:t>   - High computational demand and complexity in algorithms.</a:t>
            </a:r>
          </a:p>
          <a:p>
            <a:pPr marL="0" indent="0">
              <a:buNone/>
            </a:pPr>
            <a:r>
              <a:rPr lang="en-US" sz="1800" dirty="0">
                <a:latin typeface="+mn-lt"/>
              </a:rPr>
              <a:t>   - Overreliance on specific datasets (like TripAdvisor) may limit generalizability.  </a:t>
            </a:r>
          </a:p>
          <a:p>
            <a:pPr marL="0" indent="0">
              <a:buNone/>
            </a:pPr>
            <a:r>
              <a:rPr lang="en-US" sz="1800" dirty="0">
                <a:latin typeface="+mn-lt"/>
              </a:rPr>
              <a:t>   - Data quality and privacy concerns arise when using social or retail data.</a:t>
            </a:r>
          </a:p>
        </p:txBody>
      </p:sp>
    </p:spTree>
    <p:extLst>
      <p:ext uri="{BB962C8B-B14F-4D97-AF65-F5344CB8AC3E}">
        <p14:creationId xmlns:p14="http://schemas.microsoft.com/office/powerpoint/2010/main" val="185526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727015" y="1292065"/>
            <a:ext cx="10737970" cy="3245429"/>
          </a:xfrm>
        </p:spPr>
        <p:txBody>
          <a:bodyPr vert="horz" lIns="91440" tIns="45720" rIns="91440" bIns="45720" rtlCol="0" anchor="t">
            <a:noAutofit/>
          </a:bodyPr>
          <a:lstStyle/>
          <a:p>
            <a:pPr fontAlgn="ctr"/>
            <a:r>
              <a:rPr lang="en-US" sz="1900" dirty="0">
                <a:latin typeface="+mj-lt"/>
                <a:ea typeface="Verdana"/>
              </a:rPr>
              <a:t>Some tourist destinations or countries may have limited social media activity, especially in rural or less digitally connected areas.</a:t>
            </a:r>
          </a:p>
          <a:p>
            <a:pPr fontAlgn="ctr"/>
            <a:r>
              <a:rPr lang="en-US" sz="1900" dirty="0">
                <a:latin typeface="+mn-lt"/>
              </a:rPr>
              <a:t>Only published or readily available studies might have been included in the review, leading to potential bias.</a:t>
            </a:r>
          </a:p>
          <a:p>
            <a:pPr fontAlgn="ctr"/>
            <a:r>
              <a:rPr lang="en-US" sz="1900" dirty="0">
                <a:latin typeface="+mn-lt"/>
              </a:rPr>
              <a:t>Analyzing digital patterns of life often involves tracking personal data, including location, preferences, and behaviors. There are inherent privacy concerns</a:t>
            </a:r>
            <a:r>
              <a:rPr lang="en-IN" sz="1900" dirty="0">
                <a:latin typeface="+mn-lt"/>
              </a:rPr>
              <a:t>.</a:t>
            </a:r>
          </a:p>
          <a:p>
            <a:pPr fontAlgn="ctr"/>
            <a:r>
              <a:rPr lang="en-US" sz="1800" dirty="0">
                <a:latin typeface="+mn-lt"/>
              </a:rPr>
              <a:t>Reliance on social media data can introduce biases, as not all demographics are represented equally.</a:t>
            </a:r>
          </a:p>
          <a:p>
            <a:pPr fontAlgn="ctr"/>
            <a:r>
              <a:rPr lang="en-US" sz="1800" dirty="0">
                <a:latin typeface="+mn-lt"/>
              </a:rPr>
              <a:t>The accuracy of data mining results depends on the quality of the data used. Inaccurate or incomplete data can lead to misleading insights.</a:t>
            </a:r>
          </a:p>
          <a:p>
            <a:pPr fontAlgn="ctr"/>
            <a:endParaRPr lang="en-US" sz="1800" dirty="0">
              <a:latin typeface="+mn-lt"/>
            </a:endParaRPr>
          </a:p>
          <a:p>
            <a:pPr fontAlgn="ctr"/>
            <a:endParaRPr lang="en-IN" sz="1900" dirty="0">
              <a:latin typeface="+mn-lt"/>
            </a:endParaRPr>
          </a:p>
          <a:p>
            <a:pPr marL="0" indent="0" fontAlgn="ctr">
              <a:buNone/>
            </a:pPr>
            <a:endParaRPr lang="en-US" sz="1900" b="1" dirty="0">
              <a:latin typeface="+mj-lt"/>
            </a:endParaRPr>
          </a:p>
        </p:txBody>
      </p:sp>
    </p:spTree>
    <p:extLst>
      <p:ext uri="{BB962C8B-B14F-4D97-AF65-F5344CB8AC3E}">
        <p14:creationId xmlns:p14="http://schemas.microsoft.com/office/powerpoint/2010/main" val="1637666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6" name="Content Placeholder 5">
            <a:extLst>
              <a:ext uri="{FF2B5EF4-FFF2-40B4-BE49-F238E27FC236}">
                <a16:creationId xmlns:a16="http://schemas.microsoft.com/office/drawing/2014/main" id="{FDBFA1FC-1B9E-FB86-2DAA-1077314A2F99}"/>
              </a:ext>
            </a:extLst>
          </p:cNvPr>
          <p:cNvSpPr>
            <a:spLocks noGrp="1"/>
          </p:cNvSpPr>
          <p:nvPr>
            <p:ph idx="1"/>
          </p:nvPr>
        </p:nvSpPr>
        <p:spPr>
          <a:xfrm>
            <a:off x="92554" y="986426"/>
            <a:ext cx="12004108" cy="5120011"/>
          </a:xfrm>
        </p:spPr>
        <p:txBody>
          <a:bodyPr vert="horz" lIns="91440" tIns="45720" rIns="91440" bIns="45720" rtlCol="0" anchor="t">
            <a:normAutofit fontScale="70000" lnSpcReduction="20000"/>
          </a:bodyPr>
          <a:lstStyle/>
          <a:p>
            <a:pPr marL="0" indent="0">
              <a:buNone/>
            </a:pPr>
            <a:r>
              <a:rPr lang="en-US" b="1" dirty="0">
                <a:latin typeface="+mj-lt"/>
                <a:ea typeface="Verdana"/>
              </a:rPr>
              <a:t>Clustering Tourist Data:</a:t>
            </a:r>
            <a:endParaRPr lang="en-US" dirty="0">
              <a:latin typeface="+mj-lt"/>
            </a:endParaRPr>
          </a:p>
          <a:p>
            <a:r>
              <a:rPr lang="en-US" dirty="0">
                <a:latin typeface="+mj-lt"/>
                <a:ea typeface="Verdana"/>
              </a:rPr>
              <a:t>Implement clustering algorithms such as K-means.</a:t>
            </a:r>
            <a:endParaRPr lang="en-US" dirty="0">
              <a:latin typeface="+mj-lt"/>
            </a:endParaRPr>
          </a:p>
          <a:p>
            <a:r>
              <a:rPr lang="en-US" dirty="0">
                <a:latin typeface="+mj-lt"/>
                <a:ea typeface="Verdana"/>
              </a:rPr>
              <a:t>Segment data based on demographics, preferences, and behaviors to identify patterns in tourist groups.</a:t>
            </a:r>
            <a:endParaRPr lang="en-US" dirty="0">
              <a:latin typeface="+mj-lt"/>
            </a:endParaRPr>
          </a:p>
          <a:p>
            <a:endParaRPr lang="en-US" dirty="0">
              <a:latin typeface="+mj-lt"/>
            </a:endParaRPr>
          </a:p>
          <a:p>
            <a:pPr marL="0" indent="0">
              <a:buNone/>
            </a:pPr>
            <a:r>
              <a:rPr lang="en-US" b="1" dirty="0">
                <a:latin typeface="+mj-lt"/>
                <a:ea typeface="Verdana"/>
              </a:rPr>
              <a:t>Predictive Modeling for Tourist Clusters:</a:t>
            </a:r>
            <a:endParaRPr lang="en-US" b="1" dirty="0">
              <a:latin typeface="+mj-lt"/>
            </a:endParaRPr>
          </a:p>
          <a:p>
            <a:r>
              <a:rPr lang="en-US" dirty="0">
                <a:latin typeface="+mj-lt"/>
                <a:ea typeface="Verdana"/>
              </a:rPr>
              <a:t>Build time series, regression, and classification models to forecast tourist travel trends.</a:t>
            </a:r>
            <a:endParaRPr lang="en-US" dirty="0">
              <a:latin typeface="+mj-lt"/>
            </a:endParaRPr>
          </a:p>
          <a:p>
            <a:r>
              <a:rPr lang="en-US" dirty="0">
                <a:latin typeface="+mj-lt"/>
                <a:ea typeface="Verdana"/>
              </a:rPr>
              <a:t>Predict future changes in cluster composition and behavior.</a:t>
            </a:r>
            <a:endParaRPr lang="en-US" dirty="0">
              <a:latin typeface="+mj-lt"/>
            </a:endParaRPr>
          </a:p>
          <a:p>
            <a:endParaRPr lang="en-US" dirty="0">
              <a:latin typeface="+mj-lt"/>
            </a:endParaRPr>
          </a:p>
          <a:p>
            <a:pPr marL="0" indent="0">
              <a:buNone/>
            </a:pPr>
            <a:r>
              <a:rPr lang="en-US" b="1" dirty="0">
                <a:latin typeface="+mj-lt"/>
                <a:ea typeface="Verdana"/>
              </a:rPr>
              <a:t>Result Analysis:</a:t>
            </a:r>
            <a:endParaRPr lang="en-US" b="1" dirty="0">
              <a:latin typeface="+mj-lt"/>
            </a:endParaRPr>
          </a:p>
          <a:p>
            <a:r>
              <a:rPr lang="en-US" dirty="0">
                <a:latin typeface="+mj-lt"/>
                <a:ea typeface="Verdana"/>
              </a:rPr>
              <a:t>Analyze clusters and predictions to identify trends and tourist preferences.</a:t>
            </a:r>
            <a:endParaRPr lang="en-US" dirty="0">
              <a:latin typeface="+mj-lt"/>
            </a:endParaRPr>
          </a:p>
          <a:p>
            <a:r>
              <a:rPr lang="en-US" dirty="0">
                <a:latin typeface="+mj-lt"/>
                <a:ea typeface="Verdana"/>
              </a:rPr>
              <a:t>Focus on key characteristics within each group for targeted insights.</a:t>
            </a:r>
            <a:endParaRPr lang="en-US" dirty="0">
              <a:latin typeface="+mj-lt"/>
            </a:endParaRPr>
          </a:p>
          <a:p>
            <a:endParaRPr lang="en-US" dirty="0">
              <a:latin typeface="+mj-lt"/>
              <a:ea typeface="Verdana"/>
            </a:endParaRPr>
          </a:p>
          <a:p>
            <a:pPr marL="0" indent="0">
              <a:buNone/>
            </a:pPr>
            <a:r>
              <a:rPr lang="en-US" b="1" dirty="0">
                <a:latin typeface="+mj-lt"/>
                <a:ea typeface="Verdana"/>
              </a:rPr>
              <a:t>Recommendations for Tourism Authorities:</a:t>
            </a:r>
            <a:endParaRPr lang="en-US" b="1" dirty="0">
              <a:latin typeface="+mj-lt"/>
            </a:endParaRPr>
          </a:p>
          <a:p>
            <a:r>
              <a:rPr lang="en-US" dirty="0">
                <a:latin typeface="+mj-lt"/>
                <a:ea typeface="Verdana"/>
              </a:rPr>
              <a:t>Provide data-driven suggestions to optimize resource allocation, marketing, and services.</a:t>
            </a:r>
            <a:endParaRPr lang="en-US" dirty="0">
              <a:latin typeface="+mj-lt"/>
            </a:endParaRPr>
          </a:p>
          <a:p>
            <a:r>
              <a:rPr lang="en-US" dirty="0">
                <a:latin typeface="+mj-lt"/>
                <a:ea typeface="Verdana"/>
              </a:rPr>
              <a:t>Propose strategic actions for enhancing tourism offerings based on cluster analysis.</a:t>
            </a:r>
          </a:p>
          <a:p>
            <a:pPr marL="0" indent="0">
              <a:buNone/>
            </a:pPr>
            <a:endParaRPr lang="en-US" dirty="0">
              <a:latin typeface="+mj-lt"/>
              <a:ea typeface="Verdana"/>
            </a:endParaRPr>
          </a:p>
          <a:p>
            <a:pPr marL="0" indent="0">
              <a:buNone/>
            </a:pPr>
            <a:r>
              <a:rPr lang="en-US" b="1" dirty="0">
                <a:latin typeface="+mj-lt"/>
              </a:rPr>
              <a:t>Visualization of Clustering and Predictions:</a:t>
            </a:r>
            <a:endParaRPr lang="en-US" b="1" dirty="0">
              <a:latin typeface="+mj-lt"/>
              <a:ea typeface="Verdana"/>
            </a:endParaRPr>
          </a:p>
          <a:p>
            <a:r>
              <a:rPr lang="en-US" dirty="0">
                <a:latin typeface="+mj-lt"/>
              </a:rPr>
              <a:t>Present the clustering results and predictions in an easily understandable and insightful manner.</a:t>
            </a:r>
          </a:p>
          <a:p>
            <a:r>
              <a:rPr lang="en-US" dirty="0">
                <a:latin typeface="+mj-lt"/>
              </a:rPr>
              <a:t>Enhance the clarity of results, making the insights more accessible to stakeholders.</a:t>
            </a:r>
            <a:endParaRPr lang="en-US" dirty="0">
              <a:latin typeface="+mj-lt"/>
              <a:ea typeface="Verdana"/>
            </a:endParaRPr>
          </a:p>
          <a:p>
            <a:endParaRPr lang="en-US" dirty="0">
              <a:latin typeface="+mj-lt"/>
            </a:endParaRPr>
          </a:p>
          <a:p>
            <a:endParaRPr lang="en-US" dirty="0">
              <a:latin typeface="+mj-lt"/>
            </a:endParaRPr>
          </a:p>
        </p:txBody>
      </p:sp>
    </p:spTree>
    <p:extLst>
      <p:ext uri="{BB962C8B-B14F-4D97-AF65-F5344CB8AC3E}">
        <p14:creationId xmlns:p14="http://schemas.microsoft.com/office/powerpoint/2010/main" val="2659618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TextBox 2"/>
          <p:cNvSpPr txBox="1"/>
          <p:nvPr/>
        </p:nvSpPr>
        <p:spPr>
          <a:xfrm>
            <a:off x="386080" y="1219200"/>
            <a:ext cx="11545824" cy="5447645"/>
          </a:xfrm>
          <a:prstGeom prst="rect">
            <a:avLst/>
          </a:prstGeom>
          <a:noFill/>
        </p:spPr>
        <p:txBody>
          <a:bodyPr wrap="square" rtlCol="0" anchor="ctr">
            <a:spAutoFit/>
          </a:bodyPr>
          <a:lstStyle/>
          <a:p>
            <a:pPr lvl="0" eaLnBrk="0" fontAlgn="base" hangingPunct="0">
              <a:spcBef>
                <a:spcPct val="0"/>
              </a:spcBef>
              <a:spcAft>
                <a:spcPct val="0"/>
              </a:spcAft>
            </a:pPr>
            <a:r>
              <a:rPr lang="en-US" altLang="en-US" b="1" dirty="0">
                <a:ea typeface="Verdana"/>
              </a:rPr>
              <a:t>Objective 1: Develop a robust clustering algorithm for tourist data segmentation</a:t>
            </a:r>
          </a:p>
          <a:p>
            <a:pPr lvl="0" eaLnBrk="0" fontAlgn="base" hangingPunct="0">
              <a:spcBef>
                <a:spcPct val="0"/>
              </a:spcBef>
              <a:spcAft>
                <a:spcPct val="0"/>
              </a:spcAft>
              <a:buFontTx/>
              <a:buChar char="•"/>
            </a:pPr>
            <a:r>
              <a:rPr lang="en-US" altLang="en-US" dirty="0">
                <a:ea typeface="Verdana"/>
              </a:rPr>
              <a:t>Explore and implement various clustering algorithms (e.g., K-means, hierarchical clustering, DBSCAN) to effectively segment tourist data based on relevant attributes (e.g., demographics, preferences, behaviors). </a:t>
            </a:r>
          </a:p>
          <a:p>
            <a:pPr lvl="0" eaLnBrk="0" fontAlgn="base" hangingPunct="0">
              <a:spcBef>
                <a:spcPct val="0"/>
              </a:spcBef>
              <a:spcAft>
                <a:spcPct val="0"/>
              </a:spcAft>
            </a:pPr>
            <a:endParaRPr lang="en-US" altLang="en-US" b="1" dirty="0"/>
          </a:p>
          <a:p>
            <a:pPr lvl="0" eaLnBrk="0" fontAlgn="base" hangingPunct="0">
              <a:spcBef>
                <a:spcPct val="0"/>
              </a:spcBef>
              <a:spcAft>
                <a:spcPct val="0"/>
              </a:spcAft>
            </a:pPr>
            <a:r>
              <a:rPr lang="en-US" altLang="en-US" b="1" dirty="0">
                <a:ea typeface="Verdana"/>
              </a:rPr>
              <a:t>Objective 2: Construct predictive models for forecasting tourist travel clusters</a:t>
            </a:r>
          </a:p>
          <a:p>
            <a:pPr lvl="0" eaLnBrk="0" fontAlgn="base" hangingPunct="0">
              <a:spcBef>
                <a:spcPct val="0"/>
              </a:spcBef>
              <a:spcAft>
                <a:spcPct val="0"/>
              </a:spcAft>
              <a:buFontTx/>
              <a:buChar char="•"/>
            </a:pPr>
            <a:r>
              <a:rPr lang="en-US" altLang="en-US" dirty="0">
                <a:ea typeface="Verdana"/>
              </a:rPr>
              <a:t>Develop and evaluate predictive models (e.g., time series analysis, regression models, classification models) to forecast the evolution of tourist clusters over time. </a:t>
            </a:r>
          </a:p>
          <a:p>
            <a:pPr lvl="0" eaLnBrk="0" fontAlgn="base" hangingPunct="0">
              <a:spcBef>
                <a:spcPct val="0"/>
              </a:spcBef>
              <a:spcAft>
                <a:spcPct val="0"/>
              </a:spcAft>
            </a:pPr>
            <a:endParaRPr lang="en-US" altLang="en-US" b="1" dirty="0"/>
          </a:p>
          <a:p>
            <a:pPr lvl="0" eaLnBrk="0" fontAlgn="base" hangingPunct="0">
              <a:spcBef>
                <a:spcPct val="0"/>
              </a:spcBef>
              <a:spcAft>
                <a:spcPct val="0"/>
              </a:spcAft>
            </a:pPr>
            <a:r>
              <a:rPr lang="en-US" altLang="en-US" b="1" dirty="0">
                <a:ea typeface="Verdana"/>
              </a:rPr>
              <a:t>Objective 3: Analyze and interpret the results of clustering and predictive models</a:t>
            </a:r>
          </a:p>
          <a:p>
            <a:pPr lvl="0" eaLnBrk="0" fontAlgn="base" hangingPunct="0">
              <a:spcBef>
                <a:spcPct val="0"/>
              </a:spcBef>
              <a:spcAft>
                <a:spcPct val="0"/>
              </a:spcAft>
              <a:buFontTx/>
              <a:buChar char="•"/>
            </a:pPr>
            <a:r>
              <a:rPr lang="en-US" altLang="en-US" dirty="0">
                <a:ea typeface="Verdana"/>
              </a:rPr>
              <a:t>Conduct an in-depth analysis of the clusters identified and the predictions generated by the models, identifying key characteristics and trends. </a:t>
            </a:r>
          </a:p>
          <a:p>
            <a:pPr lvl="0" eaLnBrk="0" fontAlgn="base" hangingPunct="0">
              <a:spcBef>
                <a:spcPct val="0"/>
              </a:spcBef>
              <a:spcAft>
                <a:spcPct val="0"/>
              </a:spcAft>
            </a:pPr>
            <a:endParaRPr lang="en-US" altLang="en-US" b="1" dirty="0"/>
          </a:p>
          <a:p>
            <a:pPr lvl="0" eaLnBrk="0" fontAlgn="base" hangingPunct="0">
              <a:spcBef>
                <a:spcPct val="0"/>
              </a:spcBef>
              <a:spcAft>
                <a:spcPct val="0"/>
              </a:spcAft>
            </a:pPr>
            <a:r>
              <a:rPr lang="en-US" altLang="en-US" b="1" dirty="0">
                <a:ea typeface="Verdana"/>
              </a:rPr>
              <a:t>Objective 4: Develop actionable recommendations for tourism authorities</a:t>
            </a:r>
          </a:p>
          <a:p>
            <a:pPr lvl="0" eaLnBrk="0" fontAlgn="base" hangingPunct="0">
              <a:spcBef>
                <a:spcPct val="0"/>
              </a:spcBef>
              <a:spcAft>
                <a:spcPct val="0"/>
              </a:spcAft>
              <a:buFontTx/>
              <a:buChar char="•"/>
            </a:pPr>
            <a:r>
              <a:rPr lang="en-US" altLang="en-US" dirty="0">
                <a:ea typeface="Verdana"/>
              </a:rPr>
              <a:t>Based on the clustering and predictive results, provide specific and actionable recommendations to tourism authorities, such as optimizing resource allocation, developing targeted marketing campaigns, and improving service offerings. </a:t>
            </a:r>
          </a:p>
          <a:p>
            <a:pPr lvl="0" eaLnBrk="0" fontAlgn="base" hangingPunct="0">
              <a:spcBef>
                <a:spcPct val="0"/>
              </a:spcBef>
              <a:spcAft>
                <a:spcPct val="0"/>
              </a:spcAft>
            </a:pPr>
            <a:endParaRPr lang="en-US" altLang="en-US" dirty="0"/>
          </a:p>
          <a:p>
            <a:endParaRPr lang="en-IN" dirty="0"/>
          </a:p>
        </p:txBody>
      </p:sp>
    </p:spTree>
    <p:extLst>
      <p:ext uri="{BB962C8B-B14F-4D97-AF65-F5344CB8AC3E}">
        <p14:creationId xmlns:p14="http://schemas.microsoft.com/office/powerpoint/2010/main" val="2666729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377952" y="1191769"/>
            <a:ext cx="11115040" cy="4952997"/>
          </a:xfrm>
        </p:spPr>
        <p:txBody>
          <a:bodyPr>
            <a:normAutofit/>
          </a:bodyPr>
          <a:lstStyle/>
          <a:p>
            <a:pPr marL="0" indent="0">
              <a:buNone/>
            </a:pPr>
            <a:r>
              <a:rPr lang="en-GB" b="1" dirty="0">
                <a:latin typeface="+mj-lt"/>
              </a:rPr>
              <a:t>Methodology:</a:t>
            </a:r>
          </a:p>
          <a:p>
            <a:pPr marL="457200" indent="-457200">
              <a:buFont typeface="+mj-lt"/>
              <a:buAutoNum type="arabicPeriod"/>
            </a:pPr>
            <a:r>
              <a:rPr lang="en-GB" b="1" dirty="0">
                <a:latin typeface="+mj-lt"/>
              </a:rPr>
              <a:t>Data Collection</a:t>
            </a:r>
            <a:r>
              <a:rPr lang="en-GB" dirty="0">
                <a:latin typeface="+mj-lt"/>
              </a:rPr>
              <a:t>: Gather data from social media, travel platforms, and user interactions.</a:t>
            </a:r>
          </a:p>
          <a:p>
            <a:pPr marL="457200" indent="-457200">
              <a:buFont typeface="+mj-lt"/>
              <a:buAutoNum type="arabicPeriod"/>
            </a:pPr>
            <a:r>
              <a:rPr lang="en-GB" b="1" dirty="0">
                <a:latin typeface="+mj-lt"/>
              </a:rPr>
              <a:t>Data Pre-processing</a:t>
            </a:r>
            <a:r>
              <a:rPr lang="en-GB" dirty="0">
                <a:latin typeface="+mj-lt"/>
              </a:rPr>
              <a:t>: Clean, normalize, and extract relevant features.</a:t>
            </a:r>
          </a:p>
          <a:p>
            <a:pPr marL="457200" indent="-457200">
              <a:buFont typeface="+mj-lt"/>
              <a:buAutoNum type="arabicPeriod"/>
            </a:pPr>
            <a:r>
              <a:rPr lang="en-GB" b="1" dirty="0">
                <a:latin typeface="+mj-lt"/>
              </a:rPr>
              <a:t>NLP</a:t>
            </a:r>
            <a:r>
              <a:rPr lang="en-GB" dirty="0">
                <a:latin typeface="+mj-lt"/>
              </a:rPr>
              <a:t>: Analyse text for sentiment, topics, and entities.</a:t>
            </a:r>
          </a:p>
          <a:p>
            <a:pPr marL="457200" indent="-457200">
              <a:buFont typeface="+mj-lt"/>
              <a:buAutoNum type="arabicPeriod"/>
            </a:pPr>
            <a:r>
              <a:rPr lang="en-GB" b="1" dirty="0">
                <a:latin typeface="+mj-lt"/>
              </a:rPr>
              <a:t>Machine Learning</a:t>
            </a:r>
            <a:r>
              <a:rPr lang="en-GB" dirty="0">
                <a:latin typeface="+mj-lt"/>
              </a:rPr>
              <a:t>: Build models for recommendation, prediction, and clustering.</a:t>
            </a:r>
          </a:p>
          <a:p>
            <a:pPr marL="457200" indent="-457200">
              <a:buFont typeface="+mj-lt"/>
              <a:buAutoNum type="arabicPeriod"/>
            </a:pPr>
            <a:r>
              <a:rPr lang="en-GB" b="1" dirty="0">
                <a:latin typeface="+mj-lt"/>
              </a:rPr>
              <a:t>Visualization</a:t>
            </a:r>
            <a:r>
              <a:rPr lang="en-GB" dirty="0">
                <a:latin typeface="+mj-lt"/>
              </a:rPr>
              <a:t>: Create interactive dashboards for insights.</a:t>
            </a:r>
          </a:p>
        </p:txBody>
      </p:sp>
    </p:spTree>
    <p:extLst>
      <p:ext uri="{BB962C8B-B14F-4D97-AF65-F5344CB8AC3E}">
        <p14:creationId xmlns:p14="http://schemas.microsoft.com/office/powerpoint/2010/main" val="2314944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365760" y="1143001"/>
            <a:ext cx="11115040" cy="3660647"/>
          </a:xfrm>
        </p:spPr>
        <p:txBody>
          <a:bodyPr>
            <a:normAutofit/>
          </a:bodyPr>
          <a:lstStyle/>
          <a:p>
            <a:pPr marL="0" indent="0">
              <a:buNone/>
            </a:pPr>
            <a:r>
              <a:rPr lang="en-GB" b="1" dirty="0">
                <a:latin typeface="+mn-lt"/>
              </a:rPr>
              <a:t>Modules:</a:t>
            </a:r>
          </a:p>
          <a:p>
            <a:pPr marL="457200" indent="-457200">
              <a:buFont typeface="+mj-lt"/>
              <a:buAutoNum type="arabicPeriod"/>
            </a:pPr>
            <a:r>
              <a:rPr lang="en-GB" b="1" dirty="0">
                <a:latin typeface="+mn-lt"/>
              </a:rPr>
              <a:t>Python Libraries</a:t>
            </a:r>
            <a:r>
              <a:rPr lang="en-GB" dirty="0">
                <a:latin typeface="+mn-lt"/>
              </a:rPr>
              <a:t>: pandas, NumPy, scikit-learn, TensorFlow, Keras, NLTK. </a:t>
            </a:r>
          </a:p>
          <a:p>
            <a:pPr marL="457200" indent="-457200">
              <a:buFont typeface="+mj-lt"/>
              <a:buAutoNum type="arabicPeriod"/>
            </a:pPr>
            <a:r>
              <a:rPr lang="en-GB" b="1" dirty="0">
                <a:latin typeface="+mn-lt"/>
              </a:rPr>
              <a:t>Social Media APIs</a:t>
            </a:r>
            <a:r>
              <a:rPr lang="en-GB" dirty="0">
                <a:latin typeface="+mn-lt"/>
              </a:rPr>
              <a:t>: Twitter, Instagram, Facebook</a:t>
            </a:r>
          </a:p>
          <a:p>
            <a:pPr marL="457200" indent="-457200">
              <a:buFont typeface="+mj-lt"/>
              <a:buAutoNum type="arabicPeriod"/>
            </a:pPr>
            <a:r>
              <a:rPr lang="en-GB" b="1" dirty="0">
                <a:latin typeface="+mn-lt"/>
              </a:rPr>
              <a:t>NLP Tools</a:t>
            </a:r>
            <a:r>
              <a:rPr lang="en-GB" dirty="0">
                <a:latin typeface="+mn-lt"/>
              </a:rPr>
              <a:t>: spaCy, NLTK</a:t>
            </a:r>
          </a:p>
        </p:txBody>
      </p:sp>
    </p:spTree>
    <p:extLst>
      <p:ext uri="{BB962C8B-B14F-4D97-AF65-F5344CB8AC3E}">
        <p14:creationId xmlns:p14="http://schemas.microsoft.com/office/powerpoint/2010/main" val="1562349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757</TotalTime>
  <Words>1941</Words>
  <Application>Microsoft Office PowerPoint</Application>
  <PresentationFormat>Widescreen</PresentationFormat>
  <Paragraphs>148</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Calibri</vt:lpstr>
      <vt:lpstr>Cambria</vt:lpstr>
      <vt:lpstr>Verdana</vt:lpstr>
      <vt:lpstr>Bioinformatics</vt:lpstr>
      <vt:lpstr>PSCS235-A One Stop Solution focusing on Tourism </vt:lpstr>
      <vt:lpstr>Introduction</vt:lpstr>
      <vt:lpstr>Literature Review</vt:lpstr>
      <vt:lpstr>Literature Review</vt:lpstr>
      <vt:lpstr>Existing method Drawback</vt:lpstr>
      <vt:lpstr>Proposed Method</vt:lpstr>
      <vt:lpstr>Objectives</vt:lpstr>
      <vt:lpstr>Methodology/Modules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Shruthi V</cp:lastModifiedBy>
  <cp:revision>224</cp:revision>
  <dcterms:created xsi:type="dcterms:W3CDTF">2023-03-16T03:26:27Z</dcterms:created>
  <dcterms:modified xsi:type="dcterms:W3CDTF">2024-10-29T16:12:51Z</dcterms:modified>
</cp:coreProperties>
</file>