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sldIdLst>
    <p:sldId id="256" r:id="rId3"/>
    <p:sldId id="257" r:id="rId4"/>
    <p:sldId id="258" r:id="rId5"/>
    <p:sldId id="279" r:id="rId6"/>
    <p:sldId id="276" r:id="rId7"/>
    <p:sldId id="259" r:id="rId8"/>
    <p:sldId id="282" r:id="rId9"/>
    <p:sldId id="260" r:id="rId10"/>
    <p:sldId id="262" r:id="rId11"/>
    <p:sldId id="263" r:id="rId12"/>
    <p:sldId id="285" r:id="rId13"/>
    <p:sldId id="284" r:id="rId14"/>
    <p:sldId id="287" r:id="rId15"/>
    <p:sldId id="264" r:id="rId16"/>
    <p:sldId id="268" r:id="rId17"/>
    <p:sldId id="265" r:id="rId18"/>
    <p:sldId id="288" r:id="rId19"/>
    <p:sldId id="274" r:id="rId20"/>
    <p:sldId id="283" r:id="rId21"/>
    <p:sldId id="286"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ath KN" initials="SK" lastIdx="3" clrIdx="0">
    <p:extLst>
      <p:ext uri="{19B8F6BF-5375-455C-9EA6-DF929625EA0E}">
        <p15:presenceInfo xmlns:p15="http://schemas.microsoft.com/office/powerpoint/2012/main" userId="Sharath K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D23D2-4BB2-6F9F-1E34-DC54F7C31D7C}" v="14" dt="2025-01-16T16:45:58.015"/>
    <p1510:client id="{239832DA-94C8-ACE4-D3F8-48AA8E068E7F}" v="183" dt="2025-01-16T17:17:31.617"/>
    <p1510:client id="{7CB179E4-5B72-9D57-3F87-A02AD247CC4B}" v="306" dt="2025-01-16T19:00:45.796"/>
    <p1510:client id="{98CA19F0-A322-8CB7-617B-96D7B5C12F8C}" v="320" dt="2025-01-16T19:11:02.122"/>
    <p1510:client id="{A9957164-5280-3325-13E6-28A863580EA2}" v="301" dt="2025-01-16T17:49:19.683"/>
    <p1510:client id="{CA3703FF-C65A-08C5-7C0B-859D90C6DE57}" v="2" dt="2025-01-16T17:21:30.9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019278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6812477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890452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7986719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94CE30-7D40-4BC0-BA0D-56C992D5B4BD}" type="datetimeFigureOut">
              <a:rPr lang="en-GB" smtClean="0"/>
              <a:t>17/01/2025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7428735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94CE30-7D40-4BC0-BA0D-56C992D5B4BD}" type="datetimeFigureOut">
              <a:rPr lang="en-GB" smtClean="0"/>
              <a:t>17/01/2025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463090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051848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0306765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6360652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486301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32746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7558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4349746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994CE30-7D40-4BC0-BA0D-56C992D5B4BD}" type="datetimeFigureOut">
              <a:rPr lang="en-GB" smtClean="0"/>
              <a:t>17/01/2025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5703207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994CE30-7D40-4BC0-BA0D-56C992D5B4BD}" type="datetimeFigureOut">
              <a:rPr lang="en-GB" smtClean="0"/>
              <a:t>17/01/2025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065423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2149017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1135225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994CE30-7D40-4BC0-BA0D-56C992D5B4BD}" type="datetimeFigureOut">
              <a:rPr lang="en-GB" smtClean="0"/>
              <a:t>17/01/2025</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4699818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vaishnavi-c-2025/Tourism-Data-Exploration-Analysis-and-Visualization-for-Impactful-Insigh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buClr>
                <a:srgbClr val="17365D"/>
              </a:buClr>
              <a:buSzPts val="2800"/>
            </a:pPr>
            <a:r>
              <a:rPr lang="en-US">
                <a:solidFill>
                  <a:schemeClr val="tx1"/>
                </a:solidFill>
                <a:latin typeface="Cambria"/>
                <a:ea typeface="Cambria"/>
              </a:rPr>
              <a:t>PSCS235 - </a:t>
            </a:r>
            <a:r>
              <a:rPr lang="en-US">
                <a:solidFill>
                  <a:schemeClr val="tx1"/>
                </a:solidFill>
                <a:latin typeface="Cambria"/>
                <a:ea typeface="Verdana"/>
              </a:rPr>
              <a:t>Tourism Data Exploration: Analysis and Visualization for Impactful Insights</a:t>
            </a:r>
            <a:r>
              <a:rPr lang="en-US">
                <a:solidFill>
                  <a:schemeClr val="tx1"/>
                </a:solidFill>
                <a:latin typeface="Cambria"/>
                <a:ea typeface="Cambria"/>
              </a:rPr>
              <a:t> </a:t>
            </a:r>
            <a:endParaRPr>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panose="02040503050406030204" pitchFamily="18" charset="0"/>
                <a:ea typeface="Cambria" panose="02040503050406030204" pitchFamily="18" charset="0"/>
              </a:rPr>
              <a:t>Batch Number: G45</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112902800"/>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a:t>20211CSE0846</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VAISHNAVI</a:t>
                      </a:r>
                      <a:r>
                        <a:rPr lang="en-US" sz="1800" u="none" strike="noStrike" cap="none" baseline="0"/>
                        <a:t> C</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a:t>20211CSE0298</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SHRUTHI</a:t>
                      </a:r>
                      <a:r>
                        <a:rPr lang="en-US" sz="1800" u="none" strike="noStrike" cap="none" baseline="0"/>
                        <a:t> V</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a:t>20211</a:t>
                      </a:r>
                      <a:r>
                        <a:rPr lang="en-US" sz="1800" u="none" strike="noStrike" cap="none" baseline="0"/>
                        <a:t>CSE0308</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RUTHIKA</a:t>
                      </a:r>
                      <a:r>
                        <a:rPr lang="en-US" sz="1800" u="none" strike="noStrike" cap="none" baseline="0"/>
                        <a:t> S SHETTY</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Under the Supervision of,</a:t>
            </a:r>
            <a:endParaRPr>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Ms. </a:t>
            </a:r>
            <a:r>
              <a:rPr lang="en-GB" sz="1700" b="1">
                <a:solidFill>
                  <a:srgbClr val="17365D"/>
                </a:solidFill>
                <a:latin typeface="Cambria" panose="02040503050406030204" pitchFamily="18" charset="0"/>
                <a:ea typeface="Cambria" panose="02040503050406030204" pitchFamily="18" charset="0"/>
                <a:cs typeface="Verdana"/>
                <a:sym typeface="Verdana"/>
              </a:rPr>
              <a:t>Sreelatha P.K</a:t>
            </a:r>
            <a:endPar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Assistant Professor</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Presidency University</a:t>
            </a:r>
            <a:endParaRPr>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PIP2001 Capstone Project</a:t>
            </a:r>
            <a:endParaRPr>
              <a:latin typeface="Cambria" panose="02040503050406030204" pitchFamily="18" charset="0"/>
              <a:ea typeface="Cambria" panose="02040503050406030204" pitchFamily="18" charset="0"/>
            </a:endParaRPr>
          </a:p>
          <a:p>
            <a:pPr algn="ctr">
              <a:spcBef>
                <a:spcPts val="310"/>
              </a:spcBef>
              <a:buClr>
                <a:srgbClr val="17365D"/>
              </a:buClr>
              <a:buSzPct val="100000"/>
            </a:pPr>
            <a:r>
              <a:rPr lang="en-GB" sz="2000" b="1">
                <a:solidFill>
                  <a:srgbClr val="17365D"/>
                </a:solidFill>
                <a:latin typeface="Cambria"/>
                <a:ea typeface="Cambria"/>
                <a:cs typeface="Verdana"/>
              </a:rPr>
              <a:t>VIVA VOCE</a:t>
            </a:r>
            <a:endParaRPr lang="en-GB" sz="2000" b="1" i="0" u="none" strike="noStrike" cap="none">
              <a:solidFill>
                <a:srgbClr val="17365D"/>
              </a:solidFill>
              <a:latin typeface="Cambria" panose="02040503050406030204" pitchFamily="18" charset="0"/>
              <a:ea typeface="Cambria" panose="02040503050406030204" pitchFamily="18" charset="0"/>
              <a:cs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a:ea typeface="Cambria"/>
                <a:cs typeface="Verdana"/>
                <a:sym typeface="Verdana"/>
              </a:rPr>
              <a:t>Name of the Program: </a:t>
            </a:r>
            <a:r>
              <a:rPr lang="en-US" sz="2000" b="1" i="0" u="none" strike="noStrike" cap="none" dirty="0">
                <a:latin typeface="Bookman Old Style"/>
                <a:ea typeface="Cambria"/>
                <a:cs typeface="Verdana"/>
                <a:sym typeface="Verdana"/>
              </a:rPr>
              <a:t>CSE</a:t>
            </a:r>
          </a:p>
          <a:p>
            <a:pPr>
              <a:buClr>
                <a:srgbClr val="17365D"/>
              </a:buClr>
              <a:buSzPct val="100000"/>
            </a:pPr>
            <a:r>
              <a:rPr lang="en-US" sz="2000" b="1" dirty="0">
                <a:solidFill>
                  <a:schemeClr val="accent1"/>
                </a:solidFill>
                <a:latin typeface="Cambria"/>
                <a:ea typeface="Cambria"/>
                <a:cs typeface="Verdana"/>
                <a:sym typeface="Verdana"/>
              </a:rPr>
              <a:t>Name of the </a:t>
            </a:r>
            <a:r>
              <a:rPr lang="en-US" sz="2000" b="1" dirty="0" err="1">
                <a:solidFill>
                  <a:schemeClr val="accent1"/>
                </a:solidFill>
                <a:latin typeface="Cambria"/>
                <a:ea typeface="Cambria"/>
                <a:cs typeface="Verdana"/>
                <a:sym typeface="Verdana"/>
              </a:rPr>
              <a:t>HoD</a:t>
            </a:r>
            <a:r>
              <a:rPr lang="en-US" sz="2000" b="1" dirty="0">
                <a:solidFill>
                  <a:schemeClr val="accent1"/>
                </a:solidFill>
                <a:latin typeface="Cambria"/>
                <a:ea typeface="Cambria"/>
                <a:cs typeface="Verdana"/>
                <a:sym typeface="Verdana"/>
              </a:rPr>
              <a:t>: </a:t>
            </a:r>
            <a:r>
              <a:rPr lang="en-US" sz="2000" b="1" dirty="0">
                <a:solidFill>
                  <a:schemeClr val="accent1"/>
                </a:solidFill>
                <a:latin typeface="Cambria"/>
                <a:ea typeface="Cambria"/>
              </a:rPr>
              <a:t> </a:t>
            </a:r>
            <a:r>
              <a:rPr lang="en-IN" sz="2000" b="1" dirty="0"/>
              <a:t>Dr. Asif Mohammed H.B </a:t>
            </a:r>
          </a:p>
          <a:p>
            <a:pPr lvl="0">
              <a:buClr>
                <a:srgbClr val="17365D"/>
              </a:buClr>
              <a:buSzPct val="100000"/>
            </a:pPr>
            <a:r>
              <a:rPr lang="en-US" sz="2000" b="1" i="0" u="none" strike="noStrike" cap="none" dirty="0">
                <a:solidFill>
                  <a:schemeClr val="accent1"/>
                </a:solidFill>
                <a:latin typeface="Cambria"/>
                <a:ea typeface="Cambria"/>
                <a:cs typeface="Verdana"/>
                <a:sym typeface="Verdana"/>
              </a:rPr>
              <a:t>Name of the Program Project Coordinator: </a:t>
            </a:r>
            <a:r>
              <a:rPr lang="en-IN" sz="2000" b="1" dirty="0"/>
              <a:t>Mr. Amarnath J.L &amp;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a:ea typeface="Cambria"/>
                <a:cs typeface="Verdana"/>
                <a:sym typeface="Verdana"/>
              </a:rPr>
              <a:t>Name of the School Project Coordinators: </a:t>
            </a:r>
            <a:r>
              <a:rPr lang="en-US" sz="2000" b="1" i="0" u="none" strike="noStrike" cap="none" dirty="0">
                <a:latin typeface="Bookman Old Style"/>
                <a:ea typeface="Cambria"/>
                <a:cs typeface="Verdana"/>
                <a:sym typeface="Verdana"/>
              </a:rPr>
              <a:t>Dr. Abdul Khadar A</a:t>
            </a:r>
            <a:endParaRPr sz="2000" b="1" i="0" u="none" strike="noStrike" cap="none" dirty="0">
              <a:latin typeface="Bookman Old Style"/>
              <a:ea typeface="Cambri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Verdana"/>
                <a:ea typeface="Verdana"/>
              </a:rPr>
              <a:t>Outcomes/Results Obtained</a:t>
            </a:r>
            <a:endParaRPr lang="en-GB"/>
          </a:p>
        </p:txBody>
      </p:sp>
      <p:sp>
        <p:nvSpPr>
          <p:cNvPr id="3" name="Content Placeholder 2"/>
          <p:cNvSpPr>
            <a:spLocks noGrp="1"/>
          </p:cNvSpPr>
          <p:nvPr>
            <p:ph idx="1"/>
          </p:nvPr>
        </p:nvSpPr>
        <p:spPr>
          <a:xfrm>
            <a:off x="-5156" y="923313"/>
            <a:ext cx="12210576" cy="5356301"/>
          </a:xfrm>
        </p:spPr>
        <p:txBody>
          <a:bodyPr vert="horz" lIns="91440" tIns="45720" rIns="91440" bIns="45720" rtlCol="0" anchor="t">
            <a:noAutofit/>
          </a:bodyPr>
          <a:lstStyle/>
          <a:p>
            <a:pPr algn="just"/>
            <a:r>
              <a:rPr lang="en-US" sz="1800" b="1" dirty="0">
                <a:latin typeface="Bookman Old Style"/>
                <a:ea typeface="Verdana"/>
              </a:rPr>
              <a:t>Data Preprocessing:</a:t>
            </a:r>
            <a:r>
              <a:rPr lang="en-US" sz="1800" dirty="0">
                <a:latin typeface="Bookman Old Style"/>
                <a:ea typeface="Verdana"/>
              </a:rPr>
              <a:t> Irrelevant columns were removed, categorical features were label-encoded, and numerical features were normalized for compatibility with clustering algorithms.</a:t>
            </a:r>
            <a:endParaRPr lang="en-US" sz="1800" dirty="0">
              <a:latin typeface="Bookman Old Style"/>
            </a:endParaRPr>
          </a:p>
          <a:p>
            <a:pPr algn="just"/>
            <a:endParaRPr lang="en-US" sz="800" dirty="0">
              <a:latin typeface="Bookman Old Style"/>
              <a:ea typeface="Verdana"/>
            </a:endParaRPr>
          </a:p>
          <a:p>
            <a:pPr algn="just"/>
            <a:r>
              <a:rPr lang="en-US" sz="1800" b="1" dirty="0">
                <a:latin typeface="Bookman Old Style"/>
                <a:ea typeface="Verdana"/>
              </a:rPr>
              <a:t>Optimal Cluster Identification:</a:t>
            </a:r>
            <a:r>
              <a:rPr lang="en-US" sz="1800" dirty="0">
                <a:latin typeface="Bookman Old Style"/>
                <a:ea typeface="Verdana"/>
              </a:rPr>
              <a:t> The Elbow Method and Silhouette Scores indicated k=4 as the optimal number of clusters, suggesting three distinct groups of destinations. K-Means clustering was applied with three clusters, resulting in four categories: Premium Destinations, Budget-Friendly Spots, Eco-Tourism Potentials, and Underrated Destinations.</a:t>
            </a:r>
            <a:endParaRPr lang="en-US" sz="1800" dirty="0">
              <a:latin typeface="Bookman Old Style"/>
            </a:endParaRPr>
          </a:p>
          <a:p>
            <a:pPr algn="just"/>
            <a:endParaRPr lang="en-US" sz="800" dirty="0">
              <a:latin typeface="Bookman Old Style"/>
              <a:ea typeface="Verdana"/>
            </a:endParaRPr>
          </a:p>
          <a:p>
            <a:pPr algn="just"/>
            <a:r>
              <a:rPr lang="en-US" sz="1800" b="1" dirty="0">
                <a:latin typeface="Bookman Old Style"/>
                <a:ea typeface="Verdana"/>
              </a:rPr>
              <a:t>Premium Destinations:</a:t>
            </a:r>
            <a:r>
              <a:rPr lang="en-US" sz="1800" dirty="0">
                <a:latin typeface="Bookman Old Style"/>
                <a:ea typeface="Verdana"/>
              </a:rPr>
              <a:t> These cater to affluent tourists, with high ratings, entrance fees, and luxury experiences. Focus on enhancing premium services and exclusive offerings.</a:t>
            </a:r>
            <a:endParaRPr lang="en-US" sz="1800" dirty="0">
              <a:latin typeface="Bookman Old Style"/>
            </a:endParaRPr>
          </a:p>
          <a:p>
            <a:pPr algn="just"/>
            <a:endParaRPr lang="en-US" sz="800" dirty="0">
              <a:latin typeface="Bookman Old Style"/>
              <a:ea typeface="Verdana"/>
            </a:endParaRPr>
          </a:p>
          <a:p>
            <a:pPr algn="just"/>
            <a:r>
              <a:rPr lang="en-US" sz="1800" b="1" dirty="0">
                <a:latin typeface="Bookman Old Style"/>
                <a:ea typeface="Verdana"/>
              </a:rPr>
              <a:t>Budget-Friendly Spots:</a:t>
            </a:r>
            <a:r>
              <a:rPr lang="en-US" sz="1800" dirty="0">
                <a:latin typeface="Bookman Old Style"/>
                <a:ea typeface="Verdana"/>
              </a:rPr>
              <a:t> Low-cost destinations with moderate ratings, suitable for families and students. Require infrastructure development and targeted marketing to increase visibility.</a:t>
            </a:r>
            <a:endParaRPr lang="en-US" sz="1800" dirty="0">
              <a:latin typeface="Bookman Old Style"/>
            </a:endParaRPr>
          </a:p>
          <a:p>
            <a:pPr algn="just"/>
            <a:endParaRPr lang="en-US" sz="800" b="1" dirty="0">
              <a:latin typeface="Bookman Old Style"/>
              <a:ea typeface="Verdana"/>
            </a:endParaRPr>
          </a:p>
          <a:p>
            <a:pPr algn="just"/>
            <a:r>
              <a:rPr lang="en-US" sz="1800" b="1" dirty="0">
                <a:latin typeface="Bookman Old Style"/>
                <a:ea typeface="Verdana"/>
              </a:rPr>
              <a:t>Eco-Tourism and Underrated Destinations:</a:t>
            </a:r>
            <a:r>
              <a:rPr lang="en-US" sz="1800" dirty="0">
                <a:latin typeface="Bookman Old Style"/>
                <a:ea typeface="Verdana"/>
              </a:rPr>
              <a:t> Eco-tourism spots focus on sustainability and conservation. Underrated destinations have potential for growth with improved infrastructure and marketing efforts.</a:t>
            </a:r>
            <a:endParaRPr lang="en-US" sz="1800">
              <a:latin typeface="Bookman Old Style"/>
            </a:endParaRPr>
          </a:p>
          <a:p>
            <a:pPr algn="just"/>
            <a:endParaRPr lang="en-US" sz="800" b="1" dirty="0">
              <a:latin typeface="Bookman Old Style"/>
              <a:ea typeface="Verdana"/>
            </a:endParaRPr>
          </a:p>
          <a:p>
            <a:pPr algn="just"/>
            <a:r>
              <a:rPr lang="en-US" sz="1800" b="1" dirty="0">
                <a:latin typeface="Bookman Old Style"/>
                <a:ea typeface="Verdana"/>
              </a:rPr>
              <a:t>Clustering &amp; PCA:</a:t>
            </a:r>
            <a:r>
              <a:rPr lang="en-US" sz="1800" dirty="0">
                <a:latin typeface="Bookman Old Style"/>
                <a:ea typeface="Verdana"/>
              </a:rPr>
              <a:t> PCA was used to reduce dimensionality, visualizing well-separated clusters on a 2D scatterplot, reflecting distinct groups with varying ratings, entrance fees, and tourism potential.</a:t>
            </a:r>
            <a:endParaRPr lang="en-US" sz="1800">
              <a:latin typeface="Bookman Old Style"/>
            </a:endParaRPr>
          </a:p>
          <a:p>
            <a:pPr marL="0" indent="0" algn="just">
              <a:buNone/>
            </a:pPr>
            <a:endParaRPr lang="en-US" sz="1800" b="1">
              <a:latin typeface="Bookman Old Style"/>
              <a:ea typeface="Verdana"/>
            </a:endParaRPr>
          </a:p>
        </p:txBody>
      </p:sp>
    </p:spTree>
    <p:extLst>
      <p:ext uri="{BB962C8B-B14F-4D97-AF65-F5344CB8AC3E}">
        <p14:creationId xmlns:p14="http://schemas.microsoft.com/office/powerpoint/2010/main" val="19239281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6465-B421-AC24-16B9-FAB2F279B572}"/>
              </a:ext>
            </a:extLst>
          </p:cNvPr>
          <p:cNvSpPr>
            <a:spLocks noGrp="1"/>
          </p:cNvSpPr>
          <p:nvPr>
            <p:ph type="title"/>
          </p:nvPr>
        </p:nvSpPr>
        <p:spPr/>
        <p:txBody>
          <a:bodyPr/>
          <a:lstStyle/>
          <a:p>
            <a:r>
              <a:rPr lang="en-GB"/>
              <a:t>Outcomes/Results Obtained</a:t>
            </a:r>
            <a:endParaRPr lang="en-US"/>
          </a:p>
        </p:txBody>
      </p:sp>
      <p:pic>
        <p:nvPicPr>
          <p:cNvPr id="4" name="Content Placeholder 3" descr="A colorful pie chart with numbers&#10;&#10;AI-generated content may be incorrect.">
            <a:extLst>
              <a:ext uri="{FF2B5EF4-FFF2-40B4-BE49-F238E27FC236}">
                <a16:creationId xmlns:a16="http://schemas.microsoft.com/office/drawing/2014/main" id="{2683D055-E523-FC4D-8FC9-1249E955EE94}"/>
              </a:ext>
            </a:extLst>
          </p:cNvPr>
          <p:cNvPicPr>
            <a:picLocks noGrp="1" noChangeAspect="1"/>
          </p:cNvPicPr>
          <p:nvPr>
            <p:ph idx="1"/>
          </p:nvPr>
        </p:nvPicPr>
        <p:blipFill>
          <a:blip r:embed="rId2"/>
          <a:stretch>
            <a:fillRect/>
          </a:stretch>
        </p:blipFill>
        <p:spPr>
          <a:xfrm>
            <a:off x="204789" y="1524349"/>
            <a:ext cx="6081710" cy="3235459"/>
          </a:xfrm>
          <a:prstGeom prst="rect">
            <a:avLst/>
          </a:prstGeom>
          <a:ln>
            <a:noFill/>
          </a:ln>
          <a:effectLst>
            <a:outerShdw blurRad="292100" dist="139700" dir="2700000" algn="tl" rotWithShape="0">
              <a:srgbClr val="333333">
                <a:alpha val="65000"/>
              </a:srgbClr>
            </a:outerShdw>
          </a:effectLst>
        </p:spPr>
      </p:pic>
      <p:pic>
        <p:nvPicPr>
          <p:cNvPr id="5" name="Picture 4" descr="A graph of different colored lines&#10;&#10;AI-generated content may be incorrect.">
            <a:extLst>
              <a:ext uri="{FF2B5EF4-FFF2-40B4-BE49-F238E27FC236}">
                <a16:creationId xmlns:a16="http://schemas.microsoft.com/office/drawing/2014/main" id="{174B122D-1FF7-621B-1597-84FEBE5F9D76}"/>
              </a:ext>
            </a:extLst>
          </p:cNvPr>
          <p:cNvPicPr>
            <a:picLocks noChangeAspect="1"/>
          </p:cNvPicPr>
          <p:nvPr/>
        </p:nvPicPr>
        <p:blipFill>
          <a:blip r:embed="rId3"/>
          <a:stretch>
            <a:fillRect/>
          </a:stretch>
        </p:blipFill>
        <p:spPr>
          <a:xfrm>
            <a:off x="6471780" y="1528904"/>
            <a:ext cx="5521891" cy="32365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39862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DC83-C42C-93B4-6891-89278F0AD208}"/>
              </a:ext>
            </a:extLst>
          </p:cNvPr>
          <p:cNvSpPr>
            <a:spLocks noGrp="1"/>
          </p:cNvSpPr>
          <p:nvPr>
            <p:ph type="title"/>
          </p:nvPr>
        </p:nvSpPr>
        <p:spPr>
          <a:xfrm>
            <a:off x="764572" y="467549"/>
            <a:ext cx="10668000" cy="487362"/>
          </a:xfrm>
        </p:spPr>
        <p:txBody>
          <a:bodyPr/>
          <a:lstStyle/>
          <a:p>
            <a:r>
              <a:rPr lang="en-GB">
                <a:latin typeface="Verdana"/>
                <a:ea typeface="Verdana"/>
              </a:rPr>
              <a:t>Outcomes/Results Obtained</a:t>
            </a:r>
            <a:endParaRPr lang="en-US" b="0">
              <a:solidFill>
                <a:srgbClr val="000000"/>
              </a:solidFill>
              <a:latin typeface="Verdana"/>
              <a:ea typeface="Verdana"/>
            </a:endParaRPr>
          </a:p>
          <a:p>
            <a:endParaRPr lang="en-US"/>
          </a:p>
        </p:txBody>
      </p:sp>
      <p:pic>
        <p:nvPicPr>
          <p:cNvPr id="4" name="Content Placeholder 3" descr="A comparison of a graph&#10;&#10;AI-generated content may be incorrect.">
            <a:extLst>
              <a:ext uri="{FF2B5EF4-FFF2-40B4-BE49-F238E27FC236}">
                <a16:creationId xmlns:a16="http://schemas.microsoft.com/office/drawing/2014/main" id="{DBACF140-42A5-C475-024E-A9E884FEA6D6}"/>
              </a:ext>
            </a:extLst>
          </p:cNvPr>
          <p:cNvPicPr>
            <a:picLocks noGrp="1" noChangeAspect="1"/>
          </p:cNvPicPr>
          <p:nvPr>
            <p:ph idx="1"/>
          </p:nvPr>
        </p:nvPicPr>
        <p:blipFill>
          <a:blip r:embed="rId2"/>
          <a:stretch>
            <a:fillRect/>
          </a:stretch>
        </p:blipFill>
        <p:spPr>
          <a:xfrm>
            <a:off x="214477" y="1516593"/>
            <a:ext cx="6120889" cy="326018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303A315-A33A-6F4C-3113-69AA05EF4750}"/>
              </a:ext>
            </a:extLst>
          </p:cNvPr>
          <p:cNvPicPr>
            <a:picLocks noChangeAspect="1"/>
          </p:cNvPicPr>
          <p:nvPr/>
        </p:nvPicPr>
        <p:blipFill>
          <a:blip r:embed="rId3"/>
          <a:stretch>
            <a:fillRect/>
          </a:stretch>
        </p:blipFill>
        <p:spPr>
          <a:xfrm>
            <a:off x="6515173" y="1529294"/>
            <a:ext cx="5395878" cy="32601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69996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295E-971C-EF05-FE50-EE941B7510FE}"/>
              </a:ext>
            </a:extLst>
          </p:cNvPr>
          <p:cNvSpPr>
            <a:spLocks noGrp="1"/>
          </p:cNvSpPr>
          <p:nvPr>
            <p:ph type="title"/>
          </p:nvPr>
        </p:nvSpPr>
        <p:spPr>
          <a:xfrm>
            <a:off x="812800" y="462528"/>
            <a:ext cx="10668000" cy="487362"/>
          </a:xfrm>
        </p:spPr>
        <p:txBody>
          <a:bodyPr/>
          <a:lstStyle/>
          <a:p>
            <a:r>
              <a:rPr lang="en-GB">
                <a:latin typeface="Verdana"/>
                <a:ea typeface="Verdana"/>
              </a:rPr>
              <a:t>Outcomes/Results Obtained</a:t>
            </a:r>
            <a:endParaRPr lang="en-US" b="0">
              <a:solidFill>
                <a:srgbClr val="000000"/>
              </a:solidFill>
              <a:latin typeface="Verdana"/>
              <a:ea typeface="Verdana"/>
            </a:endParaRPr>
          </a:p>
          <a:p>
            <a:endParaRPr lang="en-US"/>
          </a:p>
        </p:txBody>
      </p:sp>
      <p:pic>
        <p:nvPicPr>
          <p:cNvPr id="4" name="Content Placeholder 3" descr="A graph showing different colored bars&#10;&#10;AI-generated content may be incorrect.">
            <a:extLst>
              <a:ext uri="{FF2B5EF4-FFF2-40B4-BE49-F238E27FC236}">
                <a16:creationId xmlns:a16="http://schemas.microsoft.com/office/drawing/2014/main" id="{6D216ED8-D8FB-26F3-F612-466089ACF0C8}"/>
              </a:ext>
            </a:extLst>
          </p:cNvPr>
          <p:cNvPicPr>
            <a:picLocks noGrp="1" noChangeAspect="1"/>
          </p:cNvPicPr>
          <p:nvPr>
            <p:ph idx="1"/>
          </p:nvPr>
        </p:nvPicPr>
        <p:blipFill>
          <a:blip r:embed="rId2"/>
          <a:stretch>
            <a:fillRect/>
          </a:stretch>
        </p:blipFill>
        <p:spPr>
          <a:xfrm>
            <a:off x="216600" y="1540038"/>
            <a:ext cx="5654075" cy="3512927"/>
          </a:xfrm>
          <a:prstGeom prst="rect">
            <a:avLst/>
          </a:prstGeom>
          <a:ln>
            <a:noFill/>
          </a:ln>
          <a:effectLst>
            <a:outerShdw blurRad="292100" dist="139700" dir="2700000" algn="tl" rotWithShape="0">
              <a:srgbClr val="333333">
                <a:alpha val="65000"/>
              </a:srgbClr>
            </a:outerShdw>
          </a:effectLst>
        </p:spPr>
      </p:pic>
      <p:pic>
        <p:nvPicPr>
          <p:cNvPr id="3" name="Picture 2" descr="A graph of different colored bars&#10;&#10;AI-generated content may be incorrect.">
            <a:extLst>
              <a:ext uri="{FF2B5EF4-FFF2-40B4-BE49-F238E27FC236}">
                <a16:creationId xmlns:a16="http://schemas.microsoft.com/office/drawing/2014/main" id="{5B088F44-3DC2-6765-C4C5-5BE0EA3C414F}"/>
              </a:ext>
            </a:extLst>
          </p:cNvPr>
          <p:cNvPicPr>
            <a:picLocks noChangeAspect="1"/>
          </p:cNvPicPr>
          <p:nvPr/>
        </p:nvPicPr>
        <p:blipFill>
          <a:blip r:embed="rId3"/>
          <a:stretch>
            <a:fillRect/>
          </a:stretch>
        </p:blipFill>
        <p:spPr>
          <a:xfrm>
            <a:off x="5880556" y="1336459"/>
            <a:ext cx="6408654" cy="41391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33377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p>
        </p:txBody>
      </p:sp>
      <p:sp>
        <p:nvSpPr>
          <p:cNvPr id="3" name="Content Placeholder 2"/>
          <p:cNvSpPr>
            <a:spLocks noGrp="1"/>
          </p:cNvSpPr>
          <p:nvPr>
            <p:ph idx="1"/>
          </p:nvPr>
        </p:nvSpPr>
        <p:spPr>
          <a:xfrm>
            <a:off x="218779" y="935173"/>
            <a:ext cx="11740444" cy="5348108"/>
          </a:xfrm>
        </p:spPr>
        <p:txBody>
          <a:bodyPr vert="horz" lIns="91440" tIns="45720" rIns="91440" bIns="45720" rtlCol="0" anchor="t">
            <a:noAutofit/>
          </a:bodyPr>
          <a:lstStyle/>
          <a:p>
            <a:r>
              <a:rPr lang="en-US" dirty="0">
                <a:latin typeface="Bookman Old Style"/>
                <a:ea typeface="Verdana"/>
              </a:rPr>
              <a:t>This project effectively harnesses the power of AI/ML techniques and diverse datasets to analyze, predict, and optimize trends in the Indian tourism sector. By integrating clustering, predictive modelling, and trend analysis, the study provided valuable insights for tourism authorities, stakeholders, and decision-makers.</a:t>
            </a:r>
            <a:endParaRPr lang="en-US" sz="2800" dirty="0">
              <a:latin typeface="Bookman Old Style"/>
            </a:endParaRPr>
          </a:p>
          <a:p>
            <a:endParaRPr lang="en-US" sz="1000" dirty="0">
              <a:latin typeface="+mj-lt"/>
              <a:ea typeface="Verdana"/>
            </a:endParaRPr>
          </a:p>
          <a:p>
            <a:r>
              <a:rPr lang="en-US" dirty="0">
                <a:latin typeface="+mj-lt"/>
                <a:ea typeface="Verdana"/>
              </a:rPr>
              <a:t>Predictive models, such as the Principal Component Analysis(PCA), were used to classify destinations based on their significance, leveraging features like regional importance, ratings, and accessibility.</a:t>
            </a:r>
          </a:p>
          <a:p>
            <a:endParaRPr lang="en-US" sz="1000" dirty="0">
              <a:latin typeface="+mj-lt"/>
              <a:ea typeface="Verdana"/>
            </a:endParaRPr>
          </a:p>
          <a:p>
            <a:r>
              <a:rPr lang="en-US" dirty="0">
                <a:latin typeface="+mj-lt"/>
                <a:ea typeface="Verdana"/>
              </a:rPr>
              <a:t>In conclusion, this project highlights the critical role of data-driven decision-making in addressing modern challenges in the tourism industry. It showcases the potential of AI/ML to foster growth, sustainability, and enriched traveler experiences.</a:t>
            </a:r>
          </a:p>
        </p:txBody>
      </p:sp>
    </p:spTree>
    <p:extLst>
      <p:ext uri="{BB962C8B-B14F-4D97-AF65-F5344CB8AC3E}">
        <p14:creationId xmlns:p14="http://schemas.microsoft.com/office/powerpoint/2010/main" val="22385711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a:latin typeface="Cambria"/>
                <a:ea typeface="Cambria"/>
              </a:rPr>
              <a:t>The GitHub link provided should have public access permission.</a:t>
            </a: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None/>
            </a:pPr>
            <a:r>
              <a:rPr lang="en-US">
                <a:solidFill>
                  <a:schemeClr val="accent2">
                    <a:lumMod val="75000"/>
                  </a:schemeClr>
                </a:solidFill>
                <a:latin typeface="Cambria"/>
                <a:hlinkClick r:id="rId3">
                  <a:extLst>
                    <a:ext uri="{A12FA001-AC4F-418D-AE19-62706E023703}">
                      <ahyp:hlinkClr xmlns:ahyp="http://schemas.microsoft.com/office/drawing/2018/hyperlinkcolor" xmlns="" val="tx"/>
                    </a:ext>
                  </a:extLst>
                </a:hlinkClick>
              </a:rPr>
              <a:t>https://github.com/vaishnavi-c-2025/Tourism-Data-Exploration-Analysis-and-Visualization-for-Impactful-Insights</a:t>
            </a: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a:xfrm>
            <a:off x="0" y="913807"/>
            <a:ext cx="12191999" cy="5932160"/>
          </a:xfrm>
        </p:spPr>
        <p:txBody>
          <a:bodyPr vert="horz" lIns="91440" tIns="45720" rIns="91440" bIns="45720" rtlCol="0" anchor="ctr">
            <a:normAutofit/>
          </a:bodyPr>
          <a:lstStyle/>
          <a:p>
            <a:pPr marL="0" indent="0" algn="just">
              <a:buNone/>
            </a:pPr>
            <a:r>
              <a:rPr lang="en-IN" sz="2000" dirty="0">
                <a:latin typeface="Bookman Old Style"/>
                <a:ea typeface="Verdana"/>
              </a:rPr>
              <a:t>[1]. J. Wu, J. Pierse, F. Orlandi, D. O'Sullivan and S. Dev, "Improving Tourism Analytics from Climate Data Using Knowledge Graphs,"  in IEEE Journal of Selected Topics in Applied Earth Observations and Remote Sensing, vol. 16, pp. 2402-2412, 2023, </a:t>
            </a:r>
            <a:r>
              <a:rPr lang="en-IN" sz="2000" dirty="0" err="1">
                <a:latin typeface="Bookman Old Style"/>
                <a:ea typeface="Verdana"/>
              </a:rPr>
              <a:t>doi</a:t>
            </a:r>
            <a:r>
              <a:rPr lang="en-IN" sz="2000" dirty="0">
                <a:latin typeface="Bookman Old Style"/>
                <a:ea typeface="Verdana"/>
              </a:rPr>
              <a:t>: 10.1109/JSTARS.2023.3239831. </a:t>
            </a:r>
            <a:endParaRPr lang="en-US" sz="2000" dirty="0">
              <a:latin typeface="Bookman Old Style"/>
            </a:endParaRPr>
          </a:p>
          <a:p>
            <a:pPr marL="0" indent="0" algn="just">
              <a:buNone/>
            </a:pPr>
            <a:r>
              <a:rPr lang="en-IN" sz="2000" dirty="0">
                <a:latin typeface="Bookman Old Style"/>
                <a:ea typeface="Verdana"/>
              </a:rPr>
              <a:t>[2]. O. Alcaraz, A. Berenguer, D. Tomás, M. A. Celdrán-Bernabeu and J. -N. Mazón, "Augmenting Retail Data with Open Data for Smarter Tourism Destinations," in IEEE Access, vol. 12, pp. 153154-153170, 2024, </a:t>
            </a:r>
            <a:r>
              <a:rPr lang="en-IN" sz="2000" dirty="0" err="1">
                <a:latin typeface="Bookman Old Style"/>
                <a:ea typeface="Verdana"/>
              </a:rPr>
              <a:t>doi</a:t>
            </a:r>
            <a:r>
              <a:rPr lang="en-IN" sz="2000" dirty="0">
                <a:latin typeface="Bookman Old Style"/>
                <a:ea typeface="Verdana"/>
              </a:rPr>
              <a:t>: 10.1109/ACCESS.2024.3480326. </a:t>
            </a:r>
          </a:p>
          <a:p>
            <a:pPr marL="0" indent="0" algn="just">
              <a:buNone/>
            </a:pPr>
            <a:r>
              <a:rPr lang="en-IN" sz="2000" dirty="0">
                <a:latin typeface="Bookman Old Style"/>
                <a:ea typeface="Verdana"/>
              </a:rPr>
              <a:t>[3]. S. Forouzandeh, M. Rostami and K. </a:t>
            </a:r>
            <a:r>
              <a:rPr lang="en-IN" sz="2000" dirty="0" err="1">
                <a:latin typeface="Bookman Old Style"/>
                <a:ea typeface="Verdana"/>
              </a:rPr>
              <a:t>Berahmand</a:t>
            </a:r>
            <a:r>
              <a:rPr lang="en-IN" sz="2000" dirty="0">
                <a:latin typeface="Bookman Old Style"/>
                <a:ea typeface="Verdana"/>
              </a:rPr>
              <a:t>, "A Hybrid Method for Recommendation Systems based on Tourism with an Evolutionary Algorithm and </a:t>
            </a:r>
            <a:r>
              <a:rPr lang="en-IN" sz="2000" dirty="0" err="1">
                <a:latin typeface="Bookman Old Style"/>
                <a:ea typeface="Verdana"/>
              </a:rPr>
              <a:t>Topsis</a:t>
            </a:r>
            <a:r>
              <a:rPr lang="en-IN" sz="2000" dirty="0">
                <a:latin typeface="Bookman Old Style"/>
                <a:ea typeface="Verdana"/>
              </a:rPr>
              <a:t> Model," in Fuzzy Information and Engineering, vol. 14, no. 1, pp. 26-50, March 2022, </a:t>
            </a:r>
            <a:r>
              <a:rPr lang="en-IN" sz="2000" dirty="0" err="1">
                <a:latin typeface="Bookman Old Style"/>
                <a:ea typeface="Verdana"/>
              </a:rPr>
              <a:t>doi</a:t>
            </a:r>
            <a:r>
              <a:rPr lang="en-IN" sz="2000" dirty="0">
                <a:latin typeface="Bookman Old Style"/>
                <a:ea typeface="Verdana"/>
              </a:rPr>
              <a:t>: 10.1080/16168658.2021.2019430. </a:t>
            </a:r>
          </a:p>
          <a:p>
            <a:pPr marL="0" indent="0" algn="just">
              <a:buNone/>
            </a:pPr>
            <a:r>
              <a:rPr lang="en-IN" sz="2000" dirty="0">
                <a:latin typeface="Bookman Old Style"/>
                <a:ea typeface="Verdana"/>
              </a:rPr>
              <a:t>[4]. T. Peng, J. Chen, C. Wang and Y. Cao, "A Forecast Model of Tourism Demand Driven by Social Network Data," in IEEE Access, vol. 9, pp. 109488-109496, 2021, </a:t>
            </a:r>
            <a:r>
              <a:rPr lang="en-IN" sz="2000" dirty="0" err="1">
                <a:latin typeface="Bookman Old Style"/>
                <a:ea typeface="Verdana"/>
              </a:rPr>
              <a:t>doi</a:t>
            </a:r>
            <a:r>
              <a:rPr lang="en-IN" sz="2000" dirty="0">
                <a:latin typeface="Bookman Old Style"/>
                <a:ea typeface="Verdana"/>
              </a:rPr>
              <a:t>: 10.1109/ACCESS.2021.3102616 </a:t>
            </a:r>
          </a:p>
          <a:p>
            <a:pPr marL="0" indent="0" algn="just">
              <a:buNone/>
            </a:pPr>
            <a:r>
              <a:rPr lang="en-IN" sz="2000" dirty="0">
                <a:latin typeface="Bookman Old Style"/>
                <a:ea typeface="Verdana"/>
              </a:rPr>
              <a:t>[5]. İ. Topal and M. K. Uçar, "Hybrid Artificial Intelligence Based Automatic Determination of Travel Preferences of Chinese Tourists," in IEEE Access, vol. 7, pp. 162530-162548, 2019, </a:t>
            </a:r>
            <a:r>
              <a:rPr lang="en-IN" sz="2000" dirty="0" err="1">
                <a:latin typeface="Bookman Old Style"/>
                <a:ea typeface="Verdana"/>
              </a:rPr>
              <a:t>doi</a:t>
            </a:r>
            <a:r>
              <a:rPr lang="en-IN" sz="2000" dirty="0">
                <a:latin typeface="Bookman Old Style"/>
                <a:ea typeface="Verdana"/>
              </a:rPr>
              <a:t>: 10.1109/ACCESS.2019.2947712.</a:t>
            </a:r>
          </a:p>
          <a:p>
            <a:pPr algn="just"/>
            <a:endParaRPr lang="en-US" sz="2000">
              <a:latin typeface="Bookman Old Style"/>
            </a:endParaRPr>
          </a:p>
        </p:txBody>
      </p:sp>
    </p:spTree>
    <p:extLst>
      <p:ext uri="{BB962C8B-B14F-4D97-AF65-F5344CB8AC3E}">
        <p14:creationId xmlns:p14="http://schemas.microsoft.com/office/powerpoint/2010/main" val="36138633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a:xfrm>
            <a:off x="0" y="913807"/>
            <a:ext cx="12191999" cy="5932160"/>
          </a:xfrm>
        </p:spPr>
        <p:txBody>
          <a:bodyPr vert="horz" lIns="91440" tIns="45720" rIns="91440" bIns="45720" rtlCol="0" anchor="t">
            <a:normAutofit/>
          </a:bodyPr>
          <a:lstStyle/>
          <a:p>
            <a:pPr marL="0" indent="0" algn="just">
              <a:buNone/>
            </a:pPr>
            <a:r>
              <a:rPr lang="en-IN" sz="2000">
                <a:latin typeface="Bookman Old Style"/>
                <a:ea typeface="Verdana"/>
              </a:rPr>
              <a:t>[6]. Ahmed, Nesreen &amp; Gayar, Neamat &amp; El-</a:t>
            </a:r>
            <a:r>
              <a:rPr lang="en-IN" sz="2000" err="1">
                <a:latin typeface="Bookman Old Style"/>
                <a:ea typeface="Verdana"/>
              </a:rPr>
              <a:t>Shishiny</a:t>
            </a:r>
            <a:r>
              <a:rPr lang="en-IN" sz="2000">
                <a:latin typeface="Bookman Old Style"/>
                <a:ea typeface="Verdana"/>
              </a:rPr>
              <a:t>, Hisham, “Tourism Demand Forecasting using Machine Learning Methods”, 2007.</a:t>
            </a:r>
            <a:endParaRPr lang="en-US" sz="2000">
              <a:latin typeface="Bookman Old Style"/>
            </a:endParaRPr>
          </a:p>
          <a:p>
            <a:pPr marL="0" indent="0" algn="just">
              <a:buNone/>
            </a:pPr>
            <a:r>
              <a:rPr lang="en-IN" sz="2000">
                <a:latin typeface="Bookman Old Style"/>
                <a:ea typeface="Verdana"/>
              </a:rPr>
              <a:t>[7]. Ram Krishn Mishra, </a:t>
            </a:r>
            <a:r>
              <a:rPr lang="en-IN" sz="2000" err="1">
                <a:latin typeface="Bookman Old Style"/>
                <a:ea typeface="Verdana"/>
              </a:rPr>
              <a:t>Siddhaling</a:t>
            </a:r>
            <a:r>
              <a:rPr lang="en-IN" sz="2000">
                <a:latin typeface="Bookman Old Style"/>
                <a:ea typeface="Verdana"/>
              </a:rPr>
              <a:t> </a:t>
            </a:r>
            <a:r>
              <a:rPr lang="en-IN" sz="2000" err="1">
                <a:latin typeface="Bookman Old Style"/>
                <a:ea typeface="Verdana"/>
              </a:rPr>
              <a:t>Urolagin</a:t>
            </a:r>
            <a:r>
              <a:rPr lang="en-IN" sz="2000">
                <a:latin typeface="Bookman Old Style"/>
                <a:ea typeface="Verdana"/>
              </a:rPr>
              <a:t>, J. Angel Arul Jothi, Nishad Nawaz and </a:t>
            </a:r>
            <a:r>
              <a:rPr lang="en-IN" sz="2000" err="1">
                <a:latin typeface="Bookman Old Style"/>
                <a:ea typeface="Verdana"/>
              </a:rPr>
              <a:t>Haywantee</a:t>
            </a:r>
            <a:r>
              <a:rPr lang="en-IN" sz="2000">
                <a:latin typeface="Bookman Old Style"/>
                <a:ea typeface="Verdana"/>
              </a:rPr>
              <a:t> Ramkissoon, “Machine Learning based Forecasting Systems for Worldwide International Tourists Arrival” International Journal of Advanced Computer Science and Applications(IJACSA), 12(11), 2021, 10.14569/IJACSA.2021.0121107 </a:t>
            </a:r>
            <a:endParaRPr lang="en-US" sz="2000">
              <a:latin typeface="Bookman Old Style"/>
              <a:ea typeface="Verdana"/>
            </a:endParaRPr>
          </a:p>
          <a:p>
            <a:pPr marL="0" indent="0" algn="just">
              <a:buNone/>
            </a:pPr>
            <a:r>
              <a:rPr lang="en-IN" sz="2000" dirty="0">
                <a:latin typeface="Bookman Old Style"/>
                <a:ea typeface="Verdana"/>
              </a:rPr>
              <a:t>[8]. Noelyn M. De Jesus and Benjie R. Samonte, “AI in Tourism: Leveraging Machine Learning in Predicting Tourist Arrivals in Philippines using Artificial Neural Network” International Journal of Advanced Computer Science and Applications(IJACSA), 14(3), 2023, 10.14569/IJACSA.2023.0140393 </a:t>
            </a:r>
            <a:endParaRPr lang="en-US" sz="2000" dirty="0">
              <a:latin typeface="Bookman Old Style"/>
              <a:ea typeface="Verdana"/>
            </a:endParaRPr>
          </a:p>
          <a:p>
            <a:pPr marL="0" indent="0" algn="just">
              <a:buNone/>
            </a:pPr>
            <a:r>
              <a:rPr lang="en-IN" sz="2000" dirty="0">
                <a:latin typeface="Bookman Old Style"/>
                <a:ea typeface="Verdana"/>
              </a:rPr>
              <a:t>[9]. Bilal sultan </a:t>
            </a:r>
            <a:r>
              <a:rPr lang="en-IN" sz="2000" dirty="0" err="1">
                <a:latin typeface="Bookman Old Style"/>
                <a:ea typeface="Verdana"/>
              </a:rPr>
              <a:t>Abdualgalil</a:t>
            </a:r>
            <a:r>
              <a:rPr lang="en-IN" sz="2000" dirty="0">
                <a:latin typeface="Bookman Old Style"/>
                <a:ea typeface="Verdana"/>
              </a:rPr>
              <a:t> and </a:t>
            </a:r>
            <a:r>
              <a:rPr lang="en-IN" sz="2000" dirty="0" err="1">
                <a:latin typeface="Bookman Old Style"/>
                <a:ea typeface="Verdana"/>
              </a:rPr>
              <a:t>Sajimon</a:t>
            </a:r>
            <a:r>
              <a:rPr lang="en-IN" sz="2000" dirty="0">
                <a:latin typeface="Bookman Old Style"/>
                <a:ea typeface="Verdana"/>
              </a:rPr>
              <a:t> Abraham, “Tourist Prediction Using Machine Learning Algorithms”, 2020. </a:t>
            </a:r>
            <a:endParaRPr lang="en-US" sz="2000" dirty="0">
              <a:latin typeface="Bookman Old Style"/>
              <a:ea typeface="Verdana"/>
            </a:endParaRPr>
          </a:p>
          <a:p>
            <a:pPr marL="0" indent="0" algn="just">
              <a:buNone/>
            </a:pPr>
            <a:r>
              <a:rPr lang="en-IN" sz="2000" dirty="0">
                <a:latin typeface="Bookman Old Style"/>
                <a:ea typeface="Verdana"/>
              </a:rPr>
              <a:t>[10]. Dinda Thalia </a:t>
            </a:r>
            <a:r>
              <a:rPr lang="en-IN" sz="2000" dirty="0" err="1">
                <a:latin typeface="Bookman Old Style"/>
                <a:ea typeface="Verdana"/>
              </a:rPr>
              <a:t>Andariesta</a:t>
            </a:r>
            <a:r>
              <a:rPr lang="en-IN" sz="2000" dirty="0">
                <a:latin typeface="Bookman Old Style"/>
                <a:ea typeface="Verdana"/>
              </a:rPr>
              <a:t>, </a:t>
            </a:r>
            <a:r>
              <a:rPr lang="en-IN" sz="2000" dirty="0" err="1">
                <a:latin typeface="Bookman Old Style"/>
                <a:ea typeface="Verdana"/>
              </a:rPr>
              <a:t>Meditya</a:t>
            </a:r>
            <a:r>
              <a:rPr lang="en-IN" sz="2000" dirty="0">
                <a:latin typeface="Bookman Old Style"/>
                <a:ea typeface="Verdana"/>
              </a:rPr>
              <a:t> </a:t>
            </a:r>
            <a:r>
              <a:rPr lang="en-IN" sz="2000" dirty="0" err="1">
                <a:latin typeface="Bookman Old Style"/>
                <a:ea typeface="Verdana"/>
              </a:rPr>
              <a:t>Wasesa</a:t>
            </a:r>
            <a:r>
              <a:rPr lang="en-IN" sz="2000" dirty="0">
                <a:latin typeface="Bookman Old Style"/>
                <a:ea typeface="Verdana"/>
              </a:rPr>
              <a:t>, “Machine learning models for predicting international tourist arrivals in Indonesia during the COVID-19 pandemic: a multisource Internet data approach” , Journal of Tourism Futures, 2022, </a:t>
            </a:r>
            <a:r>
              <a:rPr lang="en-IN" sz="2000" dirty="0" err="1">
                <a:latin typeface="Bookman Old Style"/>
                <a:ea typeface="Verdana"/>
              </a:rPr>
              <a:t>doi</a:t>
            </a:r>
            <a:r>
              <a:rPr lang="en-IN" sz="2000" dirty="0">
                <a:latin typeface="Bookman Old Style"/>
                <a:ea typeface="Verdana"/>
              </a:rPr>
              <a:t>: 10.1108/JTF-10-2021-0239</a:t>
            </a:r>
            <a:endParaRPr lang="en-US" sz="2000" dirty="0">
              <a:latin typeface="Bookman Old Style"/>
              <a:ea typeface="Verdana"/>
            </a:endParaRPr>
          </a:p>
          <a:p>
            <a:pPr marL="0" indent="0" algn="just">
              <a:buNone/>
            </a:pPr>
            <a:endParaRPr lang="en-IN" sz="2000" dirty="0">
              <a:latin typeface="Bookman Old Style"/>
            </a:endParaRPr>
          </a:p>
        </p:txBody>
      </p:sp>
    </p:spTree>
    <p:extLst>
      <p:ext uri="{BB962C8B-B14F-4D97-AF65-F5344CB8AC3E}">
        <p14:creationId xmlns:p14="http://schemas.microsoft.com/office/powerpoint/2010/main" val="24642138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a:t>Project work mapping with SDG</a:t>
            </a:r>
            <a:endParaRPr lang="en-IN"/>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rotWithShape="1">
          <a:blip r:embed="rId2"/>
          <a:srcRect l="-415" t="6353" r="415" b="29730"/>
          <a:stretch/>
        </p:blipFill>
        <p:spPr>
          <a:xfrm>
            <a:off x="1621040" y="956013"/>
            <a:ext cx="8645120" cy="51491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54494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3B9D-B252-728A-20FF-A2B7C04B0625}"/>
              </a:ext>
            </a:extLst>
          </p:cNvPr>
          <p:cNvSpPr>
            <a:spLocks noGrp="1"/>
          </p:cNvSpPr>
          <p:nvPr>
            <p:ph type="title"/>
          </p:nvPr>
        </p:nvSpPr>
        <p:spPr/>
        <p:txBody>
          <a:bodyPr/>
          <a:lstStyle/>
          <a:p>
            <a:r>
              <a:rPr lang="en-US"/>
              <a:t>Project work mapping with SDG</a:t>
            </a:r>
            <a:endParaRPr lang="en-GB" b="0">
              <a:solidFill>
                <a:srgbClr val="000000"/>
              </a:solidFill>
            </a:endParaRPr>
          </a:p>
        </p:txBody>
      </p:sp>
      <p:sp>
        <p:nvSpPr>
          <p:cNvPr id="5"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nvSpPr>
        <p:spPr bwMode="auto">
          <a:xfrm>
            <a:off x="46546" y="1030543"/>
            <a:ext cx="12182518" cy="5685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AutoNum type="arabicPeriod"/>
            </a:pPr>
            <a:r>
              <a:rPr lang="en-US" sz="2000" b="1">
                <a:latin typeface="Bookman Old Style"/>
                <a:ea typeface="Verdana"/>
              </a:rPr>
              <a:t>SDG 8: Decent Work and Economic Growth </a:t>
            </a:r>
            <a:endParaRPr lang="en-US" sz="2000" b="1">
              <a:latin typeface="Bookman Old Style"/>
            </a:endParaRPr>
          </a:p>
          <a:p>
            <a:pPr marL="0" indent="0">
              <a:buNone/>
            </a:pPr>
            <a:r>
              <a:rPr lang="en-US" sz="2000">
                <a:latin typeface="Bookman Old Style"/>
                <a:ea typeface="Verdana"/>
              </a:rPr>
              <a:t>Our project enhances the tourism industry by leveraging technology to optimize resources and promote underutilized regions, thereby creating new job opportunities and fostering sustainable economic growth.  </a:t>
            </a:r>
            <a:endParaRPr lang="en-US" sz="2000">
              <a:latin typeface="Bookman Old Style"/>
            </a:endParaRPr>
          </a:p>
          <a:p>
            <a:pPr marL="0" indent="0">
              <a:buNone/>
            </a:pPr>
            <a:r>
              <a:rPr lang="en-US" sz="2000" b="1">
                <a:latin typeface="Bookman Old Style"/>
                <a:ea typeface="Verdana"/>
              </a:rPr>
              <a:t>2. SDG 11: Sustainable Cities and Communities </a:t>
            </a:r>
          </a:p>
          <a:p>
            <a:pPr marL="0" indent="0">
              <a:buNone/>
            </a:pPr>
            <a:r>
              <a:rPr lang="en-US" sz="2000">
                <a:latin typeface="Bookman Old Style"/>
                <a:ea typeface="Verdana"/>
              </a:rPr>
              <a:t>Our project contributes to building sustainable communities by implementing data-driven insights for better urban infrastructure around tourist destinations, promoting eco-friendly and sustainable tourism practices. </a:t>
            </a:r>
            <a:endParaRPr lang="en-US" sz="2000">
              <a:latin typeface="Bookman Old Style"/>
            </a:endParaRPr>
          </a:p>
          <a:p>
            <a:pPr marL="0" indent="0">
              <a:buNone/>
            </a:pPr>
            <a:r>
              <a:rPr lang="en-US" sz="2000" b="1">
                <a:latin typeface="Bookman Old Style"/>
                <a:ea typeface="Verdana"/>
              </a:rPr>
              <a:t>3. SDG 12: Responsible Consumption and Production </a:t>
            </a:r>
            <a:endParaRPr lang="en-US" sz="2000" b="1">
              <a:latin typeface="Bookman Old Style"/>
            </a:endParaRPr>
          </a:p>
          <a:p>
            <a:pPr marL="0" indent="0">
              <a:buNone/>
            </a:pPr>
            <a:r>
              <a:rPr lang="en-US" sz="2000">
                <a:latin typeface="Bookman Old Style"/>
                <a:ea typeface="Verdana"/>
              </a:rPr>
              <a:t>Our project ensures responsible tourism by recommending balanced tourist distribution across regions, reducing the environmental strain on over-visited areas and promoting eco-tourism alternatives. </a:t>
            </a:r>
            <a:endParaRPr lang="en-US" sz="2000">
              <a:latin typeface="Bookman Old Style"/>
            </a:endParaRPr>
          </a:p>
          <a:p>
            <a:pPr marL="0" indent="0">
              <a:buNone/>
            </a:pPr>
            <a:r>
              <a:rPr lang="en-US" sz="2000" b="1">
                <a:solidFill>
                  <a:srgbClr val="000000"/>
                </a:solidFill>
                <a:latin typeface="Bookman Old Style"/>
                <a:ea typeface="Verdana"/>
              </a:rPr>
              <a:t>4. SDG 17: Partnerships for the Goals </a:t>
            </a:r>
            <a:endParaRPr lang="en-US" sz="2000" b="1">
              <a:latin typeface="Bookman Old Style"/>
            </a:endParaRPr>
          </a:p>
          <a:p>
            <a:pPr marL="0" indent="0">
              <a:buNone/>
            </a:pPr>
            <a:r>
              <a:rPr lang="en-US" sz="2000">
                <a:latin typeface="Bookman Old Style"/>
                <a:ea typeface="Verdana"/>
              </a:rPr>
              <a:t>Our project fosters collaboration among stakeholders, such as tourism boards, businesses, and data platforms, ensuring a unified effort toward achieving sustainable development goals.</a:t>
            </a:r>
            <a:endParaRPr lang="en-US" sz="2000">
              <a:latin typeface="Bookman Old Style"/>
            </a:endParaRPr>
          </a:p>
        </p:txBody>
      </p:sp>
    </p:spTree>
    <p:extLst>
      <p:ext uri="{BB962C8B-B14F-4D97-AF65-F5344CB8AC3E}">
        <p14:creationId xmlns:p14="http://schemas.microsoft.com/office/powerpoint/2010/main" val="3401781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a:xfrm>
            <a:off x="612475" y="1143001"/>
            <a:ext cx="10868325" cy="4952997"/>
          </a:xfrm>
        </p:spPr>
        <p:txBody>
          <a:bodyPr vert="horz" lIns="91440" tIns="45720" rIns="91440" bIns="45720" rtlCol="0" anchor="t">
            <a:normAutofit/>
          </a:bodyPr>
          <a:lstStyle/>
          <a:p>
            <a:r>
              <a:rPr lang="en-US">
                <a:latin typeface="Bookman Old Style"/>
                <a:ea typeface="Verdana"/>
              </a:rPr>
              <a:t>This project aims to create an innovative data mining solution capable of accurately forecasting tourists' travel preferences, specifically optimizing domestic tour packages' scheduling. </a:t>
            </a:r>
          </a:p>
          <a:p>
            <a:r>
              <a:rPr lang="en-US">
                <a:latin typeface="Bookman Old Style"/>
                <a:ea typeface="Verdana"/>
              </a:rPr>
              <a:t>This project leverages Artificial Intelligence (AI) and Machine Learning (ML) to analyze tourist data. Using clustering and predictive modelling, the study identifies trends, segments destinations, and provides actionable insights for improved tourism planning. By employing algorithms such as K-Means for clustering and Principal Component Analysis(PCA) for predictive modelling, the project aims to revolutionize tourism management by offering sustainable, personalized, and efficient solutions.</a:t>
            </a:r>
          </a:p>
        </p:txBody>
      </p:sp>
    </p:spTree>
    <p:extLst>
      <p:ext uri="{BB962C8B-B14F-4D97-AF65-F5344CB8AC3E}">
        <p14:creationId xmlns:p14="http://schemas.microsoft.com/office/powerpoint/2010/main" val="36334872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F00-4BB7-26E0-CC7E-FC8E6BCD4F50}"/>
              </a:ext>
            </a:extLst>
          </p:cNvPr>
          <p:cNvSpPr>
            <a:spLocks noGrp="1"/>
          </p:cNvSpPr>
          <p:nvPr>
            <p:ph type="title"/>
          </p:nvPr>
        </p:nvSpPr>
        <p:spPr/>
        <p:txBody>
          <a:bodyPr/>
          <a:lstStyle/>
          <a:p>
            <a:r>
              <a:rPr lang="en-US">
                <a:latin typeface="Verdana"/>
                <a:ea typeface="Verdana"/>
              </a:rPr>
              <a:t>PLAGIARISM RESULT OF THE REPORT</a:t>
            </a:r>
            <a:endParaRPr lang="en-US"/>
          </a:p>
        </p:txBody>
      </p:sp>
      <p:pic>
        <p:nvPicPr>
          <p:cNvPr id="4" name="Content Placeholder 3" descr="A screenshot of a white and black page&#10;&#10;AI-generated content may be incorrect.">
            <a:extLst>
              <a:ext uri="{FF2B5EF4-FFF2-40B4-BE49-F238E27FC236}">
                <a16:creationId xmlns:a16="http://schemas.microsoft.com/office/drawing/2014/main" id="{66C43A4B-C905-8F44-6BE1-DD9F29CCD8CE}"/>
              </a:ext>
            </a:extLst>
          </p:cNvPr>
          <p:cNvPicPr>
            <a:picLocks noGrp="1" noChangeAspect="1"/>
          </p:cNvPicPr>
          <p:nvPr>
            <p:ph idx="1"/>
          </p:nvPr>
        </p:nvPicPr>
        <p:blipFill>
          <a:blip r:embed="rId2"/>
          <a:stretch>
            <a:fillRect/>
          </a:stretch>
        </p:blipFill>
        <p:spPr>
          <a:xfrm>
            <a:off x="688677" y="960648"/>
            <a:ext cx="10910941" cy="5901699"/>
          </a:xfrm>
        </p:spPr>
      </p:pic>
    </p:spTree>
    <p:extLst>
      <p:ext uri="{BB962C8B-B14F-4D97-AF65-F5344CB8AC3E}">
        <p14:creationId xmlns:p14="http://schemas.microsoft.com/office/powerpoint/2010/main" val="16771078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2695" y="2451100"/>
            <a:ext cx="10353762" cy="1879600"/>
          </a:xfrm>
          <a:ln>
            <a:solidFill>
              <a:schemeClr val="accent3">
                <a:lumMod val="60000"/>
                <a:lumOff val="40000"/>
              </a:schemeClr>
            </a:solidFill>
          </a:ln>
          <a:effectLst>
            <a:outerShdw blurRad="50800" dist="38100" dir="2700000" algn="tl" rotWithShape="0">
              <a:prstClr val="black">
                <a:alpha val="40000"/>
              </a:prstClr>
            </a:outerShdw>
          </a:effectLst>
        </p:spPr>
        <p:txBody>
          <a:bodyPr anchor="ctr">
            <a:normAutofit/>
          </a:bodyPr>
          <a:lstStyle/>
          <a:p>
            <a:pPr marL="0" indent="0" algn="ctr">
              <a:buNone/>
            </a:pPr>
            <a:r>
              <a:rPr lang="en-GB" sz="6600" dirty="0" smtClean="0">
                <a:solidFill>
                  <a:schemeClr val="accent3">
                    <a:lumMod val="40000"/>
                    <a:lumOff val="60000"/>
                  </a:schemeClr>
                </a:solidFill>
                <a:latin typeface="Felix Titling" panose="04060505060202020A04" pitchFamily="82" charset="0"/>
              </a:rPr>
              <a:t>Thank </a:t>
            </a:r>
            <a:r>
              <a:rPr lang="en-GB" sz="6600" dirty="0">
                <a:solidFill>
                  <a:schemeClr val="accent3">
                    <a:lumMod val="40000"/>
                    <a:lumOff val="60000"/>
                  </a:schemeClr>
                </a:solidFill>
                <a:latin typeface="Felix Titling" panose="04060505060202020A04" pitchFamily="82" charset="0"/>
              </a:rPr>
              <a:t>You</a:t>
            </a:r>
          </a:p>
        </p:txBody>
      </p:sp>
    </p:spTree>
    <p:extLst>
      <p:ext uri="{BB962C8B-B14F-4D97-AF65-F5344CB8AC3E}">
        <p14:creationId xmlns:p14="http://schemas.microsoft.com/office/powerpoint/2010/main" val="36916723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5" name="Content Placeholder 4"/>
          <p:cNvSpPr>
            <a:spLocks noGrp="1"/>
          </p:cNvSpPr>
          <p:nvPr>
            <p:ph idx="1"/>
          </p:nvPr>
        </p:nvSpPr>
        <p:spPr>
          <a:xfrm>
            <a:off x="345056" y="1170432"/>
            <a:ext cx="11360989" cy="4894252"/>
          </a:xfrm>
        </p:spPr>
        <p:txBody>
          <a:bodyPr vert="horz" lIns="91440" tIns="45720" rIns="91440" bIns="45720" rtlCol="0" anchor="t">
            <a:noAutofit/>
          </a:bodyPr>
          <a:lstStyle/>
          <a:p>
            <a:pPr>
              <a:buFont typeface="+mj-lt"/>
              <a:buAutoNum type="arabicPeriod"/>
            </a:pPr>
            <a:r>
              <a:rPr lang="en-US" sz="1900">
                <a:latin typeface="+mn-lt"/>
              </a:rPr>
              <a:t>Algorithms Used: Various advanced algorithms such as Knowledge Graphs, AI-based models (e.g., TOPSIS, ABC), Neural Networks (ANN, MLP), Support Vector Machines (SVM), and ensemble techniques like Random Forests were implemented to analyze and predict tourism trends.</a:t>
            </a:r>
          </a:p>
          <a:p>
            <a:pPr>
              <a:buFont typeface="+mj-lt"/>
              <a:buAutoNum type="arabicPeriod"/>
            </a:pPr>
            <a:r>
              <a:rPr lang="en-US" sz="1900">
                <a:latin typeface="+mn-lt"/>
              </a:rPr>
              <a:t>Data Sources: Studies relied on diverse datasets, including open government data, climate databases (NOAA), social media data (Facebook, TripAdvisor), and retail campaign records, combining structured and unstructured sources.</a:t>
            </a:r>
          </a:p>
          <a:p>
            <a:pPr>
              <a:buFont typeface="+mj-lt"/>
              <a:buAutoNum type="arabicPeriod"/>
            </a:pPr>
            <a:r>
              <a:rPr lang="en-US" sz="1900">
                <a:latin typeface="+mn-lt"/>
              </a:rPr>
              <a:t>Forecasting and Personalization: Predictive models focused on tourism demand forecasting using both traditional data and real-time social media inputs, enhancing accuracy and enabling tailored recommendations for tourists.</a:t>
            </a:r>
          </a:p>
          <a:p>
            <a:pPr>
              <a:buFont typeface="+mj-lt"/>
              <a:buAutoNum type="arabicPeriod"/>
            </a:pPr>
            <a:r>
              <a:rPr lang="en-US" sz="1900">
                <a:latin typeface="+mn-lt"/>
              </a:rPr>
              <a:t>Hybrid Models: Many papers utilized hybrid algorithms(e.g., ABC + Fuzzy TOPSIS, Gradient Boosting with BERT) to improve decision-making and forecasting, offering a competitive edge over single-method approaches.</a:t>
            </a:r>
          </a:p>
          <a:p>
            <a:pPr>
              <a:buFont typeface="+mj-lt"/>
              <a:buAutoNum type="arabicPeriod"/>
            </a:pPr>
            <a:r>
              <a:rPr lang="en-US" sz="1900">
                <a:latin typeface="+mn-lt"/>
              </a:rPr>
              <a:t>Impact on Tourism: These studies aim to optimize tourism operations through better forecasting, smart destination management, personalized recommendations, and actionable insights, contributing to sustainable tourism growth.</a:t>
            </a:r>
          </a:p>
        </p:txBody>
      </p:sp>
    </p:spTree>
    <p:extLst>
      <p:ext uri="{BB962C8B-B14F-4D97-AF65-F5344CB8AC3E}">
        <p14:creationId xmlns:p14="http://schemas.microsoft.com/office/powerpoint/2010/main" val="37677111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A8C3E-8E8E-ADD5-140E-AD2AF52F902E}"/>
              </a:ext>
            </a:extLst>
          </p:cNvPr>
          <p:cNvSpPr>
            <a:spLocks noGrp="1"/>
          </p:cNvSpPr>
          <p:nvPr>
            <p:ph idx="1"/>
          </p:nvPr>
        </p:nvSpPr>
        <p:spPr>
          <a:xfrm>
            <a:off x="0" y="1143001"/>
            <a:ext cx="12192000" cy="4952997"/>
          </a:xfrm>
        </p:spPr>
        <p:txBody>
          <a:bodyPr vert="horz" lIns="91440" tIns="45720" rIns="91440" bIns="45720" rtlCol="0" anchor="t">
            <a:normAutofit/>
          </a:bodyPr>
          <a:lstStyle/>
          <a:p>
            <a:pPr marL="0" indent="0">
              <a:buNone/>
            </a:pPr>
            <a:endParaRPr lang="en-US" sz="2400">
              <a:latin typeface="+mn-lt"/>
            </a:endParaRPr>
          </a:p>
          <a:p>
            <a:pPr marL="0" indent="0">
              <a:buNone/>
            </a:pPr>
            <a:endParaRPr lang="en-US" sz="2400">
              <a:latin typeface="+mn-lt"/>
            </a:endParaRPr>
          </a:p>
        </p:txBody>
      </p:sp>
      <p:sp>
        <p:nvSpPr>
          <p:cNvPr id="4" name="Title 1">
            <a:extLst>
              <a:ext uri="{FF2B5EF4-FFF2-40B4-BE49-F238E27FC236}">
                <a16:creationId xmlns:a16="http://schemas.microsoft.com/office/drawing/2014/main" id="{27852DD9-0F47-9C39-794D-79A8A82DFAED}"/>
              </a:ext>
            </a:extLst>
          </p:cNvPr>
          <p:cNvSpPr>
            <a:spLocks noGrp="1"/>
          </p:cNvSpPr>
          <p:nvPr>
            <p:ph type="title"/>
          </p:nvPr>
        </p:nvSpPr>
        <p:spPr>
          <a:xfrm>
            <a:off x="812800" y="274638"/>
            <a:ext cx="10668000" cy="487362"/>
          </a:xfrm>
        </p:spPr>
        <p:txBody>
          <a:bodyPr/>
          <a:lstStyle/>
          <a:p>
            <a:r>
              <a:rPr lang="en-GB"/>
              <a:t>Literature Review</a:t>
            </a:r>
          </a:p>
        </p:txBody>
      </p:sp>
      <p:sp>
        <p:nvSpPr>
          <p:cNvPr id="5" name="TextBox 4">
            <a:extLst>
              <a:ext uri="{FF2B5EF4-FFF2-40B4-BE49-F238E27FC236}">
                <a16:creationId xmlns:a16="http://schemas.microsoft.com/office/drawing/2014/main" id="{DBFC1FE0-09DF-1044-63EB-8DA9660854D5}"/>
              </a:ext>
            </a:extLst>
          </p:cNvPr>
          <p:cNvSpPr txBox="1"/>
          <p:nvPr/>
        </p:nvSpPr>
        <p:spPr>
          <a:xfrm>
            <a:off x="408317" y="989040"/>
            <a:ext cx="11763555" cy="4154984"/>
          </a:xfrm>
          <a:prstGeom prst="rect">
            <a:avLst/>
          </a:prstGeom>
          <a:noFill/>
        </p:spPr>
        <p:txBody>
          <a:bodyPr wrap="square" lIns="91440" tIns="45720" rIns="91440" bIns="45720" anchor="t">
            <a:spAutoFit/>
          </a:bodyPr>
          <a:lstStyle/>
          <a:p>
            <a:pPr marL="0" indent="0">
              <a:buNone/>
            </a:pPr>
            <a:r>
              <a:rPr lang="en-US" sz="2400" b="1" dirty="0">
                <a:latin typeface="+mn-lt"/>
              </a:rPr>
              <a:t>Advantages</a:t>
            </a:r>
            <a:r>
              <a:rPr lang="en-US" sz="2400" dirty="0">
                <a:latin typeface="+mn-lt"/>
              </a:rPr>
              <a:t>:  </a:t>
            </a:r>
          </a:p>
          <a:p>
            <a:pPr marL="0" indent="0">
              <a:buNone/>
            </a:pPr>
            <a:r>
              <a:rPr lang="en-US" sz="2400" dirty="0">
                <a:latin typeface="+mn-lt"/>
              </a:rPr>
              <a:t>   - Enhanced accuracy in predictions and recommendations.  </a:t>
            </a:r>
          </a:p>
          <a:p>
            <a:pPr marL="0" indent="0">
              <a:buNone/>
            </a:pPr>
            <a:r>
              <a:rPr lang="en-US" sz="2400" dirty="0">
                <a:latin typeface="+mn-lt"/>
              </a:rPr>
              <a:t>   - Integration of multi-source data helps stakeholders in tourism planning.  </a:t>
            </a:r>
          </a:p>
          <a:p>
            <a:pPr marL="0" indent="0">
              <a:buNone/>
            </a:pPr>
            <a:r>
              <a:rPr lang="en-US" sz="2400" dirty="0">
                <a:latin typeface="+mn-lt"/>
              </a:rPr>
              <a:t>   - Models account for disruptions, such as the COVID-19 pandemic, improving adaptability.</a:t>
            </a:r>
          </a:p>
          <a:p>
            <a:pPr marL="0" indent="0">
              <a:buNone/>
            </a:pPr>
            <a:endParaRPr lang="en-US" sz="2400">
              <a:latin typeface="+mn-lt"/>
            </a:endParaRPr>
          </a:p>
          <a:p>
            <a:pPr marL="0" indent="0">
              <a:buNone/>
            </a:pPr>
            <a:r>
              <a:rPr lang="en-US" sz="2400" b="1" dirty="0">
                <a:latin typeface="+mn-lt"/>
              </a:rPr>
              <a:t>Challenges and Disadvantages</a:t>
            </a:r>
            <a:r>
              <a:rPr lang="en-US" sz="2400" dirty="0">
                <a:latin typeface="+mn-lt"/>
              </a:rPr>
              <a:t>:  </a:t>
            </a:r>
          </a:p>
          <a:p>
            <a:pPr marL="0" indent="0">
              <a:buNone/>
            </a:pPr>
            <a:r>
              <a:rPr lang="en-US" sz="2400" dirty="0">
                <a:latin typeface="+mn-lt"/>
              </a:rPr>
              <a:t>   - High computational demand and complexity in algorithms.</a:t>
            </a:r>
          </a:p>
          <a:p>
            <a:pPr marL="0" indent="0">
              <a:buNone/>
            </a:pPr>
            <a:r>
              <a:rPr lang="en-US" sz="2400" dirty="0">
                <a:latin typeface="+mn-lt"/>
              </a:rPr>
              <a:t>   - Overreliance on specific datasets (like TripAdvisor) may limit generalizability.  </a:t>
            </a:r>
          </a:p>
          <a:p>
            <a:pPr marL="0" indent="0">
              <a:buNone/>
            </a:pPr>
            <a:r>
              <a:rPr lang="en-US" sz="2400" dirty="0">
                <a:latin typeface="+mn-lt"/>
              </a:rPr>
              <a:t>   - Data quality and privacy concerns arise when using social or retail data.</a:t>
            </a:r>
          </a:p>
        </p:txBody>
      </p:sp>
    </p:spTree>
    <p:extLst>
      <p:ext uri="{BB962C8B-B14F-4D97-AF65-F5344CB8AC3E}">
        <p14:creationId xmlns:p14="http://schemas.microsoft.com/office/powerpoint/2010/main" val="18552621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a:t>Existing method Drawback</a:t>
            </a:r>
            <a:endParaRPr lang="en-IN"/>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727015" y="1292065"/>
            <a:ext cx="10737970" cy="3245429"/>
          </a:xfrm>
        </p:spPr>
        <p:txBody>
          <a:bodyPr vert="horz" lIns="91440" tIns="45720" rIns="91440" bIns="45720" rtlCol="0" anchor="ctr">
            <a:noAutofit/>
          </a:bodyPr>
          <a:lstStyle/>
          <a:p>
            <a:pPr marL="0" indent="0">
              <a:buAutoNum type="arabicPeriod"/>
            </a:pPr>
            <a:r>
              <a:rPr lang="en-US" sz="2200">
                <a:latin typeface="Bookman Old Style"/>
                <a:ea typeface="Verdana"/>
              </a:rPr>
              <a:t>Scalability and Data Integration Challenges</a:t>
            </a:r>
            <a:endParaRPr lang="en-US" sz="2200">
              <a:latin typeface="Bookman Old Style"/>
            </a:endParaRPr>
          </a:p>
          <a:p>
            <a:pPr marL="0" indent="0">
              <a:buAutoNum type="arabicPeriod"/>
            </a:pPr>
            <a:r>
              <a:rPr lang="en-US" sz="2200">
                <a:latin typeface="Bookman Old Style"/>
                <a:ea typeface="Verdana"/>
              </a:rPr>
              <a:t>Limitations in Real-Time Application</a:t>
            </a:r>
          </a:p>
          <a:p>
            <a:pPr marL="0" indent="0">
              <a:buAutoNum type="arabicPeriod"/>
            </a:pPr>
            <a:r>
              <a:rPr lang="en-US" sz="2200">
                <a:latin typeface="Bookman Old Style"/>
                <a:ea typeface="Verdana"/>
              </a:rPr>
              <a:t>Dependence on Specific Data Sources</a:t>
            </a:r>
            <a:endParaRPr lang="en-IN" sz="2200">
              <a:latin typeface="Bookman Old Style"/>
              <a:ea typeface="Verdana"/>
            </a:endParaRPr>
          </a:p>
          <a:p>
            <a:pPr marL="0" indent="0">
              <a:buAutoNum type="arabicPeriod"/>
            </a:pPr>
            <a:r>
              <a:rPr lang="en-US" sz="2200">
                <a:latin typeface="Bookman Old Style"/>
                <a:ea typeface="Verdana"/>
              </a:rPr>
              <a:t>Scalability and Adaptability Challenges</a:t>
            </a:r>
          </a:p>
          <a:p>
            <a:pPr marL="0" indent="0">
              <a:buAutoNum type="arabicPeriod"/>
            </a:pPr>
            <a:r>
              <a:rPr lang="en-US" sz="2200">
                <a:latin typeface="Bookman Old Style"/>
                <a:ea typeface="Verdana"/>
              </a:rPr>
              <a:t>Limited Data Interoperability and Analytics</a:t>
            </a:r>
            <a:endParaRPr lang="en-IN" sz="2200">
              <a:latin typeface="Bookman Old Style"/>
              <a:ea typeface="Verdana"/>
            </a:endParaRPr>
          </a:p>
          <a:p>
            <a:pPr marL="0" indent="0">
              <a:buAutoNum type="arabicPeriod"/>
            </a:pPr>
            <a:r>
              <a:rPr lang="en-US" sz="2200">
                <a:latin typeface="Bookman Old Style"/>
                <a:ea typeface="Verdana"/>
              </a:rPr>
              <a:t>Weak Crisis Management Capabilities</a:t>
            </a:r>
            <a:endParaRPr lang="en-IN" sz="2200">
              <a:latin typeface="Bookman Old Style"/>
              <a:ea typeface="Verdana"/>
            </a:endParaRPr>
          </a:p>
          <a:p>
            <a:pPr>
              <a:buAutoNum type="arabicPeriod"/>
            </a:pPr>
            <a:endParaRPr lang="en-US" sz="2200">
              <a:latin typeface="+mj-lt"/>
            </a:endParaRPr>
          </a:p>
        </p:txBody>
      </p:sp>
    </p:spTree>
    <p:extLst>
      <p:ext uri="{BB962C8B-B14F-4D97-AF65-F5344CB8AC3E}">
        <p14:creationId xmlns:p14="http://schemas.microsoft.com/office/powerpoint/2010/main" val="16376662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6" name="Content Placeholder 5">
            <a:extLst>
              <a:ext uri="{FF2B5EF4-FFF2-40B4-BE49-F238E27FC236}">
                <a16:creationId xmlns:a16="http://schemas.microsoft.com/office/drawing/2014/main" id="{FDBFA1FC-1B9E-FB86-2DAA-1077314A2F99}"/>
              </a:ext>
            </a:extLst>
          </p:cNvPr>
          <p:cNvSpPr>
            <a:spLocks noGrp="1"/>
          </p:cNvSpPr>
          <p:nvPr>
            <p:ph idx="1"/>
          </p:nvPr>
        </p:nvSpPr>
        <p:spPr>
          <a:xfrm>
            <a:off x="597140" y="990365"/>
            <a:ext cx="10894295" cy="5130449"/>
          </a:xfrm>
        </p:spPr>
        <p:txBody>
          <a:bodyPr vert="horz" lIns="91440" tIns="45720" rIns="91440" bIns="45720" rtlCol="0" anchor="t">
            <a:noAutofit/>
          </a:bodyPr>
          <a:lstStyle/>
          <a:p>
            <a:pPr marL="457200" indent="-457200">
              <a:buAutoNum type="arabicPeriod"/>
            </a:pPr>
            <a:r>
              <a:rPr lang="en-US" sz="2200" b="1">
                <a:latin typeface="Bookman Old Style"/>
                <a:ea typeface="Verdana"/>
                <a:cs typeface="Times New Roman"/>
              </a:rPr>
              <a:t>Data Collection </a:t>
            </a:r>
            <a:endParaRPr lang="en-US" sz="2200" b="1">
              <a:latin typeface="Bookman Old Style"/>
              <a:cs typeface="Times New Roman"/>
            </a:endParaRPr>
          </a:p>
          <a:p>
            <a:pPr>
              <a:buNone/>
            </a:pPr>
            <a:r>
              <a:rPr lang="en-US" sz="2000">
                <a:latin typeface="Bookman Old Style"/>
                <a:ea typeface="Verdana"/>
                <a:cs typeface="Times New Roman"/>
              </a:rPr>
              <a:t>- Sources: travel review platforms (Reviews), and tourism-related websites.  </a:t>
            </a:r>
            <a:endParaRPr lang="en-US" sz="2000">
              <a:latin typeface="Bookman Old Style"/>
              <a:cs typeface="Times New Roman"/>
            </a:endParaRPr>
          </a:p>
          <a:p>
            <a:pPr>
              <a:buNone/>
            </a:pPr>
            <a:r>
              <a:rPr lang="en-US" sz="2000">
                <a:latin typeface="Bookman Old Style"/>
                <a:ea typeface="Verdana"/>
                <a:cs typeface="Times New Roman"/>
              </a:rPr>
              <a:t>- Purpose: Captures public sentiment, trending destinations, and personalized user preferences for a comprehensive tourism analysis.  </a:t>
            </a:r>
            <a:endParaRPr lang="en-US" sz="2000">
              <a:latin typeface="Bookman Old Style"/>
              <a:cs typeface="Times New Roman"/>
            </a:endParaRPr>
          </a:p>
          <a:p>
            <a:pPr>
              <a:buNone/>
            </a:pPr>
            <a:endParaRPr lang="en-US" sz="2200">
              <a:latin typeface="Bookman Old Style"/>
              <a:ea typeface="Verdana"/>
              <a:cs typeface="Times New Roman"/>
            </a:endParaRPr>
          </a:p>
          <a:p>
            <a:pPr>
              <a:buNone/>
            </a:pPr>
            <a:r>
              <a:rPr lang="en-US" sz="2200" b="1">
                <a:latin typeface="Bookman Old Style"/>
                <a:ea typeface="Verdana"/>
                <a:cs typeface="Times New Roman"/>
              </a:rPr>
              <a:t>2. Data Pre-Processing</a:t>
            </a:r>
          </a:p>
          <a:p>
            <a:pPr>
              <a:buNone/>
            </a:pPr>
            <a:r>
              <a:rPr lang="en-US" sz="2000">
                <a:latin typeface="Bookman Old Style"/>
                <a:ea typeface="Verdana"/>
                <a:cs typeface="Times New Roman"/>
              </a:rPr>
              <a:t>- Cleaning: Removes duplicates, missing values, and irrelevant data.  </a:t>
            </a:r>
            <a:endParaRPr lang="en-US" sz="2000">
              <a:latin typeface="Bookman Old Style"/>
              <a:cs typeface="Times New Roman"/>
            </a:endParaRPr>
          </a:p>
          <a:p>
            <a:pPr>
              <a:buNone/>
            </a:pPr>
            <a:r>
              <a:rPr lang="en-US" sz="2000">
                <a:latin typeface="Bookman Old Style"/>
                <a:ea typeface="Verdana"/>
                <a:cs typeface="Times New Roman"/>
              </a:rPr>
              <a:t>- Normalization: Standardizes formats (locations) for consistency.  </a:t>
            </a:r>
            <a:endParaRPr lang="en-US" sz="2000">
              <a:latin typeface="Bookman Old Style"/>
              <a:cs typeface="Times New Roman"/>
            </a:endParaRPr>
          </a:p>
          <a:p>
            <a:pPr>
              <a:buNone/>
            </a:pPr>
            <a:r>
              <a:rPr lang="en-US" sz="2000">
                <a:latin typeface="Bookman Old Style"/>
                <a:ea typeface="Verdana"/>
                <a:cs typeface="Times New Roman"/>
              </a:rPr>
              <a:t>- Feature Extraction: Identifies key attributes like traveler demographics and destination characteristics.  </a:t>
            </a:r>
          </a:p>
          <a:p>
            <a:pPr>
              <a:buNone/>
            </a:pPr>
            <a:r>
              <a:rPr lang="en-US" sz="2000">
                <a:latin typeface="Bookman Old Style"/>
                <a:ea typeface="Verdana"/>
                <a:cs typeface="Times New Roman"/>
              </a:rPr>
              <a:t>- Purpose: Ensures high-quality, structured data for accurate analysis and predictions.  </a:t>
            </a:r>
            <a:endParaRPr lang="en-US" sz="2000">
              <a:latin typeface="Bookman Old Style"/>
              <a:cs typeface="Times New Roman"/>
            </a:endParaRPr>
          </a:p>
          <a:p>
            <a:pPr>
              <a:buNone/>
            </a:pPr>
            <a:endParaRPr lang="en-US" sz="2200">
              <a:latin typeface="Bookman Old Style"/>
              <a:ea typeface="Verdana"/>
              <a:cs typeface="Times New Roman"/>
            </a:endParaRPr>
          </a:p>
          <a:p>
            <a:pPr>
              <a:buNone/>
            </a:pPr>
            <a:endParaRPr lang="en-US" sz="2200">
              <a:latin typeface="Bookman Old Style"/>
            </a:endParaRPr>
          </a:p>
        </p:txBody>
      </p:sp>
    </p:spTree>
    <p:extLst>
      <p:ext uri="{BB962C8B-B14F-4D97-AF65-F5344CB8AC3E}">
        <p14:creationId xmlns:p14="http://schemas.microsoft.com/office/powerpoint/2010/main" val="26596186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A888E-F52B-9CD8-E3DC-2B2858FFA0EB}"/>
              </a:ext>
            </a:extLst>
          </p:cNvPr>
          <p:cNvSpPr>
            <a:spLocks noGrp="1"/>
          </p:cNvSpPr>
          <p:nvPr>
            <p:ph idx="1"/>
          </p:nvPr>
        </p:nvSpPr>
        <p:spPr>
          <a:xfrm>
            <a:off x="611517" y="970472"/>
            <a:ext cx="10955548" cy="5542468"/>
          </a:xfrm>
        </p:spPr>
        <p:txBody>
          <a:bodyPr vert="horz" lIns="91440" tIns="45720" rIns="91440" bIns="45720" rtlCol="0" anchor="t">
            <a:noAutofit/>
          </a:bodyPr>
          <a:lstStyle/>
          <a:p>
            <a:pPr marL="0" indent="0">
              <a:buNone/>
            </a:pPr>
            <a:r>
              <a:rPr lang="en-US" sz="2200" b="1">
                <a:latin typeface="Bookman Old Style"/>
                <a:ea typeface="Verdana"/>
              </a:rPr>
              <a:t>3. Machine Learning   </a:t>
            </a:r>
          </a:p>
          <a:p>
            <a:pPr marL="0" indent="0">
              <a:buNone/>
            </a:pPr>
            <a:r>
              <a:rPr lang="en-US" sz="2000">
                <a:latin typeface="Bookman Old Style"/>
                <a:ea typeface="Verdana"/>
              </a:rPr>
              <a:t>- Predictive Models: Forecasts peak seasons, demand shifts, and external influences.  </a:t>
            </a:r>
          </a:p>
          <a:p>
            <a:pPr marL="0" indent="0">
              <a:buNone/>
            </a:pPr>
            <a:r>
              <a:rPr lang="en-US" sz="2000">
                <a:latin typeface="Bookman Old Style"/>
                <a:ea typeface="Verdana"/>
              </a:rPr>
              <a:t>- Clustering Models: Segments tourists based on preferences, budgets, and behaviors for targeted marketing.  </a:t>
            </a:r>
          </a:p>
          <a:p>
            <a:pPr marL="0" indent="0">
              <a:buNone/>
            </a:pPr>
            <a:r>
              <a:rPr lang="en-US" sz="2000">
                <a:latin typeface="Bookman Old Style"/>
                <a:ea typeface="Verdana"/>
              </a:rPr>
              <a:t>- Purpose: Enhances decision-making with AI-driven insights for tourists and industry stakeholders.  </a:t>
            </a:r>
          </a:p>
          <a:p>
            <a:pPr marL="0" indent="0">
              <a:buNone/>
            </a:pPr>
            <a:endParaRPr lang="en-US" sz="2200">
              <a:latin typeface="Bookman Old Style"/>
            </a:endParaRPr>
          </a:p>
          <a:p>
            <a:pPr marL="0" indent="0">
              <a:buNone/>
            </a:pPr>
            <a:r>
              <a:rPr lang="en-US" sz="2200" b="1">
                <a:latin typeface="Bookman Old Style"/>
                <a:ea typeface="Verdana"/>
              </a:rPr>
              <a:t>4. Visualization</a:t>
            </a:r>
          </a:p>
          <a:p>
            <a:pPr marL="0" indent="0">
              <a:buNone/>
            </a:pPr>
            <a:r>
              <a:rPr lang="en-US" sz="2000">
                <a:latin typeface="Bookman Old Style"/>
                <a:ea typeface="Verdana"/>
              </a:rPr>
              <a:t>- Tools: Python libraries (Matplotlib, Seaborn) to create graphs.  </a:t>
            </a:r>
          </a:p>
          <a:p>
            <a:pPr marL="0" indent="0">
              <a:buNone/>
            </a:pPr>
            <a:r>
              <a:rPr lang="en-US" sz="2000">
                <a:latin typeface="Bookman Old Style"/>
                <a:ea typeface="Verdana"/>
              </a:rPr>
              <a:t>- Examples:  </a:t>
            </a:r>
          </a:p>
          <a:p>
            <a:pPr marL="0" indent="0">
              <a:buNone/>
            </a:pPr>
            <a:r>
              <a:rPr lang="en-US" sz="2000">
                <a:latin typeface="Bookman Old Style"/>
                <a:ea typeface="Verdana"/>
              </a:rPr>
              <a:t>  - Top Destination: Bar charts showing popular tourist spots.  </a:t>
            </a:r>
          </a:p>
          <a:p>
            <a:pPr marL="0" indent="0">
              <a:buNone/>
            </a:pPr>
            <a:r>
              <a:rPr lang="en-US" sz="2000">
                <a:latin typeface="Bookman Old Style"/>
                <a:ea typeface="Verdana"/>
              </a:rPr>
              <a:t>  - Seasonal Trends: Line graphs depicting demand fluctuations.  </a:t>
            </a:r>
          </a:p>
          <a:p>
            <a:pPr marL="0" indent="0">
              <a:buNone/>
            </a:pPr>
            <a:r>
              <a:rPr lang="en-US" sz="2000">
                <a:latin typeface="Bookman Old Style"/>
                <a:ea typeface="Verdana"/>
              </a:rPr>
              <a:t>- Purpose: Simplifies data interpretation, enabling actionable insights and better tourism strategies.</a:t>
            </a:r>
          </a:p>
          <a:p>
            <a:endParaRPr lang="en-US" sz="2200">
              <a:latin typeface="Bookman Old Style"/>
            </a:endParaRPr>
          </a:p>
          <a:p>
            <a:endParaRPr lang="en-US" sz="2200">
              <a:latin typeface="Bookman Old Style"/>
            </a:endParaRPr>
          </a:p>
        </p:txBody>
      </p:sp>
      <p:sp>
        <p:nvSpPr>
          <p:cNvPr id="4" name="Title 1">
            <a:extLst>
              <a:ext uri="{FF2B5EF4-FFF2-40B4-BE49-F238E27FC236}">
                <a16:creationId xmlns:a16="http://schemas.microsoft.com/office/drawing/2014/main" id="{32F15D58-0FF5-EE25-C79A-067936436517}"/>
              </a:ext>
            </a:extLst>
          </p:cNvPr>
          <p:cNvSpPr>
            <a:spLocks noGrp="1"/>
          </p:cNvSpPr>
          <p:nvPr>
            <p:ph type="title"/>
          </p:nvPr>
        </p:nvSpPr>
        <p:spPr>
          <a:xfrm>
            <a:off x="812800" y="274638"/>
            <a:ext cx="10668000" cy="487362"/>
          </a:xfrm>
        </p:spPr>
        <p:txBody>
          <a:bodyPr/>
          <a:lstStyle/>
          <a:p>
            <a:r>
              <a:rPr lang="en-GB"/>
              <a:t>Proposed Method</a:t>
            </a:r>
          </a:p>
        </p:txBody>
      </p:sp>
    </p:spTree>
    <p:extLst>
      <p:ext uri="{BB962C8B-B14F-4D97-AF65-F5344CB8AC3E}">
        <p14:creationId xmlns:p14="http://schemas.microsoft.com/office/powerpoint/2010/main" val="19112390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Objectives</a:t>
            </a:r>
          </a:p>
        </p:txBody>
      </p:sp>
      <p:sp>
        <p:nvSpPr>
          <p:cNvPr id="3" name="TextBox 2"/>
          <p:cNvSpPr txBox="1"/>
          <p:nvPr/>
        </p:nvSpPr>
        <p:spPr>
          <a:xfrm>
            <a:off x="162543" y="1104695"/>
            <a:ext cx="12034653" cy="5193729"/>
          </a:xfrm>
          <a:prstGeom prst="rect">
            <a:avLst/>
          </a:prstGeom>
          <a:noFill/>
        </p:spPr>
        <p:txBody>
          <a:bodyPr wrap="square" lIns="91440" tIns="45720" rIns="91440" bIns="45720" rtlCol="0" anchor="ctr">
            <a:spAutoFit/>
          </a:bodyPr>
          <a:lstStyle/>
          <a:p>
            <a:pPr eaLnBrk="0" fontAlgn="base" hangingPunct="0">
              <a:spcBef>
                <a:spcPct val="0"/>
              </a:spcBef>
              <a:spcAft>
                <a:spcPct val="0"/>
              </a:spcAft>
            </a:pPr>
            <a:r>
              <a:rPr lang="en-US" sz="1950" b="1">
                <a:latin typeface="Bookman Old Style"/>
                <a:ea typeface="Verdana"/>
              </a:rPr>
              <a:t>Objective 1: </a:t>
            </a:r>
            <a:r>
              <a:rPr lang="en-US" sz="1950" b="1">
                <a:latin typeface="Bookman Old Style"/>
              </a:rPr>
              <a:t>Develop a Robust Clustering Algorithm for Tourist Data Segmentation</a:t>
            </a:r>
            <a:r>
              <a:rPr lang="en-US" sz="1950">
                <a:latin typeface="Bookman Old Style"/>
              </a:rPr>
              <a:t/>
            </a:r>
            <a:br>
              <a:rPr lang="en-US" sz="1950">
                <a:latin typeface="Bookman Old Style"/>
              </a:rPr>
            </a:br>
            <a:r>
              <a:rPr lang="en-US" sz="1950">
                <a:latin typeface="Bookman Old Style"/>
                <a:ea typeface="Verdana"/>
                <a:cs typeface="Times New Roman"/>
              </a:rPr>
              <a:t>Segmentation of tourist data is essential for understanding the diverse needs and preferences of travelers. This objective involves exploring and implementing a variety of clustering algorithms, such as K-Means to categorize tourists into distinct groups based on relevant attributes.</a:t>
            </a:r>
            <a:endParaRPr lang="en-US" sz="1950">
              <a:latin typeface="Bookman Old Style"/>
              <a:cs typeface="Times New Roman"/>
            </a:endParaRPr>
          </a:p>
          <a:p>
            <a:pPr lvl="0" eaLnBrk="0" fontAlgn="base" hangingPunct="0">
              <a:spcBef>
                <a:spcPct val="0"/>
              </a:spcBef>
              <a:spcAft>
                <a:spcPct val="0"/>
              </a:spcAft>
            </a:pPr>
            <a:endParaRPr lang="en-US" altLang="en-US" sz="1950" b="1">
              <a:latin typeface="Bookman Old Style"/>
              <a:ea typeface="Verdana"/>
            </a:endParaRPr>
          </a:p>
          <a:p>
            <a:pPr eaLnBrk="0" fontAlgn="base" hangingPunct="0">
              <a:spcBef>
                <a:spcPct val="0"/>
              </a:spcBef>
              <a:spcAft>
                <a:spcPct val="0"/>
              </a:spcAft>
            </a:pPr>
            <a:r>
              <a:rPr lang="en-US" sz="1950" b="1">
                <a:latin typeface="Bookman Old Style"/>
                <a:ea typeface="Verdana"/>
              </a:rPr>
              <a:t>Objective 2: </a:t>
            </a:r>
            <a:r>
              <a:rPr lang="en-US" sz="1950" b="1">
                <a:latin typeface="Bookman Old Style"/>
                <a:ea typeface="+mn-lt"/>
                <a:cs typeface="+mn-lt"/>
              </a:rPr>
              <a:t>Construct Predictive Models for Forecasting Tourist Travel Clusters</a:t>
            </a:r>
            <a:r>
              <a:rPr lang="en-US" sz="1950">
                <a:latin typeface="Bookman Old Style"/>
                <a:ea typeface="+mn-lt"/>
                <a:cs typeface="+mn-lt"/>
              </a:rPr>
              <a:t/>
            </a:r>
            <a:br>
              <a:rPr lang="en-US" sz="1950">
                <a:latin typeface="Bookman Old Style"/>
                <a:ea typeface="+mn-lt"/>
                <a:cs typeface="+mn-lt"/>
              </a:rPr>
            </a:br>
            <a:r>
              <a:rPr lang="en-US" sz="1950">
                <a:latin typeface="Bookman Old Style"/>
                <a:ea typeface="+mn-lt"/>
                <a:cs typeface="+mn-lt"/>
              </a:rPr>
              <a:t>Accurate forecasting of tourist trends is crucial for proactive decision-making. This step focuses on developing and evaluating predictive models  to predict how tourist clusters evolve over time.</a:t>
            </a:r>
          </a:p>
          <a:p>
            <a:pPr lvl="0" eaLnBrk="0" fontAlgn="base" hangingPunct="0">
              <a:spcBef>
                <a:spcPct val="0"/>
              </a:spcBef>
              <a:spcAft>
                <a:spcPct val="0"/>
              </a:spcAft>
            </a:pPr>
            <a:endParaRPr lang="en-US" altLang="en-US" sz="1950" b="1">
              <a:latin typeface="Bookman Old Style"/>
              <a:ea typeface="Verdana"/>
            </a:endParaRPr>
          </a:p>
          <a:p>
            <a:pPr eaLnBrk="0" fontAlgn="base" hangingPunct="0">
              <a:spcBef>
                <a:spcPct val="0"/>
              </a:spcBef>
              <a:spcAft>
                <a:spcPct val="0"/>
              </a:spcAft>
            </a:pPr>
            <a:r>
              <a:rPr lang="en-US" sz="1950" b="1">
                <a:latin typeface="Bookman Old Style"/>
                <a:ea typeface="Verdana"/>
              </a:rPr>
              <a:t>Objective 3: </a:t>
            </a:r>
            <a:r>
              <a:rPr lang="en-US" sz="1950" b="1">
                <a:latin typeface="Bookman Old Style"/>
              </a:rPr>
              <a:t>Analyze and Interpret Results from Clustering and Predictive Models</a:t>
            </a:r>
            <a:r>
              <a:rPr lang="en-US" sz="1950">
                <a:latin typeface="Bookman Old Style"/>
              </a:rPr>
              <a:t/>
            </a:r>
            <a:br>
              <a:rPr lang="en-US" sz="1950">
                <a:latin typeface="Bookman Old Style"/>
              </a:rPr>
            </a:br>
            <a:r>
              <a:rPr lang="en-US" sz="1950">
                <a:latin typeface="Bookman Old Style"/>
                <a:ea typeface="Verdana"/>
                <a:cs typeface="Times New Roman"/>
              </a:rPr>
              <a:t>Once the clustering and predictive models are implemented, a thorough analysis of the results is essential to derive meaningful insights.</a:t>
            </a:r>
          </a:p>
          <a:p>
            <a:pPr lvl="0" eaLnBrk="0" fontAlgn="base" hangingPunct="0">
              <a:spcBef>
                <a:spcPct val="0"/>
              </a:spcBef>
              <a:spcAft>
                <a:spcPct val="0"/>
              </a:spcAft>
            </a:pPr>
            <a:endParaRPr lang="en-US" altLang="en-US" sz="1950" b="1">
              <a:latin typeface="Bookman Old Style"/>
              <a:ea typeface="Verdana"/>
            </a:endParaRPr>
          </a:p>
          <a:p>
            <a:pPr algn="just" eaLnBrk="0" fontAlgn="base" hangingPunct="0"/>
            <a:r>
              <a:rPr lang="en-US" sz="1950" b="1">
                <a:latin typeface="Bookman Old Style"/>
                <a:ea typeface="Verdana"/>
              </a:rPr>
              <a:t>Objective 4: </a:t>
            </a:r>
            <a:r>
              <a:rPr lang="en-US" sz="1950" b="1">
                <a:latin typeface="Bookman Old Style"/>
              </a:rPr>
              <a:t>Develop Actionable Recommendations for Tourism Authorities</a:t>
            </a:r>
          </a:p>
          <a:p>
            <a:pPr algn="just"/>
            <a:r>
              <a:rPr lang="en-US" sz="1950">
                <a:latin typeface="Bookman Old Style"/>
                <a:ea typeface="Verdana"/>
                <a:cs typeface="Times New Roman"/>
              </a:rPr>
              <a:t>Using insights derived from clustering and predictive models, actionable recommendations will be provided to tourism authorities to enhance their planning and service delivery.</a:t>
            </a:r>
            <a:endParaRPr lang="en-US" sz="1950">
              <a:latin typeface="Bookman Old Style"/>
              <a:cs typeface="Times New Roman"/>
            </a:endParaRPr>
          </a:p>
          <a:p>
            <a:endParaRPr lang="en-IN" sz="1950">
              <a:latin typeface="Bookman Old Style"/>
            </a:endParaRPr>
          </a:p>
        </p:txBody>
      </p:sp>
    </p:spTree>
    <p:extLst>
      <p:ext uri="{BB962C8B-B14F-4D97-AF65-F5344CB8AC3E}">
        <p14:creationId xmlns:p14="http://schemas.microsoft.com/office/powerpoint/2010/main" val="26667295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Timeline of Project</a:t>
            </a:r>
          </a:p>
        </p:txBody>
      </p:sp>
      <p:pic>
        <p:nvPicPr>
          <p:cNvPr id="6" name="Content Placeholder 5"/>
          <p:cNvPicPr>
            <a:picLocks noGrp="1" noChangeAspect="1"/>
          </p:cNvPicPr>
          <p:nvPr>
            <p:ph idx="1"/>
          </p:nvPr>
        </p:nvPicPr>
        <p:blipFill>
          <a:blip r:embed="rId2"/>
          <a:stretch>
            <a:fillRect/>
          </a:stretch>
        </p:blipFill>
        <p:spPr>
          <a:xfrm>
            <a:off x="2326043" y="1143000"/>
            <a:ext cx="7641513" cy="4953000"/>
          </a:xfrm>
          <a:prstGeom prst="rect">
            <a:avLst/>
          </a:prstGeom>
        </p:spPr>
      </p:pic>
    </p:spTree>
    <p:extLst>
      <p:ext uri="{BB962C8B-B14F-4D97-AF65-F5344CB8AC3E}">
        <p14:creationId xmlns:p14="http://schemas.microsoft.com/office/powerpoint/2010/main" val="36773328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TotalTime>
  <Words>1383</Words>
  <Application>Microsoft Office PowerPoint</Application>
  <PresentationFormat>Widescreen</PresentationFormat>
  <Paragraphs>136</Paragraphs>
  <Slides>21</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Bookman Old Style</vt:lpstr>
      <vt:lpstr>Calibri</vt:lpstr>
      <vt:lpstr>Cambria</vt:lpstr>
      <vt:lpstr>Felix Titling</vt:lpstr>
      <vt:lpstr>Rockwell</vt:lpstr>
      <vt:lpstr>Times New Roman</vt:lpstr>
      <vt:lpstr>Verdana</vt:lpstr>
      <vt:lpstr>Bioinformatics</vt:lpstr>
      <vt:lpstr>Damask</vt:lpstr>
      <vt:lpstr>PSCS235 - Tourism Data Exploration: Analysis and Visualization for Impactful Insights </vt:lpstr>
      <vt:lpstr>Introduction</vt:lpstr>
      <vt:lpstr>Literature Review</vt:lpstr>
      <vt:lpstr>Literature Review</vt:lpstr>
      <vt:lpstr>Existing method Drawback</vt:lpstr>
      <vt:lpstr>Proposed Method</vt:lpstr>
      <vt:lpstr>Proposed Method</vt:lpstr>
      <vt:lpstr>Objectives</vt:lpstr>
      <vt:lpstr>Timeline of Project</vt:lpstr>
      <vt:lpstr>Outcomes/Results Obtained</vt:lpstr>
      <vt:lpstr>Outcomes/Results Obtained</vt:lpstr>
      <vt:lpstr>Outcomes/Results Obtained </vt:lpstr>
      <vt:lpstr>Outcomes/Results Obtained </vt:lpstr>
      <vt:lpstr>Conclusion</vt:lpstr>
      <vt:lpstr>GitHub Link</vt:lpstr>
      <vt:lpstr>References</vt:lpstr>
      <vt:lpstr>References</vt:lpstr>
      <vt:lpstr>Project work mapping with SDG</vt:lpstr>
      <vt:lpstr>Project work mapping with SDG</vt:lpstr>
      <vt:lpstr>PLAGIARISM RESULT OF THE 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Sharath KN</cp:lastModifiedBy>
  <cp:revision>110</cp:revision>
  <dcterms:created xsi:type="dcterms:W3CDTF">2023-03-16T03:26:27Z</dcterms:created>
  <dcterms:modified xsi:type="dcterms:W3CDTF">2025-01-17T06:19:29Z</dcterms:modified>
</cp:coreProperties>
</file>