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19E1D5-1611-42FD-AECF-2ECC7CD79580}">
          <p14:sldIdLst>
            <p14:sldId id="264"/>
            <p14:sldId id="256"/>
            <p14:sldId id="257"/>
            <p14:sldId id="258"/>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7" d="100"/>
          <a:sy n="77" d="100"/>
        </p:scale>
        <p:origin x="91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B3C8-BA88-0845-7B0A-2DDDBF6103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6F6D67-596B-21AC-8F2F-1BD2392D9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E24292-B158-AAB9-D911-562F696AF7A3}"/>
              </a:ext>
            </a:extLst>
          </p:cNvPr>
          <p:cNvSpPr>
            <a:spLocks noGrp="1"/>
          </p:cNvSpPr>
          <p:nvPr>
            <p:ph type="dt" sz="half" idx="10"/>
          </p:nvPr>
        </p:nvSpPr>
        <p:spPr/>
        <p:txBody>
          <a:bodyPr/>
          <a:lstStyle/>
          <a:p>
            <a:fld id="{F6C43FE6-6548-4831-B0FF-5C1EA795C857}" type="datetimeFigureOut">
              <a:rPr lang="en-IN" smtClean="0"/>
              <a:t>09-08-2024</a:t>
            </a:fld>
            <a:endParaRPr lang="en-IN"/>
          </a:p>
        </p:txBody>
      </p:sp>
      <p:sp>
        <p:nvSpPr>
          <p:cNvPr id="5" name="Footer Placeholder 4">
            <a:extLst>
              <a:ext uri="{FF2B5EF4-FFF2-40B4-BE49-F238E27FC236}">
                <a16:creationId xmlns:a16="http://schemas.microsoft.com/office/drawing/2014/main" id="{65B20347-D8C0-9185-2003-A327E72A6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F412B2-5FB3-28EA-6D24-147D607D9255}"/>
              </a:ext>
            </a:extLst>
          </p:cNvPr>
          <p:cNvSpPr>
            <a:spLocks noGrp="1"/>
          </p:cNvSpPr>
          <p:nvPr>
            <p:ph type="sldNum" sz="quarter" idx="12"/>
          </p:nvPr>
        </p:nvSpPr>
        <p:spPr/>
        <p:txBody>
          <a:bodyPr/>
          <a:lstStyle/>
          <a:p>
            <a:fld id="{22285DF5-6E88-498E-8A4D-72282707A6D8}" type="slidenum">
              <a:rPr lang="en-IN" smtClean="0"/>
              <a:t>‹#›</a:t>
            </a:fld>
            <a:endParaRPr lang="en-IN"/>
          </a:p>
        </p:txBody>
      </p:sp>
    </p:spTree>
    <p:extLst>
      <p:ext uri="{BB962C8B-B14F-4D97-AF65-F5344CB8AC3E}">
        <p14:creationId xmlns:p14="http://schemas.microsoft.com/office/powerpoint/2010/main" val="242526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924C3-A0B3-9A86-C0A5-F0B9738B3F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6D3344-99E5-4078-B7F8-591FF59F66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B2A97E-4F36-21E5-568C-B2EEF26AE3EA}"/>
              </a:ext>
            </a:extLst>
          </p:cNvPr>
          <p:cNvSpPr>
            <a:spLocks noGrp="1"/>
          </p:cNvSpPr>
          <p:nvPr>
            <p:ph type="dt" sz="half" idx="10"/>
          </p:nvPr>
        </p:nvSpPr>
        <p:spPr/>
        <p:txBody>
          <a:bodyPr/>
          <a:lstStyle/>
          <a:p>
            <a:fld id="{F6C43FE6-6548-4831-B0FF-5C1EA795C857}" type="datetimeFigureOut">
              <a:rPr lang="en-IN" smtClean="0"/>
              <a:t>09-08-2024</a:t>
            </a:fld>
            <a:endParaRPr lang="en-IN"/>
          </a:p>
        </p:txBody>
      </p:sp>
      <p:sp>
        <p:nvSpPr>
          <p:cNvPr id="5" name="Footer Placeholder 4">
            <a:extLst>
              <a:ext uri="{FF2B5EF4-FFF2-40B4-BE49-F238E27FC236}">
                <a16:creationId xmlns:a16="http://schemas.microsoft.com/office/drawing/2014/main" id="{838EE986-6C60-A174-FBA7-07AF5BEABE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CEB7ED-16B8-612A-770D-A9D8A0CC7BC4}"/>
              </a:ext>
            </a:extLst>
          </p:cNvPr>
          <p:cNvSpPr>
            <a:spLocks noGrp="1"/>
          </p:cNvSpPr>
          <p:nvPr>
            <p:ph type="sldNum" sz="quarter" idx="12"/>
          </p:nvPr>
        </p:nvSpPr>
        <p:spPr/>
        <p:txBody>
          <a:bodyPr/>
          <a:lstStyle/>
          <a:p>
            <a:fld id="{22285DF5-6E88-498E-8A4D-72282707A6D8}" type="slidenum">
              <a:rPr lang="en-IN" smtClean="0"/>
              <a:t>‹#›</a:t>
            </a:fld>
            <a:endParaRPr lang="en-IN"/>
          </a:p>
        </p:txBody>
      </p:sp>
    </p:spTree>
    <p:extLst>
      <p:ext uri="{BB962C8B-B14F-4D97-AF65-F5344CB8AC3E}">
        <p14:creationId xmlns:p14="http://schemas.microsoft.com/office/powerpoint/2010/main" val="1331757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72901D-5037-1292-DF19-48997F68F1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C5D97C-9755-9107-349A-9C6C14DD5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955BF-1C1B-4BD5-1A8D-8225E8AF81A4}"/>
              </a:ext>
            </a:extLst>
          </p:cNvPr>
          <p:cNvSpPr>
            <a:spLocks noGrp="1"/>
          </p:cNvSpPr>
          <p:nvPr>
            <p:ph type="dt" sz="half" idx="10"/>
          </p:nvPr>
        </p:nvSpPr>
        <p:spPr/>
        <p:txBody>
          <a:bodyPr/>
          <a:lstStyle/>
          <a:p>
            <a:fld id="{F6C43FE6-6548-4831-B0FF-5C1EA795C857}" type="datetimeFigureOut">
              <a:rPr lang="en-IN" smtClean="0"/>
              <a:t>09-08-2024</a:t>
            </a:fld>
            <a:endParaRPr lang="en-IN"/>
          </a:p>
        </p:txBody>
      </p:sp>
      <p:sp>
        <p:nvSpPr>
          <p:cNvPr id="5" name="Footer Placeholder 4">
            <a:extLst>
              <a:ext uri="{FF2B5EF4-FFF2-40B4-BE49-F238E27FC236}">
                <a16:creationId xmlns:a16="http://schemas.microsoft.com/office/drawing/2014/main" id="{A7081195-6B05-1747-8622-29441F63C7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0CD9C4-A4D8-1A00-ED42-34DD54340DE1}"/>
              </a:ext>
            </a:extLst>
          </p:cNvPr>
          <p:cNvSpPr>
            <a:spLocks noGrp="1"/>
          </p:cNvSpPr>
          <p:nvPr>
            <p:ph type="sldNum" sz="quarter" idx="12"/>
          </p:nvPr>
        </p:nvSpPr>
        <p:spPr/>
        <p:txBody>
          <a:bodyPr/>
          <a:lstStyle/>
          <a:p>
            <a:fld id="{22285DF5-6E88-498E-8A4D-72282707A6D8}" type="slidenum">
              <a:rPr lang="en-IN" smtClean="0"/>
              <a:t>‹#›</a:t>
            </a:fld>
            <a:endParaRPr lang="en-IN"/>
          </a:p>
        </p:txBody>
      </p:sp>
    </p:spTree>
    <p:extLst>
      <p:ext uri="{BB962C8B-B14F-4D97-AF65-F5344CB8AC3E}">
        <p14:creationId xmlns:p14="http://schemas.microsoft.com/office/powerpoint/2010/main" val="328664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B770-7D60-9C03-4E8D-05D1AF46F3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610604-E443-90AE-68A1-64DB11593E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C02D57-27B9-0105-5EC1-404641A8B343}"/>
              </a:ext>
            </a:extLst>
          </p:cNvPr>
          <p:cNvSpPr>
            <a:spLocks noGrp="1"/>
          </p:cNvSpPr>
          <p:nvPr>
            <p:ph type="dt" sz="half" idx="10"/>
          </p:nvPr>
        </p:nvSpPr>
        <p:spPr/>
        <p:txBody>
          <a:bodyPr/>
          <a:lstStyle/>
          <a:p>
            <a:fld id="{F6C43FE6-6548-4831-B0FF-5C1EA795C857}" type="datetimeFigureOut">
              <a:rPr lang="en-IN" smtClean="0"/>
              <a:t>09-08-2024</a:t>
            </a:fld>
            <a:endParaRPr lang="en-IN"/>
          </a:p>
        </p:txBody>
      </p:sp>
      <p:sp>
        <p:nvSpPr>
          <p:cNvPr id="5" name="Footer Placeholder 4">
            <a:extLst>
              <a:ext uri="{FF2B5EF4-FFF2-40B4-BE49-F238E27FC236}">
                <a16:creationId xmlns:a16="http://schemas.microsoft.com/office/drawing/2014/main" id="{F59DDB85-7CC3-A414-1FFE-7EBF51D97D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C49F6C-982F-5581-B030-C9CE1ABBF771}"/>
              </a:ext>
            </a:extLst>
          </p:cNvPr>
          <p:cNvSpPr>
            <a:spLocks noGrp="1"/>
          </p:cNvSpPr>
          <p:nvPr>
            <p:ph type="sldNum" sz="quarter" idx="12"/>
          </p:nvPr>
        </p:nvSpPr>
        <p:spPr/>
        <p:txBody>
          <a:bodyPr/>
          <a:lstStyle/>
          <a:p>
            <a:fld id="{22285DF5-6E88-498E-8A4D-72282707A6D8}" type="slidenum">
              <a:rPr lang="en-IN" smtClean="0"/>
              <a:t>‹#›</a:t>
            </a:fld>
            <a:endParaRPr lang="en-IN"/>
          </a:p>
        </p:txBody>
      </p:sp>
    </p:spTree>
    <p:extLst>
      <p:ext uri="{BB962C8B-B14F-4D97-AF65-F5344CB8AC3E}">
        <p14:creationId xmlns:p14="http://schemas.microsoft.com/office/powerpoint/2010/main" val="202699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381D-985D-B1BD-B532-3A4BBA170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89E337-6D52-F99A-7C68-D9CB79CB56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5726B2-58E9-2D09-F66C-BEAFE36928CF}"/>
              </a:ext>
            </a:extLst>
          </p:cNvPr>
          <p:cNvSpPr>
            <a:spLocks noGrp="1"/>
          </p:cNvSpPr>
          <p:nvPr>
            <p:ph type="dt" sz="half" idx="10"/>
          </p:nvPr>
        </p:nvSpPr>
        <p:spPr/>
        <p:txBody>
          <a:bodyPr/>
          <a:lstStyle/>
          <a:p>
            <a:fld id="{F6C43FE6-6548-4831-B0FF-5C1EA795C857}" type="datetimeFigureOut">
              <a:rPr lang="en-IN" smtClean="0"/>
              <a:t>09-08-2024</a:t>
            </a:fld>
            <a:endParaRPr lang="en-IN"/>
          </a:p>
        </p:txBody>
      </p:sp>
      <p:sp>
        <p:nvSpPr>
          <p:cNvPr id="5" name="Footer Placeholder 4">
            <a:extLst>
              <a:ext uri="{FF2B5EF4-FFF2-40B4-BE49-F238E27FC236}">
                <a16:creationId xmlns:a16="http://schemas.microsoft.com/office/drawing/2014/main" id="{B09F8130-02D3-C4F2-4319-E0DE6F2367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F29B16-20DD-8A11-947C-B38EB930FDBB}"/>
              </a:ext>
            </a:extLst>
          </p:cNvPr>
          <p:cNvSpPr>
            <a:spLocks noGrp="1"/>
          </p:cNvSpPr>
          <p:nvPr>
            <p:ph type="sldNum" sz="quarter" idx="12"/>
          </p:nvPr>
        </p:nvSpPr>
        <p:spPr/>
        <p:txBody>
          <a:bodyPr/>
          <a:lstStyle/>
          <a:p>
            <a:fld id="{22285DF5-6E88-498E-8A4D-72282707A6D8}" type="slidenum">
              <a:rPr lang="en-IN" smtClean="0"/>
              <a:t>‹#›</a:t>
            </a:fld>
            <a:endParaRPr lang="en-IN"/>
          </a:p>
        </p:txBody>
      </p:sp>
    </p:spTree>
    <p:extLst>
      <p:ext uri="{BB962C8B-B14F-4D97-AF65-F5344CB8AC3E}">
        <p14:creationId xmlns:p14="http://schemas.microsoft.com/office/powerpoint/2010/main" val="84130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1877-6084-9018-B191-A0F91111EB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A872E8-0C8C-D56E-6175-B96985FDB9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43D50A-259B-7C54-EA4A-408E44833B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84C20F-2702-D7F6-695B-450C61252842}"/>
              </a:ext>
            </a:extLst>
          </p:cNvPr>
          <p:cNvSpPr>
            <a:spLocks noGrp="1"/>
          </p:cNvSpPr>
          <p:nvPr>
            <p:ph type="dt" sz="half" idx="10"/>
          </p:nvPr>
        </p:nvSpPr>
        <p:spPr/>
        <p:txBody>
          <a:bodyPr/>
          <a:lstStyle/>
          <a:p>
            <a:fld id="{F6C43FE6-6548-4831-B0FF-5C1EA795C857}" type="datetimeFigureOut">
              <a:rPr lang="en-IN" smtClean="0"/>
              <a:t>09-08-2024</a:t>
            </a:fld>
            <a:endParaRPr lang="en-IN"/>
          </a:p>
        </p:txBody>
      </p:sp>
      <p:sp>
        <p:nvSpPr>
          <p:cNvPr id="6" name="Footer Placeholder 5">
            <a:extLst>
              <a:ext uri="{FF2B5EF4-FFF2-40B4-BE49-F238E27FC236}">
                <a16:creationId xmlns:a16="http://schemas.microsoft.com/office/drawing/2014/main" id="{A8043B35-630D-2B35-5BDE-1D5CBE4F6E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EEF6F8-01DD-BB07-F9E9-CCA598970BC6}"/>
              </a:ext>
            </a:extLst>
          </p:cNvPr>
          <p:cNvSpPr>
            <a:spLocks noGrp="1"/>
          </p:cNvSpPr>
          <p:nvPr>
            <p:ph type="sldNum" sz="quarter" idx="12"/>
          </p:nvPr>
        </p:nvSpPr>
        <p:spPr/>
        <p:txBody>
          <a:bodyPr/>
          <a:lstStyle/>
          <a:p>
            <a:fld id="{22285DF5-6E88-498E-8A4D-72282707A6D8}" type="slidenum">
              <a:rPr lang="en-IN" smtClean="0"/>
              <a:t>‹#›</a:t>
            </a:fld>
            <a:endParaRPr lang="en-IN"/>
          </a:p>
        </p:txBody>
      </p:sp>
    </p:spTree>
    <p:extLst>
      <p:ext uri="{BB962C8B-B14F-4D97-AF65-F5344CB8AC3E}">
        <p14:creationId xmlns:p14="http://schemas.microsoft.com/office/powerpoint/2010/main" val="959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03D9-56D3-A988-9E96-4851C11CE3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786B9A-0969-C47A-D555-D10358AE61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DC90CF-E2F7-2C06-7F0A-81C9A63B2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72284B-37F3-93AF-7698-0F6EA6415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57E54-65F0-3C0F-0169-8D7231F54D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A1F041-247A-AA4A-0EEA-DDB6AC944133}"/>
              </a:ext>
            </a:extLst>
          </p:cNvPr>
          <p:cNvSpPr>
            <a:spLocks noGrp="1"/>
          </p:cNvSpPr>
          <p:nvPr>
            <p:ph type="dt" sz="half" idx="10"/>
          </p:nvPr>
        </p:nvSpPr>
        <p:spPr/>
        <p:txBody>
          <a:bodyPr/>
          <a:lstStyle/>
          <a:p>
            <a:fld id="{F6C43FE6-6548-4831-B0FF-5C1EA795C857}" type="datetimeFigureOut">
              <a:rPr lang="en-IN" smtClean="0"/>
              <a:t>09-08-2024</a:t>
            </a:fld>
            <a:endParaRPr lang="en-IN"/>
          </a:p>
        </p:txBody>
      </p:sp>
      <p:sp>
        <p:nvSpPr>
          <p:cNvPr id="8" name="Footer Placeholder 7">
            <a:extLst>
              <a:ext uri="{FF2B5EF4-FFF2-40B4-BE49-F238E27FC236}">
                <a16:creationId xmlns:a16="http://schemas.microsoft.com/office/drawing/2014/main" id="{527C2A08-EFE0-1DEC-55EE-8874AAA71E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00DA29-3877-8DEE-6FBE-3E2FDCE1C194}"/>
              </a:ext>
            </a:extLst>
          </p:cNvPr>
          <p:cNvSpPr>
            <a:spLocks noGrp="1"/>
          </p:cNvSpPr>
          <p:nvPr>
            <p:ph type="sldNum" sz="quarter" idx="12"/>
          </p:nvPr>
        </p:nvSpPr>
        <p:spPr/>
        <p:txBody>
          <a:bodyPr/>
          <a:lstStyle/>
          <a:p>
            <a:fld id="{22285DF5-6E88-498E-8A4D-72282707A6D8}" type="slidenum">
              <a:rPr lang="en-IN" smtClean="0"/>
              <a:t>‹#›</a:t>
            </a:fld>
            <a:endParaRPr lang="en-IN"/>
          </a:p>
        </p:txBody>
      </p:sp>
    </p:spTree>
    <p:extLst>
      <p:ext uri="{BB962C8B-B14F-4D97-AF65-F5344CB8AC3E}">
        <p14:creationId xmlns:p14="http://schemas.microsoft.com/office/powerpoint/2010/main" val="438057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4C871-201B-13FE-CB01-38A29BBF6E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CCD7EB-7C70-D934-38AA-161D8D19B525}"/>
              </a:ext>
            </a:extLst>
          </p:cNvPr>
          <p:cNvSpPr>
            <a:spLocks noGrp="1"/>
          </p:cNvSpPr>
          <p:nvPr>
            <p:ph type="dt" sz="half" idx="10"/>
          </p:nvPr>
        </p:nvSpPr>
        <p:spPr/>
        <p:txBody>
          <a:bodyPr/>
          <a:lstStyle/>
          <a:p>
            <a:fld id="{F6C43FE6-6548-4831-B0FF-5C1EA795C857}" type="datetimeFigureOut">
              <a:rPr lang="en-IN" smtClean="0"/>
              <a:t>09-08-2024</a:t>
            </a:fld>
            <a:endParaRPr lang="en-IN"/>
          </a:p>
        </p:txBody>
      </p:sp>
      <p:sp>
        <p:nvSpPr>
          <p:cNvPr id="4" name="Footer Placeholder 3">
            <a:extLst>
              <a:ext uri="{FF2B5EF4-FFF2-40B4-BE49-F238E27FC236}">
                <a16:creationId xmlns:a16="http://schemas.microsoft.com/office/drawing/2014/main" id="{0DDE8FC4-EFFB-0D25-61E6-E508B12CCF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06287C-2E3D-1790-346A-C079C0B26BB2}"/>
              </a:ext>
            </a:extLst>
          </p:cNvPr>
          <p:cNvSpPr>
            <a:spLocks noGrp="1"/>
          </p:cNvSpPr>
          <p:nvPr>
            <p:ph type="sldNum" sz="quarter" idx="12"/>
          </p:nvPr>
        </p:nvSpPr>
        <p:spPr/>
        <p:txBody>
          <a:bodyPr/>
          <a:lstStyle/>
          <a:p>
            <a:fld id="{22285DF5-6E88-498E-8A4D-72282707A6D8}" type="slidenum">
              <a:rPr lang="en-IN" smtClean="0"/>
              <a:t>‹#›</a:t>
            </a:fld>
            <a:endParaRPr lang="en-IN"/>
          </a:p>
        </p:txBody>
      </p:sp>
    </p:spTree>
    <p:extLst>
      <p:ext uri="{BB962C8B-B14F-4D97-AF65-F5344CB8AC3E}">
        <p14:creationId xmlns:p14="http://schemas.microsoft.com/office/powerpoint/2010/main" val="355503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DD8F60-1141-053E-0646-06ABB8155D7A}"/>
              </a:ext>
            </a:extLst>
          </p:cNvPr>
          <p:cNvSpPr>
            <a:spLocks noGrp="1"/>
          </p:cNvSpPr>
          <p:nvPr>
            <p:ph type="dt" sz="half" idx="10"/>
          </p:nvPr>
        </p:nvSpPr>
        <p:spPr/>
        <p:txBody>
          <a:bodyPr/>
          <a:lstStyle/>
          <a:p>
            <a:fld id="{F6C43FE6-6548-4831-B0FF-5C1EA795C857}" type="datetimeFigureOut">
              <a:rPr lang="en-IN" smtClean="0"/>
              <a:t>09-08-2024</a:t>
            </a:fld>
            <a:endParaRPr lang="en-IN"/>
          </a:p>
        </p:txBody>
      </p:sp>
      <p:sp>
        <p:nvSpPr>
          <p:cNvPr id="3" name="Footer Placeholder 2">
            <a:extLst>
              <a:ext uri="{FF2B5EF4-FFF2-40B4-BE49-F238E27FC236}">
                <a16:creationId xmlns:a16="http://schemas.microsoft.com/office/drawing/2014/main" id="{43049271-0ED6-C52D-4A9B-1317456C67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1728E6-8288-C6AB-56C1-FFFC349DE104}"/>
              </a:ext>
            </a:extLst>
          </p:cNvPr>
          <p:cNvSpPr>
            <a:spLocks noGrp="1"/>
          </p:cNvSpPr>
          <p:nvPr>
            <p:ph type="sldNum" sz="quarter" idx="12"/>
          </p:nvPr>
        </p:nvSpPr>
        <p:spPr/>
        <p:txBody>
          <a:bodyPr/>
          <a:lstStyle/>
          <a:p>
            <a:fld id="{22285DF5-6E88-498E-8A4D-72282707A6D8}" type="slidenum">
              <a:rPr lang="en-IN" smtClean="0"/>
              <a:t>‹#›</a:t>
            </a:fld>
            <a:endParaRPr lang="en-IN"/>
          </a:p>
        </p:txBody>
      </p:sp>
    </p:spTree>
    <p:extLst>
      <p:ext uri="{BB962C8B-B14F-4D97-AF65-F5344CB8AC3E}">
        <p14:creationId xmlns:p14="http://schemas.microsoft.com/office/powerpoint/2010/main" val="215119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D1A3B-31E8-B64D-5F3B-932FA7966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D465BA-2DC4-F782-4843-2CE0DA57E8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8867D3-717C-51F5-6B41-4ECB9C659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6ED338-CDF6-6D44-C1E7-8B06C9B938C9}"/>
              </a:ext>
            </a:extLst>
          </p:cNvPr>
          <p:cNvSpPr>
            <a:spLocks noGrp="1"/>
          </p:cNvSpPr>
          <p:nvPr>
            <p:ph type="dt" sz="half" idx="10"/>
          </p:nvPr>
        </p:nvSpPr>
        <p:spPr/>
        <p:txBody>
          <a:bodyPr/>
          <a:lstStyle/>
          <a:p>
            <a:fld id="{F6C43FE6-6548-4831-B0FF-5C1EA795C857}" type="datetimeFigureOut">
              <a:rPr lang="en-IN" smtClean="0"/>
              <a:t>09-08-2024</a:t>
            </a:fld>
            <a:endParaRPr lang="en-IN"/>
          </a:p>
        </p:txBody>
      </p:sp>
      <p:sp>
        <p:nvSpPr>
          <p:cNvPr id="6" name="Footer Placeholder 5">
            <a:extLst>
              <a:ext uri="{FF2B5EF4-FFF2-40B4-BE49-F238E27FC236}">
                <a16:creationId xmlns:a16="http://schemas.microsoft.com/office/drawing/2014/main" id="{549D26EF-1F4E-E6E0-A2A0-2770543EC6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971CD5-7911-A7EF-6C4C-41DBEB1E648E}"/>
              </a:ext>
            </a:extLst>
          </p:cNvPr>
          <p:cNvSpPr>
            <a:spLocks noGrp="1"/>
          </p:cNvSpPr>
          <p:nvPr>
            <p:ph type="sldNum" sz="quarter" idx="12"/>
          </p:nvPr>
        </p:nvSpPr>
        <p:spPr/>
        <p:txBody>
          <a:bodyPr/>
          <a:lstStyle/>
          <a:p>
            <a:fld id="{22285DF5-6E88-498E-8A4D-72282707A6D8}" type="slidenum">
              <a:rPr lang="en-IN" smtClean="0"/>
              <a:t>‹#›</a:t>
            </a:fld>
            <a:endParaRPr lang="en-IN"/>
          </a:p>
        </p:txBody>
      </p:sp>
    </p:spTree>
    <p:extLst>
      <p:ext uri="{BB962C8B-B14F-4D97-AF65-F5344CB8AC3E}">
        <p14:creationId xmlns:p14="http://schemas.microsoft.com/office/powerpoint/2010/main" val="149367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E6F4-403F-CFDA-9A89-03981BDE20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479BB8-951E-07FA-4AA9-A27B122CD5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2E5669-48D0-AB27-956C-6CFBB2492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04798C-23DB-ABDF-3D26-24B9C3FBF96F}"/>
              </a:ext>
            </a:extLst>
          </p:cNvPr>
          <p:cNvSpPr>
            <a:spLocks noGrp="1"/>
          </p:cNvSpPr>
          <p:nvPr>
            <p:ph type="dt" sz="half" idx="10"/>
          </p:nvPr>
        </p:nvSpPr>
        <p:spPr/>
        <p:txBody>
          <a:bodyPr/>
          <a:lstStyle/>
          <a:p>
            <a:fld id="{F6C43FE6-6548-4831-B0FF-5C1EA795C857}" type="datetimeFigureOut">
              <a:rPr lang="en-IN" smtClean="0"/>
              <a:t>09-08-2024</a:t>
            </a:fld>
            <a:endParaRPr lang="en-IN"/>
          </a:p>
        </p:txBody>
      </p:sp>
      <p:sp>
        <p:nvSpPr>
          <p:cNvPr id="6" name="Footer Placeholder 5">
            <a:extLst>
              <a:ext uri="{FF2B5EF4-FFF2-40B4-BE49-F238E27FC236}">
                <a16:creationId xmlns:a16="http://schemas.microsoft.com/office/drawing/2014/main" id="{1817846B-34EF-4485-50B3-22D9C66E77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BB5C09-0163-8932-E638-7BC5A2B86E18}"/>
              </a:ext>
            </a:extLst>
          </p:cNvPr>
          <p:cNvSpPr>
            <a:spLocks noGrp="1"/>
          </p:cNvSpPr>
          <p:nvPr>
            <p:ph type="sldNum" sz="quarter" idx="12"/>
          </p:nvPr>
        </p:nvSpPr>
        <p:spPr/>
        <p:txBody>
          <a:bodyPr/>
          <a:lstStyle/>
          <a:p>
            <a:fld id="{22285DF5-6E88-498E-8A4D-72282707A6D8}" type="slidenum">
              <a:rPr lang="en-IN" smtClean="0"/>
              <a:t>‹#›</a:t>
            </a:fld>
            <a:endParaRPr lang="en-IN"/>
          </a:p>
        </p:txBody>
      </p:sp>
    </p:spTree>
    <p:extLst>
      <p:ext uri="{BB962C8B-B14F-4D97-AF65-F5344CB8AC3E}">
        <p14:creationId xmlns:p14="http://schemas.microsoft.com/office/powerpoint/2010/main" val="199117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033F66-ABEE-5930-3848-E810636A45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7A29F-EE08-93CC-BBF4-C1EF1B9B0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1DCF9B-5152-EC6A-EAB0-CC9315D5D5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43FE6-6548-4831-B0FF-5C1EA795C857}" type="datetimeFigureOut">
              <a:rPr lang="en-IN" smtClean="0"/>
              <a:t>09-08-2024</a:t>
            </a:fld>
            <a:endParaRPr lang="en-IN"/>
          </a:p>
        </p:txBody>
      </p:sp>
      <p:sp>
        <p:nvSpPr>
          <p:cNvPr id="5" name="Footer Placeholder 4">
            <a:extLst>
              <a:ext uri="{FF2B5EF4-FFF2-40B4-BE49-F238E27FC236}">
                <a16:creationId xmlns:a16="http://schemas.microsoft.com/office/drawing/2014/main" id="{ABA30138-3E84-1C7E-F6D3-FE55FB4985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510974-20ED-622C-D16A-2F6542B60E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85DF5-6E88-498E-8A4D-72282707A6D8}" type="slidenum">
              <a:rPr lang="en-IN" smtClean="0"/>
              <a:t>‹#›</a:t>
            </a:fld>
            <a:endParaRPr lang="en-IN"/>
          </a:p>
        </p:txBody>
      </p:sp>
    </p:spTree>
    <p:extLst>
      <p:ext uri="{BB962C8B-B14F-4D97-AF65-F5344CB8AC3E}">
        <p14:creationId xmlns:p14="http://schemas.microsoft.com/office/powerpoint/2010/main" val="3387031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ssoc.prof/" TargetMode="External"/><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AC9E-80BE-A5E7-6F0C-56BA1885D0CD}"/>
              </a:ext>
            </a:extLst>
          </p:cNvPr>
          <p:cNvSpPr>
            <a:spLocks noGrp="1"/>
          </p:cNvSpPr>
          <p:nvPr>
            <p:ph type="title"/>
          </p:nvPr>
        </p:nvSpPr>
        <p:spPr>
          <a:xfrm>
            <a:off x="924340" y="2166730"/>
            <a:ext cx="9799982" cy="1513266"/>
          </a:xfrm>
        </p:spPr>
        <p:txBody>
          <a:bodyPr>
            <a:noAutofit/>
          </a:bodyPr>
          <a:lstStyle/>
          <a:p>
            <a:r>
              <a:rPr lang="en-US" sz="4000" b="1" dirty="0"/>
              <a:t>Bitcoin price prediction using machine learning: An approach to sample dimension engineering</a:t>
            </a:r>
          </a:p>
        </p:txBody>
      </p:sp>
      <p:pic>
        <p:nvPicPr>
          <p:cNvPr id="6" name="Content Placeholder 5">
            <a:extLst>
              <a:ext uri="{FF2B5EF4-FFF2-40B4-BE49-F238E27FC236}">
                <a16:creationId xmlns:a16="http://schemas.microsoft.com/office/drawing/2014/main" id="{BD5D819F-2E02-D11D-66C7-9746681029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03144"/>
            <a:ext cx="12192000" cy="2832652"/>
          </a:xfrm>
        </p:spPr>
      </p:pic>
      <p:sp>
        <p:nvSpPr>
          <p:cNvPr id="4" name="Text Placeholder 3">
            <a:extLst>
              <a:ext uri="{FF2B5EF4-FFF2-40B4-BE49-F238E27FC236}">
                <a16:creationId xmlns:a16="http://schemas.microsoft.com/office/drawing/2014/main" id="{E86C532C-5983-4A86-6D65-71958D39575E}"/>
              </a:ext>
            </a:extLst>
          </p:cNvPr>
          <p:cNvSpPr>
            <a:spLocks noGrp="1"/>
          </p:cNvSpPr>
          <p:nvPr>
            <p:ph type="body" sz="half" idx="2"/>
          </p:nvPr>
        </p:nvSpPr>
        <p:spPr>
          <a:xfrm>
            <a:off x="248478" y="3886200"/>
            <a:ext cx="11161644" cy="2971800"/>
          </a:xfrm>
        </p:spPr>
        <p:txBody>
          <a:bodyPr>
            <a:normAutofit lnSpcReduction="10000"/>
          </a:bodyPr>
          <a:lstStyle/>
          <a:p>
            <a:r>
              <a:rPr lang="en-US" sz="2000" b="1" dirty="0"/>
              <a:t>Name of the Supervisor :</a:t>
            </a:r>
            <a:endParaRPr lang="en-US" sz="2000" dirty="0"/>
          </a:p>
          <a:p>
            <a:r>
              <a:rPr lang="en-US" sz="2000" dirty="0" err="1"/>
              <a:t>Dr.R.Raja</a:t>
            </a:r>
            <a:r>
              <a:rPr lang="en-US" sz="2000" dirty="0"/>
              <a:t> (</a:t>
            </a:r>
            <a:r>
              <a:rPr lang="en-US" sz="2000" dirty="0" err="1">
                <a:hlinkClick r:id="rId3"/>
              </a:rPr>
              <a:t>Assoc.Prof</a:t>
            </a:r>
            <a:r>
              <a:rPr lang="en-US" sz="2000" dirty="0"/>
              <a:t>)</a:t>
            </a:r>
          </a:p>
          <a:p>
            <a:endParaRPr lang="en-US" dirty="0"/>
          </a:p>
          <a:p>
            <a:pPr algn="r"/>
            <a:r>
              <a:rPr lang="en-US" sz="2000" dirty="0"/>
              <a:t>                                                                                                                                                                                 </a:t>
            </a:r>
            <a:r>
              <a:rPr lang="en-IN" sz="2000" b="1" dirty="0">
                <a:effectLst/>
              </a:rPr>
              <a:t>Team Members :</a:t>
            </a:r>
            <a:endParaRPr lang="en-IN" sz="2000" dirty="0">
              <a:effectLst/>
            </a:endParaRPr>
          </a:p>
          <a:p>
            <a:pPr algn="r"/>
            <a:r>
              <a:rPr lang="en-IN" sz="2000" dirty="0" err="1">
                <a:effectLst/>
              </a:rPr>
              <a:t>Vadlakonda</a:t>
            </a:r>
            <a:r>
              <a:rPr lang="en-IN" sz="2000" dirty="0">
                <a:effectLst/>
              </a:rPr>
              <a:t> kavya (21B81A6780)</a:t>
            </a:r>
          </a:p>
          <a:p>
            <a:pPr algn="r"/>
            <a:r>
              <a:rPr lang="en-IN" sz="2000" dirty="0">
                <a:effectLst/>
              </a:rPr>
              <a:t>Sania (21B81A67B3)</a:t>
            </a:r>
          </a:p>
          <a:p>
            <a:pPr algn="r"/>
            <a:r>
              <a:rPr lang="en-IN" sz="2000" dirty="0">
                <a:effectLst/>
              </a:rPr>
              <a:t>Vaishnavi </a:t>
            </a:r>
            <a:r>
              <a:rPr lang="en-IN" sz="2000" dirty="0" err="1">
                <a:effectLst/>
              </a:rPr>
              <a:t>Chinnala</a:t>
            </a:r>
            <a:r>
              <a:rPr lang="en-IN" sz="2000" dirty="0">
                <a:effectLst/>
              </a:rPr>
              <a:t> (21B81A67C2</a:t>
            </a:r>
            <a:r>
              <a:rPr lang="en-IN" dirty="0">
                <a:effectLst/>
              </a:rPr>
              <a:t>)</a:t>
            </a:r>
          </a:p>
          <a:p>
            <a:endParaRPr lang="en-US" dirty="0"/>
          </a:p>
          <a:p>
            <a:endParaRPr lang="en-IN" dirty="0"/>
          </a:p>
        </p:txBody>
      </p:sp>
    </p:spTree>
    <p:extLst>
      <p:ext uri="{BB962C8B-B14F-4D97-AF65-F5344CB8AC3E}">
        <p14:creationId xmlns:p14="http://schemas.microsoft.com/office/powerpoint/2010/main" val="2514007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028D-1D45-84F6-DEAE-7BBAC44425A7}"/>
              </a:ext>
            </a:extLst>
          </p:cNvPr>
          <p:cNvSpPr>
            <a:spLocks noGrp="1"/>
          </p:cNvSpPr>
          <p:nvPr>
            <p:ph type="title"/>
          </p:nvPr>
        </p:nvSpPr>
        <p:spPr/>
        <p:txBody>
          <a:bodyPr/>
          <a:lstStyle/>
          <a:p>
            <a:r>
              <a:rPr lang="en-IN" b="1" dirty="0"/>
              <a:t>Domain Introduction</a:t>
            </a:r>
            <a:br>
              <a:rPr lang="en-IN" b="1" dirty="0"/>
            </a:br>
            <a:endParaRPr lang="en-IN" dirty="0"/>
          </a:p>
        </p:txBody>
      </p:sp>
      <p:sp>
        <p:nvSpPr>
          <p:cNvPr id="3" name="Content Placeholder 2">
            <a:extLst>
              <a:ext uri="{FF2B5EF4-FFF2-40B4-BE49-F238E27FC236}">
                <a16:creationId xmlns:a16="http://schemas.microsoft.com/office/drawing/2014/main" id="{0C6A4FFD-6F01-A766-D264-E37118AE5546}"/>
              </a:ext>
            </a:extLst>
          </p:cNvPr>
          <p:cNvSpPr>
            <a:spLocks noGrp="1"/>
          </p:cNvSpPr>
          <p:nvPr>
            <p:ph idx="1"/>
          </p:nvPr>
        </p:nvSpPr>
        <p:spPr/>
        <p:txBody>
          <a:bodyPr/>
          <a:lstStyle/>
          <a:p>
            <a:r>
              <a:rPr lang="en-US" b="1" dirty="0"/>
              <a:t>Cryptocurrencies and Bitcoin : </a:t>
            </a:r>
            <a:r>
              <a:rPr lang="en-US" dirty="0"/>
              <a:t>Cryptocurrencies, such as Bitcoin, have experienced significant price fluctuations in recent years, making them an intriguing investment asset. Understanding and predicting Bitcoin prices is crucial for investors and traders.</a:t>
            </a:r>
          </a:p>
          <a:p>
            <a:r>
              <a:rPr lang="en-US" b="1" dirty="0"/>
              <a:t>Machine Learning in Finance : </a:t>
            </a:r>
            <a:r>
              <a:rPr lang="en-US" dirty="0"/>
              <a:t>The application of machine learning techniques has shown promising results in various financial domains, including asset price prediction. Leveraging machine learning for Bitcoin price prediction is an active area of research.</a:t>
            </a:r>
          </a:p>
          <a:p>
            <a:endParaRPr lang="en-IN" dirty="0"/>
          </a:p>
        </p:txBody>
      </p:sp>
    </p:spTree>
    <p:extLst>
      <p:ext uri="{BB962C8B-B14F-4D97-AF65-F5344CB8AC3E}">
        <p14:creationId xmlns:p14="http://schemas.microsoft.com/office/powerpoint/2010/main" val="91444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C3C8-5B3F-74ED-6993-EC953B1A0940}"/>
              </a:ext>
            </a:extLst>
          </p:cNvPr>
          <p:cNvSpPr>
            <a:spLocks noGrp="1"/>
          </p:cNvSpPr>
          <p:nvPr>
            <p:ph type="title"/>
          </p:nvPr>
        </p:nvSpPr>
        <p:spPr/>
        <p:txBody>
          <a:bodyPr/>
          <a:lstStyle/>
          <a:p>
            <a:r>
              <a:rPr lang="en-IN" b="1" dirty="0"/>
              <a:t>Challenges and Problem Statement</a:t>
            </a:r>
            <a:br>
              <a:rPr lang="en-IN" b="1" dirty="0"/>
            </a:br>
            <a:endParaRPr lang="en-IN" dirty="0"/>
          </a:p>
        </p:txBody>
      </p:sp>
      <p:sp>
        <p:nvSpPr>
          <p:cNvPr id="3" name="Content Placeholder 2">
            <a:extLst>
              <a:ext uri="{FF2B5EF4-FFF2-40B4-BE49-F238E27FC236}">
                <a16:creationId xmlns:a16="http://schemas.microsoft.com/office/drawing/2014/main" id="{0D2471C6-A3CB-AA7F-4D24-164F40DC9939}"/>
              </a:ext>
            </a:extLst>
          </p:cNvPr>
          <p:cNvSpPr>
            <a:spLocks noGrp="1"/>
          </p:cNvSpPr>
          <p:nvPr>
            <p:ph idx="1"/>
          </p:nvPr>
        </p:nvSpPr>
        <p:spPr/>
        <p:txBody>
          <a:bodyPr>
            <a:normAutofit fontScale="92500"/>
          </a:bodyPr>
          <a:lstStyle/>
          <a:p>
            <a:r>
              <a:rPr lang="en-IN" b="1" dirty="0"/>
              <a:t>Challenges</a:t>
            </a:r>
          </a:p>
          <a:p>
            <a:pPr marL="0" indent="0">
              <a:buNone/>
            </a:pPr>
            <a:r>
              <a:rPr lang="en-IN" dirty="0"/>
              <a:t>     </a:t>
            </a:r>
            <a:r>
              <a:rPr lang="en-US" dirty="0"/>
              <a:t>Accurately predicting Bitcoin prices is a challenging task due to the high volatility and complex dynamics of the cryptocurrency market. Existing studies have primarily focused on improving prediction accuracy, but the impact of sample dimension on model performance has been overlooked.</a:t>
            </a:r>
          </a:p>
          <a:p>
            <a:r>
              <a:rPr lang="en-US" b="1" dirty="0"/>
              <a:t>Problem Statement</a:t>
            </a:r>
          </a:p>
          <a:p>
            <a:pPr marL="0" indent="0">
              <a:buNone/>
            </a:pPr>
            <a:r>
              <a:rPr lang="en-US" dirty="0"/>
              <a:t>    This study aims to investigate the feasibility of applying different machine  learning techniques to Bitcoin price prediction, while also examining the importance of sample dimension engineering. The goal is to develop a more robust and effective approach to Bitcoin price prediction.</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05566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089F-D17F-F550-BAFA-3384ABC71B7C}"/>
              </a:ext>
            </a:extLst>
          </p:cNvPr>
          <p:cNvSpPr>
            <a:spLocks noGrp="1"/>
          </p:cNvSpPr>
          <p:nvPr>
            <p:ph type="title"/>
          </p:nvPr>
        </p:nvSpPr>
        <p:spPr/>
        <p:txBody>
          <a:bodyPr/>
          <a:lstStyle/>
          <a:p>
            <a:r>
              <a:rPr lang="en-IN" b="1" dirty="0"/>
              <a:t>Existing Methodologies</a:t>
            </a:r>
            <a:br>
              <a:rPr lang="en-IN" b="1" dirty="0"/>
            </a:br>
            <a:endParaRPr lang="en-IN" dirty="0"/>
          </a:p>
        </p:txBody>
      </p:sp>
      <p:sp>
        <p:nvSpPr>
          <p:cNvPr id="3" name="Content Placeholder 2">
            <a:extLst>
              <a:ext uri="{FF2B5EF4-FFF2-40B4-BE49-F238E27FC236}">
                <a16:creationId xmlns:a16="http://schemas.microsoft.com/office/drawing/2014/main" id="{6ED6F039-A95E-403F-A0BF-CBC43AE58FF9}"/>
              </a:ext>
            </a:extLst>
          </p:cNvPr>
          <p:cNvSpPr>
            <a:spLocks noGrp="1"/>
          </p:cNvSpPr>
          <p:nvPr>
            <p:ph idx="1"/>
          </p:nvPr>
        </p:nvSpPr>
        <p:spPr>
          <a:xfrm>
            <a:off x="838200" y="1321903"/>
            <a:ext cx="10515600" cy="5377069"/>
          </a:xfrm>
        </p:spPr>
        <p:txBody>
          <a:bodyPr>
            <a:normAutofit/>
          </a:bodyPr>
          <a:lstStyle/>
          <a:p>
            <a:pPr marL="0" indent="0">
              <a:buNone/>
            </a:pPr>
            <a:r>
              <a:rPr lang="en-US" b="1" dirty="0"/>
              <a:t>1)Logistic Regression (LR) : </a:t>
            </a:r>
            <a:r>
              <a:rPr lang="en-US" dirty="0"/>
              <a:t>Statistical method for binary classification. Used for daily Bitcoin price  prediction with high-dimensional features.</a:t>
            </a:r>
          </a:p>
          <a:p>
            <a:pPr marL="0" indent="0">
              <a:buNone/>
            </a:pPr>
            <a:r>
              <a:rPr lang="en-US" b="1" dirty="0"/>
              <a:t>2)Linear Discriminant Analysis (LDA)</a:t>
            </a:r>
            <a:r>
              <a:rPr lang="en-US" dirty="0"/>
              <a:t> : Technique for dimensionality reduction and classification. Effective for linear separability in high-dimensional spaces.</a:t>
            </a:r>
          </a:p>
          <a:p>
            <a:pPr marL="0" indent="0">
              <a:buNone/>
            </a:pPr>
            <a:r>
              <a:rPr lang="en-US" b="1" dirty="0"/>
              <a:t>3)Random Forest (RF) : </a:t>
            </a:r>
            <a:r>
              <a:rPr lang="en-US" dirty="0"/>
              <a:t>Ensemble learning method using decision trees. Known for handling large datasets with higher accuracy.</a:t>
            </a:r>
          </a:p>
          <a:p>
            <a:pPr marL="0" indent="0">
              <a:buNone/>
            </a:pPr>
            <a:r>
              <a:rPr lang="en-US" b="1" dirty="0"/>
              <a:t>4)Support Vector Machine (SVM) : </a:t>
            </a:r>
            <a:r>
              <a:rPr lang="en-US" dirty="0"/>
              <a:t>Supervised learning model for classification tasks. Utilizes hyperplanes for optimal separation between classes.</a:t>
            </a:r>
          </a:p>
          <a:p>
            <a:pPr marL="0" indent="0">
              <a:buNone/>
            </a:pPr>
            <a:r>
              <a:rPr lang="en-US" b="1" dirty="0"/>
              <a:t>5)Long Short-Term Memory (LSTM) : </a:t>
            </a:r>
            <a:r>
              <a:rPr lang="en-US" dirty="0"/>
              <a:t>Type of recurrent neural network (RNN). Effective for sequential data and time series prediction.</a:t>
            </a:r>
          </a:p>
          <a:p>
            <a:endParaRPr lang="en-US" dirty="0"/>
          </a:p>
          <a:p>
            <a:endParaRPr lang="en-IN" dirty="0"/>
          </a:p>
        </p:txBody>
      </p:sp>
    </p:spTree>
    <p:extLst>
      <p:ext uri="{BB962C8B-B14F-4D97-AF65-F5344CB8AC3E}">
        <p14:creationId xmlns:p14="http://schemas.microsoft.com/office/powerpoint/2010/main" val="207754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CBD2-F335-F20C-A065-15A29D96A5C8}"/>
              </a:ext>
            </a:extLst>
          </p:cNvPr>
          <p:cNvSpPr>
            <a:spLocks noGrp="1"/>
          </p:cNvSpPr>
          <p:nvPr>
            <p:ph type="title"/>
          </p:nvPr>
        </p:nvSpPr>
        <p:spPr>
          <a:xfrm>
            <a:off x="152400" y="263389"/>
            <a:ext cx="5870715" cy="934278"/>
          </a:xfrm>
        </p:spPr>
        <p:txBody>
          <a:bodyPr>
            <a:normAutofit fontScale="90000"/>
          </a:bodyPr>
          <a:lstStyle/>
          <a:p>
            <a:br>
              <a:rPr lang="en-US" dirty="0"/>
            </a:br>
            <a:r>
              <a:rPr lang="en-US" sz="4400" b="1" dirty="0"/>
              <a:t>Proposed Methodologies:</a:t>
            </a:r>
            <a:br>
              <a:rPr lang="en-US" b="1" dirty="0"/>
            </a:br>
            <a:endParaRPr lang="en-IN" dirty="0"/>
          </a:p>
        </p:txBody>
      </p:sp>
      <p:pic>
        <p:nvPicPr>
          <p:cNvPr id="6" name="Content Placeholder 5">
            <a:extLst>
              <a:ext uri="{FF2B5EF4-FFF2-40B4-BE49-F238E27FC236}">
                <a16:creationId xmlns:a16="http://schemas.microsoft.com/office/drawing/2014/main" id="{E3CCFD62-156E-42E3-8654-497F22E9FC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2138" y="457200"/>
            <a:ext cx="6009862" cy="5804451"/>
          </a:xfrm>
        </p:spPr>
      </p:pic>
      <p:sp>
        <p:nvSpPr>
          <p:cNvPr id="4" name="Text Placeholder 3">
            <a:extLst>
              <a:ext uri="{FF2B5EF4-FFF2-40B4-BE49-F238E27FC236}">
                <a16:creationId xmlns:a16="http://schemas.microsoft.com/office/drawing/2014/main" id="{9B7200B2-E957-4C03-73B8-DDD8C4BAA572}"/>
              </a:ext>
            </a:extLst>
          </p:cNvPr>
          <p:cNvSpPr>
            <a:spLocks noGrp="1"/>
          </p:cNvSpPr>
          <p:nvPr>
            <p:ph type="body" sz="half" idx="2"/>
          </p:nvPr>
        </p:nvSpPr>
        <p:spPr>
          <a:xfrm>
            <a:off x="225285" y="983974"/>
            <a:ext cx="5870715" cy="5610637"/>
          </a:xfrm>
        </p:spPr>
        <p:txBody>
          <a:bodyPr>
            <a:normAutofit lnSpcReduction="10000"/>
          </a:bodyPr>
          <a:lstStyle/>
          <a:p>
            <a:r>
              <a:rPr lang="en-US" b="1" dirty="0"/>
              <a:t>Bitcoin Price Granularity</a:t>
            </a:r>
          </a:p>
          <a:p>
            <a:r>
              <a:rPr lang="en-US" dirty="0"/>
              <a:t>This study classifies Bitcoin price data into two categories: daily price and high-frequency (5-minute interval) price. This allows for the investigation of the impact of sample dimension on model performance.</a:t>
            </a:r>
          </a:p>
          <a:p>
            <a:r>
              <a:rPr lang="en-US" b="1" dirty="0"/>
              <a:t>Feature Engineering</a:t>
            </a:r>
          </a:p>
          <a:p>
            <a:r>
              <a:rPr lang="en-US" dirty="0"/>
              <a:t>For daily price prediction, a set of high-dimensional features, including property and network, trading and market, attention, and gold spot price, are utilized. For 5-minute interval price prediction, basic trading features acquired from a cryptocurrency exchange are employed.</a:t>
            </a:r>
          </a:p>
          <a:p>
            <a:r>
              <a:rPr lang="en-US" b="1" dirty="0"/>
              <a:t>Modeling Techniques</a:t>
            </a:r>
          </a:p>
          <a:p>
            <a:r>
              <a:rPr lang="en-US" dirty="0"/>
              <a:t>The study will leverage both statistical methods (LR and LDA) and machine learning models (RF, XGBoost, QDA, SVM, and LSTM) for Bitcoin price prediction at different frequencies. The comparative analysis will shed light on the impact of sample dimension on model performance.</a:t>
            </a:r>
          </a:p>
          <a:p>
            <a:r>
              <a:rPr lang="en-US" b="1" dirty="0"/>
              <a:t>Binary Classification</a:t>
            </a:r>
          </a:p>
          <a:p>
            <a:r>
              <a:rPr lang="en-US" dirty="0"/>
              <a:t>Instead of predicting the exact Bitcoin price, this study will develop a binary classification algorithm to predict the sign change of Bitcoin price, which can be more useful for traders and investors to make decisions.</a:t>
            </a:r>
          </a:p>
          <a:p>
            <a:endParaRPr lang="en-IN" dirty="0"/>
          </a:p>
        </p:txBody>
      </p:sp>
    </p:spTree>
    <p:extLst>
      <p:ext uri="{BB962C8B-B14F-4D97-AF65-F5344CB8AC3E}">
        <p14:creationId xmlns:p14="http://schemas.microsoft.com/office/powerpoint/2010/main" val="2833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6482-4F17-4DBC-DED8-EF4D013A6C6D}"/>
              </a:ext>
            </a:extLst>
          </p:cNvPr>
          <p:cNvSpPr>
            <a:spLocks noGrp="1"/>
          </p:cNvSpPr>
          <p:nvPr>
            <p:ph type="title"/>
          </p:nvPr>
        </p:nvSpPr>
        <p:spPr>
          <a:xfrm>
            <a:off x="79513" y="0"/>
            <a:ext cx="4772025" cy="1252330"/>
          </a:xfrm>
        </p:spPr>
        <p:txBody>
          <a:bodyPr>
            <a:normAutofit fontScale="90000"/>
          </a:bodyPr>
          <a:lstStyle/>
          <a:p>
            <a:r>
              <a:rPr lang="en-IN" sz="4800" b="1" dirty="0"/>
              <a:t>Proposed Modules :</a:t>
            </a:r>
            <a:br>
              <a:rPr lang="en-IN" b="1" dirty="0"/>
            </a:br>
            <a:endParaRPr lang="en-IN" dirty="0"/>
          </a:p>
        </p:txBody>
      </p:sp>
      <p:pic>
        <p:nvPicPr>
          <p:cNvPr id="6" name="Content Placeholder 5">
            <a:extLst>
              <a:ext uri="{FF2B5EF4-FFF2-40B4-BE49-F238E27FC236}">
                <a16:creationId xmlns:a16="http://schemas.microsoft.com/office/drawing/2014/main" id="{EE103020-CACD-D504-E1C5-65978283CA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1530" y="407504"/>
            <a:ext cx="5830957" cy="5804453"/>
          </a:xfrm>
        </p:spPr>
      </p:pic>
      <p:sp>
        <p:nvSpPr>
          <p:cNvPr id="4" name="Text Placeholder 3">
            <a:extLst>
              <a:ext uri="{FF2B5EF4-FFF2-40B4-BE49-F238E27FC236}">
                <a16:creationId xmlns:a16="http://schemas.microsoft.com/office/drawing/2014/main" id="{0A798BAD-BF12-5C48-A40A-42343DC27060}"/>
              </a:ext>
            </a:extLst>
          </p:cNvPr>
          <p:cNvSpPr>
            <a:spLocks noGrp="1"/>
          </p:cNvSpPr>
          <p:nvPr>
            <p:ph type="body" sz="half" idx="2"/>
          </p:nvPr>
        </p:nvSpPr>
        <p:spPr>
          <a:xfrm>
            <a:off x="188843" y="987425"/>
            <a:ext cx="6202018" cy="5542583"/>
          </a:xfrm>
        </p:spPr>
        <p:txBody>
          <a:bodyPr/>
          <a:lstStyle/>
          <a:p>
            <a:r>
              <a:rPr lang="en-US" sz="2000" b="1" dirty="0"/>
              <a:t>Data Collection and Preprocessing : </a:t>
            </a:r>
            <a:endParaRPr lang="en-US" sz="2000" dirty="0"/>
          </a:p>
          <a:p>
            <a:r>
              <a:rPr lang="en-US" sz="2000" dirty="0"/>
              <a:t>Aggregate Bitcoin daily prices from </a:t>
            </a:r>
            <a:r>
              <a:rPr lang="en-US" sz="2000" dirty="0" err="1"/>
              <a:t>CoinMarketCap</a:t>
            </a:r>
            <a:r>
              <a:rPr lang="en-US" sz="2000" dirty="0"/>
              <a:t>. Collect 5-minute interval trading data from Binance.</a:t>
            </a:r>
          </a:p>
          <a:p>
            <a:r>
              <a:rPr lang="en-US" sz="2000" b="1" dirty="0"/>
              <a:t>Feature Engineering: Identify key features :</a:t>
            </a:r>
            <a:r>
              <a:rPr lang="en-US" sz="2000" dirty="0"/>
              <a:t> </a:t>
            </a:r>
          </a:p>
          <a:p>
            <a:r>
              <a:rPr lang="en-US" sz="2000" dirty="0"/>
              <a:t>Hash rate, block size, market capitalization, Google Trends. Implement Boruta and forward/backward stepwise selection for feature importance.</a:t>
            </a:r>
          </a:p>
          <a:p>
            <a:r>
              <a:rPr lang="en-US" sz="2000" b="1" dirty="0"/>
              <a:t>Model Development :</a:t>
            </a:r>
            <a:r>
              <a:rPr lang="en-US" sz="2000" dirty="0"/>
              <a:t> </a:t>
            </a:r>
          </a:p>
          <a:p>
            <a:r>
              <a:rPr lang="en-US" sz="2000" dirty="0"/>
              <a:t>Apply LR and LDA for daily price predictions. Use RF, XGBoost, QDA, SVM, and LSTM for high-frequency price prediction.</a:t>
            </a:r>
          </a:p>
          <a:p>
            <a:r>
              <a:rPr lang="en-US" sz="2000" b="1" dirty="0"/>
              <a:t>Evaluation and Optimization :</a:t>
            </a:r>
            <a:r>
              <a:rPr lang="en-US" sz="2000" dirty="0"/>
              <a:t> </a:t>
            </a:r>
          </a:p>
          <a:p>
            <a:r>
              <a:rPr lang="en-US" sz="2000" dirty="0"/>
              <a:t>Compare model performance using accuracy, precision, recall, and F1-score. Optimize models based on training and testing datasets.</a:t>
            </a:r>
          </a:p>
          <a:p>
            <a:endParaRPr lang="en-IN" dirty="0"/>
          </a:p>
        </p:txBody>
      </p:sp>
    </p:spTree>
    <p:extLst>
      <p:ext uri="{BB962C8B-B14F-4D97-AF65-F5344CB8AC3E}">
        <p14:creationId xmlns:p14="http://schemas.microsoft.com/office/powerpoint/2010/main" val="72552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F45CB-C015-F21F-5F9D-4FD4159AB235}"/>
              </a:ext>
            </a:extLst>
          </p:cNvPr>
          <p:cNvSpPr>
            <a:spLocks noGrp="1"/>
          </p:cNvSpPr>
          <p:nvPr>
            <p:ph type="title"/>
          </p:nvPr>
        </p:nvSpPr>
        <p:spPr>
          <a:xfrm>
            <a:off x="838200" y="365125"/>
            <a:ext cx="10515600" cy="1460500"/>
          </a:xfrm>
        </p:spPr>
        <p:txBody>
          <a:bodyPr/>
          <a:lstStyle/>
          <a:p>
            <a:r>
              <a:rPr lang="en-IN" b="1" dirty="0"/>
              <a:t>System Architecture :</a:t>
            </a:r>
            <a:br>
              <a:rPr lang="en-IN" b="1" dirty="0"/>
            </a:br>
            <a:endParaRPr lang="en-IN" dirty="0"/>
          </a:p>
        </p:txBody>
      </p:sp>
      <p:sp>
        <p:nvSpPr>
          <p:cNvPr id="3" name="Content Placeholder 2">
            <a:extLst>
              <a:ext uri="{FF2B5EF4-FFF2-40B4-BE49-F238E27FC236}">
                <a16:creationId xmlns:a16="http://schemas.microsoft.com/office/drawing/2014/main" id="{B5B4598F-562B-1C81-02C9-15279406E58E}"/>
              </a:ext>
            </a:extLst>
          </p:cNvPr>
          <p:cNvSpPr>
            <a:spLocks noGrp="1"/>
          </p:cNvSpPr>
          <p:nvPr>
            <p:ph idx="1"/>
          </p:nvPr>
        </p:nvSpPr>
        <p:spPr>
          <a:xfrm>
            <a:off x="838200" y="1242391"/>
            <a:ext cx="10515600" cy="4934572"/>
          </a:xfrm>
        </p:spPr>
        <p:txBody>
          <a:bodyPr>
            <a:normAutofit fontScale="92500" lnSpcReduction="10000"/>
          </a:bodyPr>
          <a:lstStyle/>
          <a:p>
            <a:pPr marL="0" indent="0">
              <a:buNone/>
            </a:pPr>
            <a:r>
              <a:rPr lang="en-US" b="1" dirty="0"/>
              <a:t>1) Data Collection : </a:t>
            </a:r>
            <a:r>
              <a:rPr lang="en-US" dirty="0"/>
              <a:t>Gather Bitcoin price data at different frequencies, along   with relevant feature data, from various sources.</a:t>
            </a:r>
          </a:p>
          <a:p>
            <a:pPr marL="0" indent="0">
              <a:buNone/>
            </a:pPr>
            <a:r>
              <a:rPr lang="en-US" b="1" dirty="0"/>
              <a:t>2) Data Preprocessing : </a:t>
            </a:r>
            <a:r>
              <a:rPr lang="en-US" dirty="0"/>
              <a:t>Clean and preprocess the data, handling missing values and outliers, and transforming the data as needed for the machine learning models.</a:t>
            </a:r>
          </a:p>
          <a:p>
            <a:pPr marL="0" indent="0">
              <a:buNone/>
            </a:pPr>
            <a:r>
              <a:rPr lang="en-US" b="1" dirty="0"/>
              <a:t>3) Feature Engineering : </a:t>
            </a:r>
            <a:r>
              <a:rPr lang="en-US" dirty="0"/>
              <a:t>Engineer relevant features for both daily and high-frequency Bitcoin price prediction, based on domain knowledge and data exploration.</a:t>
            </a:r>
          </a:p>
          <a:p>
            <a:pPr marL="0" indent="0">
              <a:buNone/>
            </a:pPr>
            <a:r>
              <a:rPr lang="en-US" b="1" dirty="0"/>
              <a:t>4) Model Training and Evaluation : </a:t>
            </a:r>
            <a:r>
              <a:rPr lang="en-US" dirty="0"/>
              <a:t>Train and evaluate the performance of the statistical and machine learning models for Bitcoin price prediction at different frequencies.</a:t>
            </a:r>
          </a:p>
          <a:p>
            <a:pPr marL="0" indent="0">
              <a:buNone/>
            </a:pPr>
            <a:r>
              <a:rPr lang="en-US" b="1" dirty="0"/>
              <a:t>5) Model Deployment : </a:t>
            </a:r>
            <a:r>
              <a:rPr lang="en-US" dirty="0"/>
              <a:t>Deploy the best-performing model for real-world Bitcoin price prediction and decision-making support.</a:t>
            </a:r>
          </a:p>
          <a:p>
            <a:endParaRPr lang="en-IN" dirty="0"/>
          </a:p>
        </p:txBody>
      </p:sp>
    </p:spTree>
    <p:extLst>
      <p:ext uri="{BB962C8B-B14F-4D97-AF65-F5344CB8AC3E}">
        <p14:creationId xmlns:p14="http://schemas.microsoft.com/office/powerpoint/2010/main" val="66608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DD22-1CDE-4B0D-437A-F178105468E6}"/>
              </a:ext>
            </a:extLst>
          </p:cNvPr>
          <p:cNvSpPr>
            <a:spLocks noGrp="1"/>
          </p:cNvSpPr>
          <p:nvPr>
            <p:ph type="title"/>
          </p:nvPr>
        </p:nvSpPr>
        <p:spPr/>
        <p:txBody>
          <a:bodyPr/>
          <a:lstStyle/>
          <a:p>
            <a:r>
              <a:rPr lang="en-IN" b="1" dirty="0"/>
              <a:t>Experimental Results : </a:t>
            </a:r>
            <a:br>
              <a:rPr lang="en-IN" b="1" dirty="0"/>
            </a:br>
            <a:endParaRPr lang="en-IN" dirty="0"/>
          </a:p>
        </p:txBody>
      </p:sp>
      <p:sp>
        <p:nvSpPr>
          <p:cNvPr id="3" name="Content Placeholder 2">
            <a:extLst>
              <a:ext uri="{FF2B5EF4-FFF2-40B4-BE49-F238E27FC236}">
                <a16:creationId xmlns:a16="http://schemas.microsoft.com/office/drawing/2014/main" id="{241DF294-B3BE-4C57-E67F-D0BE7FFD5FE0}"/>
              </a:ext>
            </a:extLst>
          </p:cNvPr>
          <p:cNvSpPr>
            <a:spLocks noGrp="1"/>
          </p:cNvSpPr>
          <p:nvPr>
            <p:ph idx="1"/>
          </p:nvPr>
        </p:nvSpPr>
        <p:spPr>
          <a:xfrm>
            <a:off x="838200" y="1520687"/>
            <a:ext cx="10515600" cy="4656276"/>
          </a:xfrm>
        </p:spPr>
        <p:txBody>
          <a:bodyPr>
            <a:normAutofit fontScale="92500" lnSpcReduction="20000"/>
          </a:bodyPr>
          <a:lstStyle/>
          <a:p>
            <a:r>
              <a:rPr lang="en-US" b="1" dirty="0"/>
              <a:t>Prediction Accuracy : </a:t>
            </a:r>
            <a:r>
              <a:rPr lang="en-US" dirty="0"/>
              <a:t>The machine learning models, such as Random Forest and XGBoost, outperformed the statistical methods (Logistic Regression and Linear Discriminant Analysis) in terms of prediction accuracy for both daily and high-frequency Bitcoin price prediction.</a:t>
            </a:r>
          </a:p>
          <a:p>
            <a:r>
              <a:rPr lang="en-US" b="1" dirty="0"/>
              <a:t>Impact of Sample Dimension : </a:t>
            </a:r>
            <a:r>
              <a:rPr lang="en-US" dirty="0"/>
              <a:t>The study found that the performance of the machine learning models was significantly influenced by the sample dimension. Models trained on high-frequency (5-minute) data exhibited higher accuracy compared to those trained on daily data.</a:t>
            </a:r>
          </a:p>
          <a:p>
            <a:r>
              <a:rPr lang="en-US" b="1" dirty="0"/>
              <a:t>Binary Classification : </a:t>
            </a:r>
            <a:r>
              <a:rPr lang="en-US" dirty="0"/>
              <a:t>The binary classification algorithm developed in this study was able to effectively predict the sign change of Bitcoin prices, providing a more actionable and useful output for traders and investors.</a:t>
            </a:r>
          </a:p>
          <a:p>
            <a:r>
              <a:rPr lang="en-US" b="1" dirty="0"/>
              <a:t>Future Work : </a:t>
            </a:r>
            <a:r>
              <a:rPr lang="en-US" dirty="0"/>
              <a:t>Ongoing research aims to further investigate the influence of sample dimension on model performance, explore ensemble techniques, and incorporate additional feature engineering to enhance the accuracy and robustness of Bitcoin price prediction.</a:t>
            </a:r>
          </a:p>
          <a:p>
            <a:endParaRPr lang="en-IN" dirty="0"/>
          </a:p>
        </p:txBody>
      </p:sp>
    </p:spTree>
    <p:extLst>
      <p:ext uri="{BB962C8B-B14F-4D97-AF65-F5344CB8AC3E}">
        <p14:creationId xmlns:p14="http://schemas.microsoft.com/office/powerpoint/2010/main" val="2921335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12EB-58DA-BE2D-9784-7C5F41E98505}"/>
              </a:ext>
            </a:extLst>
          </p:cNvPr>
          <p:cNvSpPr>
            <a:spLocks noGrp="1"/>
          </p:cNvSpPr>
          <p:nvPr>
            <p:ph type="title"/>
          </p:nvPr>
        </p:nvSpPr>
        <p:spPr/>
        <p:txBody>
          <a:bodyPr/>
          <a:lstStyle/>
          <a:p>
            <a:r>
              <a:rPr lang="en-IN" b="1" dirty="0"/>
              <a:t>References : </a:t>
            </a:r>
            <a:endParaRPr lang="en-IN" dirty="0"/>
          </a:p>
        </p:txBody>
      </p:sp>
      <p:sp>
        <p:nvSpPr>
          <p:cNvPr id="3" name="Content Placeholder 2">
            <a:extLst>
              <a:ext uri="{FF2B5EF4-FFF2-40B4-BE49-F238E27FC236}">
                <a16:creationId xmlns:a16="http://schemas.microsoft.com/office/drawing/2014/main" id="{AA327204-3209-52E2-2830-F61636553AFB}"/>
              </a:ext>
            </a:extLst>
          </p:cNvPr>
          <p:cNvSpPr>
            <a:spLocks noGrp="1"/>
          </p:cNvSpPr>
          <p:nvPr>
            <p:ph idx="1"/>
          </p:nvPr>
        </p:nvSpPr>
        <p:spPr>
          <a:xfrm>
            <a:off x="838200" y="1520687"/>
            <a:ext cx="10515600" cy="4656276"/>
          </a:xfrm>
        </p:spPr>
        <p:txBody>
          <a:bodyPr>
            <a:normAutofit fontScale="92500" lnSpcReduction="20000"/>
          </a:bodyPr>
          <a:lstStyle/>
          <a:p>
            <a:pPr>
              <a:buFont typeface="+mj-lt"/>
              <a:buAutoNum type="arabicPeriod"/>
            </a:pPr>
            <a:r>
              <a:rPr lang="en-IN" dirty="0"/>
              <a:t>Nakamoto, S. (2008). Bitcoin: A peer-to-peer electronic cash system. Decentralized Business Review, 21260.</a:t>
            </a:r>
          </a:p>
          <a:p>
            <a:pPr>
              <a:buFont typeface="+mj-lt"/>
              <a:buAutoNum type="arabicPeriod"/>
            </a:pPr>
            <a:r>
              <a:rPr lang="en-IN" dirty="0" err="1"/>
              <a:t>Lahmiri</a:t>
            </a:r>
            <a:r>
              <a:rPr lang="en-IN" dirty="0"/>
              <a:t>, S., &amp; </a:t>
            </a:r>
            <a:r>
              <a:rPr lang="en-IN" dirty="0" err="1"/>
              <a:t>Bekiros</a:t>
            </a:r>
            <a:r>
              <a:rPr lang="en-IN" dirty="0"/>
              <a:t>, S. (2019). Cryptocurrency forecasting with deep learning chaotic neural networks. Chaos, Solitons &amp; Fractals, 118, 35-40.</a:t>
            </a:r>
          </a:p>
          <a:p>
            <a:pPr>
              <a:buFont typeface="+mj-lt"/>
              <a:buAutoNum type="arabicPeriod"/>
            </a:pPr>
            <a:r>
              <a:rPr lang="en-IN" dirty="0"/>
              <a:t>Jiang, Z., &amp; Liang, J. (2017). Cryptocurrency portfolio management with deep reinforcement learning. In 2017 Intelligent Systems Conference (</a:t>
            </a:r>
            <a:r>
              <a:rPr lang="en-IN" dirty="0" err="1"/>
              <a:t>IntelliSys</a:t>
            </a:r>
            <a:r>
              <a:rPr lang="en-IN" dirty="0"/>
              <a:t>) (pp. 905-913). IEEE.</a:t>
            </a:r>
          </a:p>
          <a:p>
            <a:pPr>
              <a:buFont typeface="+mj-lt"/>
              <a:buAutoNum type="arabicPeriod"/>
            </a:pPr>
            <a:r>
              <a:rPr lang="en-IN" dirty="0"/>
              <a:t>Qiu, J., Wang, B., &amp; Zhou, C. (2020). Forecasting stock prices with long-short term memory neural network based on attention mechanism. </a:t>
            </a:r>
            <a:r>
              <a:rPr lang="en-IN" dirty="0" err="1"/>
              <a:t>PloS</a:t>
            </a:r>
            <a:r>
              <a:rPr lang="en-IN" dirty="0"/>
              <a:t> one, 15(1), e0227222.</a:t>
            </a:r>
          </a:p>
          <a:p>
            <a:pPr>
              <a:buFont typeface="+mj-lt"/>
              <a:buAutoNum type="arabicPeriod"/>
            </a:pPr>
            <a:r>
              <a:rPr lang="en-IN" dirty="0"/>
              <a:t>Huang, W., Nakamori, Y., &amp; Wang, S. Y. (2005). Forecasting stock market movement direction with support vector machine. Computers &amp; Operations Research, 32(10), 2513-2522.</a:t>
            </a:r>
          </a:p>
          <a:p>
            <a:endParaRPr lang="en-IN" dirty="0"/>
          </a:p>
        </p:txBody>
      </p:sp>
    </p:spTree>
    <p:extLst>
      <p:ext uri="{BB962C8B-B14F-4D97-AF65-F5344CB8AC3E}">
        <p14:creationId xmlns:p14="http://schemas.microsoft.com/office/powerpoint/2010/main" val="1848798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1094</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Bitcoin price prediction using machine learning: An approach to sample dimension engineering</vt:lpstr>
      <vt:lpstr>Domain Introduction </vt:lpstr>
      <vt:lpstr>Challenges and Problem Statement </vt:lpstr>
      <vt:lpstr>Existing Methodologies </vt:lpstr>
      <vt:lpstr> Proposed Methodologies: </vt:lpstr>
      <vt:lpstr>Proposed Modules : </vt:lpstr>
      <vt:lpstr>System Architecture : </vt:lpstr>
      <vt:lpstr>Experimental Results :  </vt:lpstr>
      <vt:lpstr>References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kavya yadav</dc:creator>
  <cp:lastModifiedBy>kavya yadav</cp:lastModifiedBy>
  <cp:revision>1</cp:revision>
  <dcterms:created xsi:type="dcterms:W3CDTF">2024-08-09T09:47:04Z</dcterms:created>
  <dcterms:modified xsi:type="dcterms:W3CDTF">2024-08-09T10:38:40Z</dcterms:modified>
</cp:coreProperties>
</file>