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81" r:id="rId5"/>
    <p:sldId id="279" r:id="rId6"/>
    <p:sldId id="294" r:id="rId7"/>
    <p:sldId id="265" r:id="rId8"/>
    <p:sldId id="295" r:id="rId9"/>
    <p:sldId id="297" r:id="rId10"/>
    <p:sldId id="298" r:id="rId11"/>
    <p:sldId id="302" r:id="rId12"/>
    <p:sldId id="321" r:id="rId13"/>
    <p:sldId id="303" r:id="rId14"/>
    <p:sldId id="300" r:id="rId15"/>
    <p:sldId id="307" r:id="rId16"/>
    <p:sldId id="310" r:id="rId17"/>
    <p:sldId id="308" r:id="rId18"/>
    <p:sldId id="301" r:id="rId19"/>
    <p:sldId id="306" r:id="rId20"/>
    <p:sldId id="312" r:id="rId21"/>
    <p:sldId id="311" r:id="rId22"/>
    <p:sldId id="314" r:id="rId23"/>
    <p:sldId id="322" r:id="rId24"/>
    <p:sldId id="319" r:id="rId25"/>
    <p:sldId id="324" r:id="rId26"/>
    <p:sldId id="32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57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0EEF6-13E1-4E05-82E0-D3DB709535BB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667E115-42D2-477B-9ABC-D11F6982F0BB}">
      <dgm:prSet custT="1"/>
      <dgm:spPr/>
      <dgm:t>
        <a:bodyPr/>
        <a:lstStyle/>
        <a:p>
          <a:r>
            <a:rPr lang="en-US" sz="2000" b="1" i="0" dirty="0">
              <a:latin typeface="Cambria" panose="02040503050406030204" pitchFamily="18" charset="0"/>
              <a:ea typeface="Cambria" panose="02040503050406030204" pitchFamily="18" charset="0"/>
            </a:rPr>
            <a:t>The project's success relies on effectively implementing three AI agents:</a:t>
          </a:r>
          <a:endParaRPr lang="en-US" sz="20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DE681AE-C46F-4FE3-A458-030F2E7E860A}" type="parTrans" cxnId="{58C28918-8A44-421D-B59F-7E7E79F8A4A3}">
      <dgm:prSet/>
      <dgm:spPr/>
      <dgm:t>
        <a:bodyPr/>
        <a:lstStyle/>
        <a:p>
          <a:endParaRPr lang="en-US"/>
        </a:p>
      </dgm:t>
    </dgm:pt>
    <dgm:pt modelId="{2128B852-792D-4415-8159-42B250DA028F}" type="sibTrans" cxnId="{58C28918-8A44-421D-B59F-7E7E79F8A4A3}">
      <dgm:prSet/>
      <dgm:spPr/>
      <dgm:t>
        <a:bodyPr/>
        <a:lstStyle/>
        <a:p>
          <a:endParaRPr lang="en-US"/>
        </a:p>
      </dgm:t>
    </dgm:pt>
    <dgm:pt modelId="{5902D417-0244-45E2-BB8A-3FAB97E9D7B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Temporal Difference Learning</a:t>
          </a:r>
          <a:r>
            <a:rPr lang="en-US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: Update value estimates to make optimal moves.</a:t>
          </a:r>
          <a:endParaRPr lang="en-US" sz="14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40AA78F-F286-48DF-B5B9-DAEBB874908E}" type="parTrans" cxnId="{80FD9AD2-48B9-42CB-90E8-5E1C202346FA}">
      <dgm:prSet/>
      <dgm:spPr/>
      <dgm:t>
        <a:bodyPr/>
        <a:lstStyle/>
        <a:p>
          <a:endParaRPr lang="en-US"/>
        </a:p>
      </dgm:t>
    </dgm:pt>
    <dgm:pt modelId="{F006420B-A326-4F1C-8194-30DBB786259B}" type="sibTrans" cxnId="{80FD9AD2-48B9-42CB-90E8-5E1C202346FA}">
      <dgm:prSet/>
      <dgm:spPr/>
      <dgm:t>
        <a:bodyPr/>
        <a:lstStyle/>
        <a:p>
          <a:endParaRPr lang="en-US"/>
        </a:p>
      </dgm:t>
    </dgm:pt>
    <dgm:pt modelId="{55F357B7-38FE-431F-91B9-051339A09C37}">
      <dgm:prSet custT="1"/>
      <dgm:spPr/>
      <dgm:t>
        <a:bodyPr/>
        <a:lstStyle/>
        <a:p>
          <a:r>
            <a:rPr lang="en-US" sz="2000" b="1" i="0" dirty="0">
              <a:latin typeface="Cambria" panose="02040503050406030204" pitchFamily="18" charset="0"/>
              <a:ea typeface="Cambria" panose="02040503050406030204" pitchFamily="18" charset="0"/>
            </a:rPr>
            <a:t>Key Evaluation Criteria:</a:t>
          </a:r>
          <a:endParaRPr lang="en-US" sz="2000" b="1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6A44C89-ADF2-405D-943A-1432097655DA}" type="parTrans" cxnId="{0E3B2A7B-515A-473B-BDAE-4440C6DB7855}">
      <dgm:prSet/>
      <dgm:spPr/>
      <dgm:t>
        <a:bodyPr/>
        <a:lstStyle/>
        <a:p>
          <a:endParaRPr lang="en-US"/>
        </a:p>
      </dgm:t>
    </dgm:pt>
    <dgm:pt modelId="{12B69DAA-B58F-4AEC-8C1D-87C83FCFCE5C}" type="sibTrans" cxnId="{0E3B2A7B-515A-473B-BDAE-4440C6DB7855}">
      <dgm:prSet/>
      <dgm:spPr/>
      <dgm:t>
        <a:bodyPr/>
        <a:lstStyle/>
        <a:p>
          <a:endParaRPr lang="en-US"/>
        </a:p>
      </dgm:t>
    </dgm:pt>
    <dgm:pt modelId="{F9D24EB8-2447-4FFE-BBA0-01EA4884D80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No. of Episodes</a:t>
          </a:r>
          <a:r>
            <a:rPr lang="en-US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: Number of episodes/games played for evaluation.</a:t>
          </a:r>
          <a:endParaRPr lang="en-US" sz="14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294E43A-6724-4537-8B75-B14B92469FC2}" type="parTrans" cxnId="{16CFBFDC-8579-4AA9-9BFD-FB6C76B8D071}">
      <dgm:prSet/>
      <dgm:spPr/>
      <dgm:t>
        <a:bodyPr/>
        <a:lstStyle/>
        <a:p>
          <a:endParaRPr lang="en-US"/>
        </a:p>
      </dgm:t>
    </dgm:pt>
    <dgm:pt modelId="{E3609676-BBF5-46D7-ABB5-1A7073B9068D}" type="sibTrans" cxnId="{16CFBFDC-8579-4AA9-9BFD-FB6C76B8D071}">
      <dgm:prSet/>
      <dgm:spPr/>
      <dgm:t>
        <a:bodyPr/>
        <a:lstStyle/>
        <a:p>
          <a:endParaRPr lang="en-US"/>
        </a:p>
      </dgm:t>
    </dgm:pt>
    <dgm:pt modelId="{89693732-7994-4ED2-92D8-054B06D820A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Regret</a:t>
          </a:r>
          <a:r>
            <a:rPr lang="en-US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: Measure of how much an agent regrets its actions, indicating how well it has learned optimal strategies.</a:t>
          </a:r>
        </a:p>
      </dgm:t>
    </dgm:pt>
    <dgm:pt modelId="{12B8D223-A9FB-4BB1-98E3-39D90069E6E7}" type="parTrans" cxnId="{569D71C0-7310-47B9-8B14-44FBE0EDDEAE}">
      <dgm:prSet/>
      <dgm:spPr/>
      <dgm:t>
        <a:bodyPr/>
        <a:lstStyle/>
        <a:p>
          <a:endParaRPr lang="en-US"/>
        </a:p>
      </dgm:t>
    </dgm:pt>
    <dgm:pt modelId="{6FBCC47F-8485-420E-A70F-E476B1559FB8}" type="sibTrans" cxnId="{569D71C0-7310-47B9-8B14-44FBE0EDDEAE}">
      <dgm:prSet/>
      <dgm:spPr/>
      <dgm:t>
        <a:bodyPr/>
        <a:lstStyle/>
        <a:p>
          <a:endParaRPr lang="en-US"/>
        </a:p>
      </dgm:t>
    </dgm:pt>
    <dgm:pt modelId="{7BBA9450-85EA-40D7-954F-F27C60C4E89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Average Total Rewards per Episode</a:t>
          </a:r>
          <a:r>
            <a:rPr lang="en-US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: Measure of the average rewards accumulated by each agent per episode.</a:t>
          </a:r>
        </a:p>
      </dgm:t>
    </dgm:pt>
    <dgm:pt modelId="{DFE07E2C-D6BC-4051-9728-7B1E7F70741B}" type="parTrans" cxnId="{F588205B-F612-4F6A-B3C4-2CCA42098195}">
      <dgm:prSet/>
      <dgm:spPr/>
      <dgm:t>
        <a:bodyPr/>
        <a:lstStyle/>
        <a:p>
          <a:endParaRPr lang="en-US"/>
        </a:p>
      </dgm:t>
    </dgm:pt>
    <dgm:pt modelId="{2C2A7875-ED91-493A-97E1-C6165F6B3D79}" type="sibTrans" cxnId="{F588205B-F612-4F6A-B3C4-2CCA42098195}">
      <dgm:prSet/>
      <dgm:spPr/>
      <dgm:t>
        <a:bodyPr/>
        <a:lstStyle/>
        <a:p>
          <a:endParaRPr lang="en-US"/>
        </a:p>
      </dgm:t>
    </dgm:pt>
    <dgm:pt modelId="{8084B43D-1E72-4724-AFE3-B75940336B2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Win Rate</a:t>
          </a:r>
          <a:r>
            <a:rPr lang="en-US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: Percentage of games won by each agent.</a:t>
          </a:r>
        </a:p>
      </dgm:t>
    </dgm:pt>
    <dgm:pt modelId="{7A39D162-2C4C-48C5-950C-61133C7BE079}" type="parTrans" cxnId="{01064322-0A90-4DAE-B881-00CA69B261BE}">
      <dgm:prSet/>
      <dgm:spPr/>
      <dgm:t>
        <a:bodyPr/>
        <a:lstStyle/>
        <a:p>
          <a:endParaRPr lang="en-US"/>
        </a:p>
      </dgm:t>
    </dgm:pt>
    <dgm:pt modelId="{86F83CA5-763A-456C-941A-5500C68CB6F3}" type="sibTrans" cxnId="{01064322-0A90-4DAE-B881-00CA69B261BE}">
      <dgm:prSet/>
      <dgm:spPr/>
      <dgm:t>
        <a:bodyPr/>
        <a:lstStyle/>
        <a:p>
          <a:endParaRPr lang="en-US"/>
        </a:p>
      </dgm:t>
    </dgm:pt>
    <dgm:pt modelId="{26A46A59-2CC9-4D1B-90EA-BA869BF1CFA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Learning Speed: </a:t>
          </a:r>
          <a:r>
            <a:rPr lang="en-US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Rate of improvement observed over time.</a:t>
          </a:r>
        </a:p>
      </dgm:t>
    </dgm:pt>
    <dgm:pt modelId="{D08A7845-C19B-4D46-9EAE-B0A6D800D278}" type="parTrans" cxnId="{F2BF3B36-3148-44F4-AD98-9962D81982F2}">
      <dgm:prSet/>
      <dgm:spPr/>
      <dgm:t>
        <a:bodyPr/>
        <a:lstStyle/>
        <a:p>
          <a:endParaRPr lang="en-US"/>
        </a:p>
      </dgm:t>
    </dgm:pt>
    <dgm:pt modelId="{DDBF6BF4-AC18-446D-BD1E-C2138DA814DD}" type="sibTrans" cxnId="{F2BF3B36-3148-44F4-AD98-9962D81982F2}">
      <dgm:prSet/>
      <dgm:spPr/>
      <dgm:t>
        <a:bodyPr/>
        <a:lstStyle/>
        <a:p>
          <a:endParaRPr lang="en-US"/>
        </a:p>
      </dgm:t>
    </dgm:pt>
    <dgm:pt modelId="{EF67E520-7053-4780-89FA-1031401C5A6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Adaptability:</a:t>
          </a:r>
          <a:r>
            <a:rPr lang="en-US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 Performance across different game scenarios and opponents.</a:t>
          </a:r>
        </a:p>
      </dgm:t>
    </dgm:pt>
    <dgm:pt modelId="{E27E78F4-7609-42E9-BC13-4767DB9948D6}" type="parTrans" cxnId="{60D5481E-684A-419B-8E5D-0052FDC3A100}">
      <dgm:prSet/>
      <dgm:spPr/>
      <dgm:t>
        <a:bodyPr/>
        <a:lstStyle/>
        <a:p>
          <a:endParaRPr lang="en-US"/>
        </a:p>
      </dgm:t>
    </dgm:pt>
    <dgm:pt modelId="{734BA444-D7AE-44D0-B892-1E8527ADA86D}" type="sibTrans" cxnId="{60D5481E-684A-419B-8E5D-0052FDC3A100}">
      <dgm:prSet/>
      <dgm:spPr/>
      <dgm:t>
        <a:bodyPr/>
        <a:lstStyle/>
        <a:p>
          <a:endParaRPr lang="en-US"/>
        </a:p>
      </dgm:t>
    </dgm:pt>
    <dgm:pt modelId="{747C05C4-81E2-4A15-B5CA-435FF2E2269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Sparse Sampling </a:t>
          </a:r>
          <a:r>
            <a:rPr lang="en-US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(Tree Search): Efficient exploration of the search space for optimal moves.</a:t>
          </a:r>
          <a:endParaRPr lang="en-US" sz="14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BE9CED4-236B-4065-8DBE-9C5838C52519}" type="parTrans" cxnId="{58392574-A78C-4942-93B6-D374BE219DD2}">
      <dgm:prSet/>
      <dgm:spPr/>
      <dgm:t>
        <a:bodyPr/>
        <a:lstStyle/>
        <a:p>
          <a:endParaRPr lang="en-US"/>
        </a:p>
      </dgm:t>
    </dgm:pt>
    <dgm:pt modelId="{2DE76AB5-8827-4E06-AD1F-6B0A85BFB89A}" type="sibTrans" cxnId="{58392574-A78C-4942-93B6-D374BE219DD2}">
      <dgm:prSet/>
      <dgm:spPr/>
      <dgm:t>
        <a:bodyPr/>
        <a:lstStyle/>
        <a:p>
          <a:endParaRPr lang="en-US"/>
        </a:p>
      </dgm:t>
    </dgm:pt>
    <dgm:pt modelId="{EB7DB13E-3CF0-4E69-980E-F67942A015B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Rollout Policy Adaptation </a:t>
          </a:r>
          <a:r>
            <a:rPr lang="en-US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(Monte Carlo): Employ random simulations for decision-making.</a:t>
          </a:r>
          <a:endParaRPr lang="en-US" sz="14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D13B4D1-CF24-474F-84E9-04BC83568673}" type="parTrans" cxnId="{1704AC39-3393-4739-8651-5912575BF20F}">
      <dgm:prSet/>
      <dgm:spPr/>
      <dgm:t>
        <a:bodyPr/>
        <a:lstStyle/>
        <a:p>
          <a:endParaRPr lang="en-US"/>
        </a:p>
      </dgm:t>
    </dgm:pt>
    <dgm:pt modelId="{65288008-0C00-4D31-9786-665530084989}" type="sibTrans" cxnId="{1704AC39-3393-4739-8651-5912575BF20F}">
      <dgm:prSet/>
      <dgm:spPr/>
      <dgm:t>
        <a:bodyPr/>
        <a:lstStyle/>
        <a:p>
          <a:endParaRPr lang="en-US"/>
        </a:p>
      </dgm:t>
    </dgm:pt>
    <dgm:pt modelId="{C2BA76A5-0486-486E-8334-ED37DFA21B1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b="1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Efficiency: </a:t>
          </a:r>
          <a:r>
            <a:rPr lang="en-US" sz="1400" b="0" i="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Determining the most efficient algorithm through rigorous evaluation and analysis.</a:t>
          </a:r>
        </a:p>
      </dgm:t>
    </dgm:pt>
    <dgm:pt modelId="{8D84347A-3463-4A0B-B999-DB1998DEABA6}" type="parTrans" cxnId="{A44B0239-6DA7-4C07-87DD-BE374911F26A}">
      <dgm:prSet/>
      <dgm:spPr/>
    </dgm:pt>
    <dgm:pt modelId="{E9D9C181-E660-4581-861A-A02CCCBF9DAC}" type="sibTrans" cxnId="{A44B0239-6DA7-4C07-87DD-BE374911F26A}">
      <dgm:prSet/>
      <dgm:spPr/>
    </dgm:pt>
    <dgm:pt modelId="{735FE83C-E4CF-4623-99F8-9219A190056C}" type="pres">
      <dgm:prSet presAssocID="{6DC0EEF6-13E1-4E05-82E0-D3DB709535BB}" presName="linear" presStyleCnt="0">
        <dgm:presLayoutVars>
          <dgm:dir/>
          <dgm:animLvl val="lvl"/>
          <dgm:resizeHandles val="exact"/>
        </dgm:presLayoutVars>
      </dgm:prSet>
      <dgm:spPr/>
    </dgm:pt>
    <dgm:pt modelId="{A8449BA2-CFDD-4505-983D-25FC91B0CAC7}" type="pres">
      <dgm:prSet presAssocID="{C667E115-42D2-477B-9ABC-D11F6982F0BB}" presName="parentLin" presStyleCnt="0"/>
      <dgm:spPr/>
    </dgm:pt>
    <dgm:pt modelId="{03E4D44F-0BE6-4875-8376-09C7083DD513}" type="pres">
      <dgm:prSet presAssocID="{C667E115-42D2-477B-9ABC-D11F6982F0BB}" presName="parentLeftMargin" presStyleLbl="node1" presStyleIdx="0" presStyleCnt="2"/>
      <dgm:spPr/>
    </dgm:pt>
    <dgm:pt modelId="{FB115AC2-7022-4F80-A165-259292C326BF}" type="pres">
      <dgm:prSet presAssocID="{C667E115-42D2-477B-9ABC-D11F6982F0BB}" presName="parentText" presStyleLbl="node1" presStyleIdx="0" presStyleCnt="2" custScaleX="121373" custScaleY="217940" custLinFactNeighborX="-16415" custLinFactNeighborY="33956">
        <dgm:presLayoutVars>
          <dgm:chMax val="0"/>
          <dgm:bulletEnabled val="1"/>
        </dgm:presLayoutVars>
      </dgm:prSet>
      <dgm:spPr/>
    </dgm:pt>
    <dgm:pt modelId="{ECA968F5-D298-4626-B47A-7207D0605171}" type="pres">
      <dgm:prSet presAssocID="{C667E115-42D2-477B-9ABC-D11F6982F0BB}" presName="negativeSpace" presStyleCnt="0"/>
      <dgm:spPr/>
    </dgm:pt>
    <dgm:pt modelId="{A9782ECC-8B84-4361-9167-6005B4794739}" type="pres">
      <dgm:prSet presAssocID="{C667E115-42D2-477B-9ABC-D11F6982F0BB}" presName="childText" presStyleLbl="conFgAcc1" presStyleIdx="0" presStyleCnt="2" custLinFactNeighborY="-97997">
        <dgm:presLayoutVars>
          <dgm:bulletEnabled val="1"/>
        </dgm:presLayoutVars>
      </dgm:prSet>
      <dgm:spPr/>
    </dgm:pt>
    <dgm:pt modelId="{C1EE260B-5B09-4FBA-9406-B6EC4218E9AB}" type="pres">
      <dgm:prSet presAssocID="{2128B852-792D-4415-8159-42B250DA028F}" presName="spaceBetweenRectangles" presStyleCnt="0"/>
      <dgm:spPr/>
    </dgm:pt>
    <dgm:pt modelId="{37C45ABE-A492-49E3-8058-9FC521C21DB1}" type="pres">
      <dgm:prSet presAssocID="{55F357B7-38FE-431F-91B9-051339A09C37}" presName="parentLin" presStyleCnt="0"/>
      <dgm:spPr/>
    </dgm:pt>
    <dgm:pt modelId="{24BEBBB8-BC4D-4656-BFED-734065F80DD0}" type="pres">
      <dgm:prSet presAssocID="{55F357B7-38FE-431F-91B9-051339A09C37}" presName="parentLeftMargin" presStyleLbl="node1" presStyleIdx="0" presStyleCnt="2"/>
      <dgm:spPr/>
    </dgm:pt>
    <dgm:pt modelId="{3451C7C5-34CF-4FA3-8758-24A9F0C41E95}" type="pres">
      <dgm:prSet presAssocID="{55F357B7-38FE-431F-91B9-051339A09C37}" presName="parentText" presStyleLbl="node1" presStyleIdx="1" presStyleCnt="2" custScaleY="156114">
        <dgm:presLayoutVars>
          <dgm:chMax val="0"/>
          <dgm:bulletEnabled val="1"/>
        </dgm:presLayoutVars>
      </dgm:prSet>
      <dgm:spPr/>
    </dgm:pt>
    <dgm:pt modelId="{8FBDCA67-A918-447B-B987-13BF3A402986}" type="pres">
      <dgm:prSet presAssocID="{55F357B7-38FE-431F-91B9-051339A09C37}" presName="negativeSpace" presStyleCnt="0"/>
      <dgm:spPr/>
    </dgm:pt>
    <dgm:pt modelId="{3907F58D-736D-483E-BC77-711BBEE51C48}" type="pres">
      <dgm:prSet presAssocID="{55F357B7-38FE-431F-91B9-051339A09C3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6C15C04-F9D7-42B6-BA37-D5113BEC1E2C}" type="presOf" srcId="{C667E115-42D2-477B-9ABC-D11F6982F0BB}" destId="{03E4D44F-0BE6-4875-8376-09C7083DD513}" srcOrd="0" destOrd="0" presId="urn:microsoft.com/office/officeart/2005/8/layout/list1"/>
    <dgm:cxn modelId="{908D0205-1ABE-4532-8AB8-0563726867E2}" type="presOf" srcId="{EB7DB13E-3CF0-4E69-980E-F67942A015B1}" destId="{A9782ECC-8B84-4361-9167-6005B4794739}" srcOrd="0" destOrd="1" presId="urn:microsoft.com/office/officeart/2005/8/layout/list1"/>
    <dgm:cxn modelId="{CBEEFE09-E745-4004-95AE-47032813C12C}" type="presOf" srcId="{5902D417-0244-45E2-BB8A-3FAB97E9D7B4}" destId="{A9782ECC-8B84-4361-9167-6005B4794739}" srcOrd="0" destOrd="2" presId="urn:microsoft.com/office/officeart/2005/8/layout/list1"/>
    <dgm:cxn modelId="{58C28918-8A44-421D-B59F-7E7E79F8A4A3}" srcId="{6DC0EEF6-13E1-4E05-82E0-D3DB709535BB}" destId="{C667E115-42D2-477B-9ABC-D11F6982F0BB}" srcOrd="0" destOrd="0" parTransId="{DDE681AE-C46F-4FE3-A458-030F2E7E860A}" sibTransId="{2128B852-792D-4415-8159-42B250DA028F}"/>
    <dgm:cxn modelId="{60D5481E-684A-419B-8E5D-0052FDC3A100}" srcId="{55F357B7-38FE-431F-91B9-051339A09C37}" destId="{EF67E520-7053-4780-89FA-1031401C5A60}" srcOrd="5" destOrd="0" parTransId="{E27E78F4-7609-42E9-BC13-4767DB9948D6}" sibTransId="{734BA444-D7AE-44D0-B892-1E8527ADA86D}"/>
    <dgm:cxn modelId="{CA36241F-22D2-4732-97B9-BA4D1626A3D6}" type="presOf" srcId="{F9D24EB8-2447-4FFE-BBA0-01EA4884D802}" destId="{3907F58D-736D-483E-BC77-711BBEE51C48}" srcOrd="0" destOrd="0" presId="urn:microsoft.com/office/officeart/2005/8/layout/list1"/>
    <dgm:cxn modelId="{01064322-0A90-4DAE-B881-00CA69B261BE}" srcId="{55F357B7-38FE-431F-91B9-051339A09C37}" destId="{8084B43D-1E72-4724-AFE3-B75940336B29}" srcOrd="3" destOrd="0" parTransId="{7A39D162-2C4C-48C5-950C-61133C7BE079}" sibTransId="{86F83CA5-763A-456C-941A-5500C68CB6F3}"/>
    <dgm:cxn modelId="{9102A929-106E-452B-AEA4-609978CA8BB3}" type="presOf" srcId="{C2BA76A5-0486-486E-8334-ED37DFA21B1C}" destId="{3907F58D-736D-483E-BC77-711BBEE51C48}" srcOrd="0" destOrd="6" presId="urn:microsoft.com/office/officeart/2005/8/layout/list1"/>
    <dgm:cxn modelId="{603A722C-2BA6-44E9-9313-847127993C66}" type="presOf" srcId="{747C05C4-81E2-4A15-B5CA-435FF2E22691}" destId="{A9782ECC-8B84-4361-9167-6005B4794739}" srcOrd="0" destOrd="0" presId="urn:microsoft.com/office/officeart/2005/8/layout/list1"/>
    <dgm:cxn modelId="{F2BF3B36-3148-44F4-AD98-9962D81982F2}" srcId="{55F357B7-38FE-431F-91B9-051339A09C37}" destId="{26A46A59-2CC9-4D1B-90EA-BA869BF1CFA5}" srcOrd="4" destOrd="0" parTransId="{D08A7845-C19B-4D46-9EAE-B0A6D800D278}" sibTransId="{DDBF6BF4-AC18-446D-BD1E-C2138DA814DD}"/>
    <dgm:cxn modelId="{A44B0239-6DA7-4C07-87DD-BE374911F26A}" srcId="{55F357B7-38FE-431F-91B9-051339A09C37}" destId="{C2BA76A5-0486-486E-8334-ED37DFA21B1C}" srcOrd="6" destOrd="0" parTransId="{8D84347A-3463-4A0B-B999-DB1998DEABA6}" sibTransId="{E9D9C181-E660-4581-861A-A02CCCBF9DAC}"/>
    <dgm:cxn modelId="{1704AC39-3393-4739-8651-5912575BF20F}" srcId="{C667E115-42D2-477B-9ABC-D11F6982F0BB}" destId="{EB7DB13E-3CF0-4E69-980E-F67942A015B1}" srcOrd="1" destOrd="0" parTransId="{1D13B4D1-CF24-474F-84E9-04BC83568673}" sibTransId="{65288008-0C00-4D31-9786-665530084989}"/>
    <dgm:cxn modelId="{EFCC333F-76EB-4202-90B4-773EDC55600B}" type="presOf" srcId="{26A46A59-2CC9-4D1B-90EA-BA869BF1CFA5}" destId="{3907F58D-736D-483E-BC77-711BBEE51C48}" srcOrd="0" destOrd="4" presId="urn:microsoft.com/office/officeart/2005/8/layout/list1"/>
    <dgm:cxn modelId="{F588205B-F612-4F6A-B3C4-2CCA42098195}" srcId="{55F357B7-38FE-431F-91B9-051339A09C37}" destId="{7BBA9450-85EA-40D7-954F-F27C60C4E892}" srcOrd="2" destOrd="0" parTransId="{DFE07E2C-D6BC-4051-9728-7B1E7F70741B}" sibTransId="{2C2A7875-ED91-493A-97E1-C6165F6B3D79}"/>
    <dgm:cxn modelId="{A6AB235D-EBED-422C-BEDA-EF3F378EC601}" type="presOf" srcId="{89693732-7994-4ED2-92D8-054B06D820A9}" destId="{3907F58D-736D-483E-BC77-711BBEE51C48}" srcOrd="0" destOrd="1" presId="urn:microsoft.com/office/officeart/2005/8/layout/list1"/>
    <dgm:cxn modelId="{5815C353-D75A-4A98-87B3-16CE19D5D8A4}" type="presOf" srcId="{55F357B7-38FE-431F-91B9-051339A09C37}" destId="{3451C7C5-34CF-4FA3-8758-24A9F0C41E95}" srcOrd="1" destOrd="0" presId="urn:microsoft.com/office/officeart/2005/8/layout/list1"/>
    <dgm:cxn modelId="{58392574-A78C-4942-93B6-D374BE219DD2}" srcId="{C667E115-42D2-477B-9ABC-D11F6982F0BB}" destId="{747C05C4-81E2-4A15-B5CA-435FF2E22691}" srcOrd="0" destOrd="0" parTransId="{CBE9CED4-236B-4065-8DBE-9C5838C52519}" sibTransId="{2DE76AB5-8827-4E06-AD1F-6B0A85BFB89A}"/>
    <dgm:cxn modelId="{848A4B5A-F9FA-40D2-AD96-CDC816D60A49}" type="presOf" srcId="{C667E115-42D2-477B-9ABC-D11F6982F0BB}" destId="{FB115AC2-7022-4F80-A165-259292C326BF}" srcOrd="1" destOrd="0" presId="urn:microsoft.com/office/officeart/2005/8/layout/list1"/>
    <dgm:cxn modelId="{0E3B2A7B-515A-473B-BDAE-4440C6DB7855}" srcId="{6DC0EEF6-13E1-4E05-82E0-D3DB709535BB}" destId="{55F357B7-38FE-431F-91B9-051339A09C37}" srcOrd="1" destOrd="0" parTransId="{86A44C89-ADF2-405D-943A-1432097655DA}" sibTransId="{12B69DAA-B58F-4AEC-8C1D-87C83FCFCE5C}"/>
    <dgm:cxn modelId="{A50F49B3-09B5-43F0-84F2-19803FFBE979}" type="presOf" srcId="{55F357B7-38FE-431F-91B9-051339A09C37}" destId="{24BEBBB8-BC4D-4656-BFED-734065F80DD0}" srcOrd="0" destOrd="0" presId="urn:microsoft.com/office/officeart/2005/8/layout/list1"/>
    <dgm:cxn modelId="{BCBDCEB7-DA82-428D-9F85-E0D4EFEA38C4}" type="presOf" srcId="{EF67E520-7053-4780-89FA-1031401C5A60}" destId="{3907F58D-736D-483E-BC77-711BBEE51C48}" srcOrd="0" destOrd="5" presId="urn:microsoft.com/office/officeart/2005/8/layout/list1"/>
    <dgm:cxn modelId="{569D71C0-7310-47B9-8B14-44FBE0EDDEAE}" srcId="{55F357B7-38FE-431F-91B9-051339A09C37}" destId="{89693732-7994-4ED2-92D8-054B06D820A9}" srcOrd="1" destOrd="0" parTransId="{12B8D223-A9FB-4BB1-98E3-39D90069E6E7}" sibTransId="{6FBCC47F-8485-420E-A70F-E476B1559FB8}"/>
    <dgm:cxn modelId="{80FD9AD2-48B9-42CB-90E8-5E1C202346FA}" srcId="{C667E115-42D2-477B-9ABC-D11F6982F0BB}" destId="{5902D417-0244-45E2-BB8A-3FAB97E9D7B4}" srcOrd="2" destOrd="0" parTransId="{540AA78F-F286-48DF-B5B9-DAEBB874908E}" sibTransId="{F006420B-A326-4F1C-8194-30DBB786259B}"/>
    <dgm:cxn modelId="{C2B4F9D5-75B8-43FC-8F5C-A05C3238CA97}" type="presOf" srcId="{6DC0EEF6-13E1-4E05-82E0-D3DB709535BB}" destId="{735FE83C-E4CF-4623-99F8-9219A190056C}" srcOrd="0" destOrd="0" presId="urn:microsoft.com/office/officeart/2005/8/layout/list1"/>
    <dgm:cxn modelId="{16CFBFDC-8579-4AA9-9BFD-FB6C76B8D071}" srcId="{55F357B7-38FE-431F-91B9-051339A09C37}" destId="{F9D24EB8-2447-4FFE-BBA0-01EA4884D802}" srcOrd="0" destOrd="0" parTransId="{6294E43A-6724-4537-8B75-B14B92469FC2}" sibTransId="{E3609676-BBF5-46D7-ABB5-1A7073B9068D}"/>
    <dgm:cxn modelId="{290C37E3-4E6E-463D-9192-221E629EB787}" type="presOf" srcId="{7BBA9450-85EA-40D7-954F-F27C60C4E892}" destId="{3907F58D-736D-483E-BC77-711BBEE51C48}" srcOrd="0" destOrd="2" presId="urn:microsoft.com/office/officeart/2005/8/layout/list1"/>
    <dgm:cxn modelId="{5D3080E9-9B4D-4C70-9F6A-30C7B414307B}" type="presOf" srcId="{8084B43D-1E72-4724-AFE3-B75940336B29}" destId="{3907F58D-736D-483E-BC77-711BBEE51C48}" srcOrd="0" destOrd="3" presId="urn:microsoft.com/office/officeart/2005/8/layout/list1"/>
    <dgm:cxn modelId="{A7910C94-5AE2-4F19-BC49-26CE858CF5E1}" type="presParOf" srcId="{735FE83C-E4CF-4623-99F8-9219A190056C}" destId="{A8449BA2-CFDD-4505-983D-25FC91B0CAC7}" srcOrd="0" destOrd="0" presId="urn:microsoft.com/office/officeart/2005/8/layout/list1"/>
    <dgm:cxn modelId="{4A7D6354-7A97-40F4-9646-78BF3208A9E9}" type="presParOf" srcId="{A8449BA2-CFDD-4505-983D-25FC91B0CAC7}" destId="{03E4D44F-0BE6-4875-8376-09C7083DD513}" srcOrd="0" destOrd="0" presId="urn:microsoft.com/office/officeart/2005/8/layout/list1"/>
    <dgm:cxn modelId="{2A43FFD9-CC7B-4AE9-A0C8-C9A069B20DB2}" type="presParOf" srcId="{A8449BA2-CFDD-4505-983D-25FC91B0CAC7}" destId="{FB115AC2-7022-4F80-A165-259292C326BF}" srcOrd="1" destOrd="0" presId="urn:microsoft.com/office/officeart/2005/8/layout/list1"/>
    <dgm:cxn modelId="{B5E0AA85-92F2-40A4-B3DF-21B9E306543F}" type="presParOf" srcId="{735FE83C-E4CF-4623-99F8-9219A190056C}" destId="{ECA968F5-D298-4626-B47A-7207D0605171}" srcOrd="1" destOrd="0" presId="urn:microsoft.com/office/officeart/2005/8/layout/list1"/>
    <dgm:cxn modelId="{E995A9CF-2BF6-4FAC-84F4-1CD1ACF196DC}" type="presParOf" srcId="{735FE83C-E4CF-4623-99F8-9219A190056C}" destId="{A9782ECC-8B84-4361-9167-6005B4794739}" srcOrd="2" destOrd="0" presId="urn:microsoft.com/office/officeart/2005/8/layout/list1"/>
    <dgm:cxn modelId="{2343240D-5380-4C51-8936-2346A18BA36D}" type="presParOf" srcId="{735FE83C-E4CF-4623-99F8-9219A190056C}" destId="{C1EE260B-5B09-4FBA-9406-B6EC4218E9AB}" srcOrd="3" destOrd="0" presId="urn:microsoft.com/office/officeart/2005/8/layout/list1"/>
    <dgm:cxn modelId="{04BD7C98-C0C6-457A-BDF7-A305CA0C4FA7}" type="presParOf" srcId="{735FE83C-E4CF-4623-99F8-9219A190056C}" destId="{37C45ABE-A492-49E3-8058-9FC521C21DB1}" srcOrd="4" destOrd="0" presId="urn:microsoft.com/office/officeart/2005/8/layout/list1"/>
    <dgm:cxn modelId="{EB5DE82A-5EE1-4FD5-AC42-8F9CE853FFC9}" type="presParOf" srcId="{37C45ABE-A492-49E3-8058-9FC521C21DB1}" destId="{24BEBBB8-BC4D-4656-BFED-734065F80DD0}" srcOrd="0" destOrd="0" presId="urn:microsoft.com/office/officeart/2005/8/layout/list1"/>
    <dgm:cxn modelId="{0B376B9C-8568-48A9-A75E-1393B2167E32}" type="presParOf" srcId="{37C45ABE-A492-49E3-8058-9FC521C21DB1}" destId="{3451C7C5-34CF-4FA3-8758-24A9F0C41E95}" srcOrd="1" destOrd="0" presId="urn:microsoft.com/office/officeart/2005/8/layout/list1"/>
    <dgm:cxn modelId="{45B0E8BA-5503-4443-8203-A2C23BEF1BC3}" type="presParOf" srcId="{735FE83C-E4CF-4623-99F8-9219A190056C}" destId="{8FBDCA67-A918-447B-B987-13BF3A402986}" srcOrd="5" destOrd="0" presId="urn:microsoft.com/office/officeart/2005/8/layout/list1"/>
    <dgm:cxn modelId="{F59CF559-7077-434B-A02C-B8DC851D0018}" type="presParOf" srcId="{735FE83C-E4CF-4623-99F8-9219A190056C}" destId="{3907F58D-736D-483E-BC77-711BBEE51C4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82ECC-8B84-4361-9167-6005B4794739}">
      <dsp:nvSpPr>
        <dsp:cNvPr id="0" name=""/>
        <dsp:cNvSpPr/>
      </dsp:nvSpPr>
      <dsp:spPr>
        <a:xfrm>
          <a:off x="0" y="367995"/>
          <a:ext cx="10965627" cy="123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055" tIns="166624" rIns="85105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Sparse Sampling </a:t>
          </a:r>
          <a:r>
            <a:rPr lang="en-US" sz="1400" b="0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(Tree Search): Efficient exploration of the search space for optimal moves.</a:t>
          </a:r>
          <a:endParaRPr lang="en-US" sz="14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Rollout Policy Adaptation </a:t>
          </a:r>
          <a:r>
            <a:rPr lang="en-US" sz="1400" b="0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(Monte Carlo): Employ random simulations for decision-making.</a:t>
          </a:r>
          <a:endParaRPr lang="en-US" sz="14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Temporal Difference Learning</a:t>
          </a:r>
          <a:r>
            <a:rPr lang="en-US" sz="1400" b="0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: Update value estimates to make optimal moves.</a:t>
          </a:r>
          <a:endParaRPr lang="en-US" sz="14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0" y="367995"/>
        <a:ext cx="10965627" cy="1234800"/>
      </dsp:txXfrm>
    </dsp:sp>
    <dsp:sp modelId="{FB115AC2-7022-4F80-A165-259292C326BF}">
      <dsp:nvSpPr>
        <dsp:cNvPr id="0" name=""/>
        <dsp:cNvSpPr/>
      </dsp:nvSpPr>
      <dsp:spPr>
        <a:xfrm>
          <a:off x="458281" y="93913"/>
          <a:ext cx="9316518" cy="5146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0132" tIns="0" rIns="290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Cambria" panose="02040503050406030204" pitchFamily="18" charset="0"/>
              <a:ea typeface="Cambria" panose="02040503050406030204" pitchFamily="18" charset="0"/>
            </a:rPr>
            <a:t>The project's success relies on effectively implementing three AI agents:</a:t>
          </a:r>
          <a:endParaRPr lang="en-US" sz="20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83406" y="119038"/>
        <a:ext cx="9266268" cy="464437"/>
      </dsp:txXfrm>
    </dsp:sp>
    <dsp:sp modelId="{3907F58D-736D-483E-BC77-711BBEE51C48}">
      <dsp:nvSpPr>
        <dsp:cNvPr id="0" name=""/>
        <dsp:cNvSpPr/>
      </dsp:nvSpPr>
      <dsp:spPr>
        <a:xfrm>
          <a:off x="0" y="1938928"/>
          <a:ext cx="10965627" cy="262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1055" tIns="166624" rIns="85105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No. of Episodes</a:t>
          </a:r>
          <a:r>
            <a:rPr lang="en-US" sz="1400" b="0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: Number of episodes/games played for evaluation.</a:t>
          </a:r>
          <a:endParaRPr lang="en-US" sz="14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Regret</a:t>
          </a:r>
          <a:r>
            <a:rPr lang="en-US" sz="1400" b="0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: Measure of how much an agent regrets its actions, indicating how well it has learned optimal strategies.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Average Total Rewards per Episode</a:t>
          </a:r>
          <a:r>
            <a:rPr lang="en-US" sz="1400" b="0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: Measure of the average rewards accumulated by each agent per episode.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Win Rate</a:t>
          </a:r>
          <a:r>
            <a:rPr lang="en-US" sz="1400" b="0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: Percentage of games won by each agent.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Learning Speed: </a:t>
          </a:r>
          <a:r>
            <a:rPr lang="en-US" sz="1400" b="0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Rate of improvement observed over time.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Adaptability:</a:t>
          </a:r>
          <a:r>
            <a:rPr lang="en-US" sz="1400" b="0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 Performance across different game scenarios and opponents.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Efficiency: </a:t>
          </a:r>
          <a:r>
            <a:rPr lang="en-US" sz="1400" b="0" i="0" kern="1200" dirty="0">
              <a:effectLst/>
              <a:latin typeface="Cambria" panose="02040503050406030204" pitchFamily="18" charset="0"/>
              <a:ea typeface="Cambria" panose="02040503050406030204" pitchFamily="18" charset="0"/>
            </a:rPr>
            <a:t>Determining the most efficient algorithm through rigorous evaluation and analysis.</a:t>
          </a:r>
        </a:p>
      </dsp:txBody>
      <dsp:txXfrm>
        <a:off x="0" y="1938928"/>
        <a:ext cx="10965627" cy="2620800"/>
      </dsp:txXfrm>
    </dsp:sp>
    <dsp:sp modelId="{3451C7C5-34CF-4FA3-8758-24A9F0C41E95}">
      <dsp:nvSpPr>
        <dsp:cNvPr id="0" name=""/>
        <dsp:cNvSpPr/>
      </dsp:nvSpPr>
      <dsp:spPr>
        <a:xfrm>
          <a:off x="548281" y="1688330"/>
          <a:ext cx="7675939" cy="3686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0132" tIns="0" rIns="2901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Cambria" panose="02040503050406030204" pitchFamily="18" charset="0"/>
              <a:ea typeface="Cambria" panose="02040503050406030204" pitchFamily="18" charset="0"/>
            </a:rPr>
            <a:t>Key Evaluation Criteria:</a:t>
          </a:r>
          <a:endParaRPr lang="en-US" sz="2000" b="1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566278" y="1706327"/>
        <a:ext cx="7639945" cy="332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1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0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-ueding.de/posts/tic-tac-toe-with-monte-carlo-tree-search/" TargetMode="External"/><Relationship Id="rId2" Type="http://schemas.openxmlformats.org/officeDocument/2006/relationships/hyperlink" Target="https://www.ijcai.org/proceedings/2020/0572.pdf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eb.mit.edu/dimitrib/www/RLTopics_Lecture3.pdf" TargetMode="External"/><Relationship Id="rId4" Type="http://schemas.openxmlformats.org/officeDocument/2006/relationships/hyperlink" Target="https://www.synopsys.com/ai/what-is-reinforcement-learning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0"/>
            <a:ext cx="12192000" cy="6858000"/>
          </a:xfr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 anchor="ctr">
            <a:normAutofit/>
          </a:bodyPr>
          <a:lstStyle/>
          <a:p>
            <a:r>
              <a:rPr lang="en-US" sz="3400" b="1" i="0" u="none" strike="noStrike" baseline="0" dirty="0"/>
              <a:t>GROUP MEMBERS</a:t>
            </a:r>
            <a:br>
              <a:rPr lang="en-US" sz="3400" b="0" i="0" u="none" strike="noStrike" baseline="0" dirty="0"/>
            </a:br>
            <a:br>
              <a:rPr lang="en-US" sz="3400" b="0" i="0" u="none" strike="noStrike" baseline="0" dirty="0"/>
            </a:br>
            <a:r>
              <a:rPr lang="en-US" sz="3400" b="1" i="0" u="none" strike="noStrike" baseline="0" dirty="0"/>
              <a:t>GANESH KAJA (00868492)</a:t>
            </a:r>
            <a:br>
              <a:rPr lang="en-US" sz="3400" b="1" i="0" u="none" strike="noStrike" baseline="0" dirty="0"/>
            </a:br>
            <a:r>
              <a:rPr lang="en-US" sz="3400" b="1" i="0" u="none" strike="noStrike" baseline="0" dirty="0"/>
              <a:t>VAISHNAVI CHOWDARY KOMMI (00869093</a:t>
            </a:r>
            <a:r>
              <a:rPr lang="en-US" sz="3400" b="0" i="0" u="none" strike="noStrike" baseline="0" dirty="0"/>
              <a:t>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01"/>
    </mc:Choice>
    <mc:Fallback>
      <p:transition spd="slow" advTm="192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596B45-A59A-7DC5-CAD1-20333425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60092" y="378940"/>
            <a:ext cx="7671816" cy="1043460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Pseudocode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3919C6-D170-B035-05D2-9B0F56BA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1" y="1910854"/>
            <a:ext cx="9276080" cy="39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6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934C-D34A-EF1D-0ED3-82D7BB41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SPARSE SAMPLING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596B45-A59A-7DC5-CAD1-20333425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03704" y="554036"/>
            <a:ext cx="7671816" cy="9399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ROLLOUT POLICY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830686A-B688-D4FE-51EC-2F9A76A2F508}"/>
              </a:ext>
            </a:extLst>
          </p:cNvPr>
          <p:cNvSpPr txBox="1">
            <a:spLocks/>
          </p:cNvSpPr>
          <p:nvPr/>
        </p:nvSpPr>
        <p:spPr>
          <a:xfrm>
            <a:off x="838200" y="2441447"/>
            <a:ext cx="5134335" cy="3461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Rollout policy: A focused decision-making approach selecting key actions, streamlining complex scenarios. Prioritizes resources for efficiency. Like data subset selection, optimizes resources for informed decisions.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"Rollout policy ensures efficient navigation through intricate decision spaces, enhancing decision-making effectiveness in complex environments."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606518DD-33EC-C43F-5D2F-849986D148C5}"/>
              </a:ext>
            </a:extLst>
          </p:cNvPr>
          <p:cNvSpPr txBox="1">
            <a:spLocks/>
          </p:cNvSpPr>
          <p:nvPr/>
        </p:nvSpPr>
        <p:spPr>
          <a:xfrm>
            <a:off x="6850400" y="1964065"/>
            <a:ext cx="3143611" cy="3781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      Start</a:t>
            </a:r>
          </a:p>
          <a:p>
            <a:pPr algn="ctr"/>
            <a:r>
              <a:rPr lang="en-US" dirty="0"/>
              <a:t>           |</a:t>
            </a:r>
          </a:p>
          <a:p>
            <a:pPr algn="ctr"/>
            <a:r>
              <a:rPr lang="en-US" dirty="0"/>
              <a:t>              Select subset of actions</a:t>
            </a:r>
          </a:p>
          <a:p>
            <a:pPr algn="ctr"/>
            <a:r>
              <a:rPr lang="en-US" dirty="0"/>
              <a:t>           |</a:t>
            </a:r>
          </a:p>
          <a:p>
            <a:pPr algn="ctr"/>
            <a:r>
              <a:rPr lang="en-US" dirty="0"/>
              <a:t>         Evaluate potential outcomes</a:t>
            </a:r>
          </a:p>
          <a:p>
            <a:pPr algn="ctr"/>
            <a:r>
              <a:rPr lang="en-US" dirty="0"/>
              <a:t>             |</a:t>
            </a:r>
          </a:p>
          <a:p>
            <a:pPr algn="ctr"/>
            <a:r>
              <a:rPr lang="en-US" dirty="0"/>
              <a:t>           Choose best course of action</a:t>
            </a:r>
          </a:p>
          <a:p>
            <a:pPr algn="ctr"/>
            <a:r>
              <a:rPr lang="en-US" dirty="0"/>
              <a:t>             |</a:t>
            </a:r>
          </a:p>
          <a:p>
            <a:pPr algn="ctr"/>
            <a:r>
              <a:rPr lang="en-US" dirty="0"/>
              <a:t>             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51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6E10C2-ECE8-25B5-205C-509EF2BB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49" y="1358793"/>
            <a:ext cx="9754101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1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934C-D34A-EF1D-0ED3-82D7BB41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SPARSE SAMPLING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596B45-A59A-7DC5-CAD1-20333425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03704" y="554036"/>
            <a:ext cx="7671816" cy="9399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CODE SNIPPET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88918B-5EA2-E091-5DFB-4320B20EA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49" y="2012702"/>
            <a:ext cx="10221751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6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934C-D34A-EF1D-0ED3-82D7BB41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SPARSE SAMPLING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596B45-A59A-7DC5-CAD1-20333425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03704" y="554036"/>
            <a:ext cx="7671816" cy="9399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PSEUDOCODE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CA72ED-15D8-F0E1-DAE1-5B1533CF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20" y="1980923"/>
            <a:ext cx="9235440" cy="400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8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934C-D34A-EF1D-0ED3-82D7BB41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SPARSE SAMPLING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DB0F-C057-0F19-68D8-62B4BEA9A0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441447"/>
            <a:ext cx="5134335" cy="346193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Temporal learning refers to a branch of machine learning focused on understanding and modeling data that evolves over time. It involves analyzing sequential data to capture patterns, trends, and dependencies that change with time.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Temporal learning algorithms are designed to handle time-series data, sequential data, or any data with a temporal component, enabling tasks such as time series forecasting, sequence prediction, and temporal pattern recognition.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596B45-A59A-7DC5-CAD1-20333425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03704" y="554036"/>
            <a:ext cx="7671816" cy="9399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TEMPORAL LEARNING</a:t>
            </a:r>
          </a:p>
        </p:txBody>
      </p:sp>
      <p:pic>
        <p:nvPicPr>
          <p:cNvPr id="9" name="Content Placeholder 8" descr="A diagram of a apple&#10;&#10;Description automatically generated with medium confidence">
            <a:extLst>
              <a:ext uri="{FF2B5EF4-FFF2-40B4-BE49-F238E27FC236}">
                <a16:creationId xmlns:a16="http://schemas.microsoft.com/office/drawing/2014/main" id="{E5013534-251B-A45D-F8BF-BBC613629686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700" y="2651760"/>
            <a:ext cx="4805556" cy="2377439"/>
          </a:xfrm>
        </p:spPr>
      </p:pic>
    </p:spTree>
    <p:extLst>
      <p:ext uri="{BB962C8B-B14F-4D97-AF65-F5344CB8AC3E}">
        <p14:creationId xmlns:p14="http://schemas.microsoft.com/office/powerpoint/2010/main" val="95580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mporal difference learning - Statistics for Machine Learning [Book]">
            <a:extLst>
              <a:ext uri="{FF2B5EF4-FFF2-40B4-BE49-F238E27FC236}">
                <a16:creationId xmlns:a16="http://schemas.microsoft.com/office/drawing/2014/main" id="{D362EACD-99D8-2559-4100-D0BD18ABA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534493"/>
            <a:ext cx="5858510" cy="558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793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934C-D34A-EF1D-0ED3-82D7BB41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SPARSE SAMPLING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596B45-A59A-7DC5-CAD1-20333425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03704" y="554036"/>
            <a:ext cx="7671816" cy="9399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CODE SNIPPET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5E6A18-7B90-1CF8-89FC-BAB68AD6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224" y="1782730"/>
            <a:ext cx="10131552" cy="41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60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934C-D34A-EF1D-0ED3-82D7BB41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SPARSE SAMPLING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596B45-A59A-7DC5-CAD1-20333425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03704" y="554036"/>
            <a:ext cx="7671816" cy="9399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PSEUDOCODE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899A69-8E23-913B-5A91-09883ED7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1879599"/>
            <a:ext cx="10638809" cy="410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12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934C-D34A-EF1D-0ED3-82D7BB41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SPARSE SAMPLING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596B45-A59A-7DC5-CAD1-20333425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03704" y="554036"/>
            <a:ext cx="7671816" cy="9399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A5DAD-1334-7AAA-56CA-58D34E26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04" y="1879599"/>
            <a:ext cx="3347276" cy="3709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E45E0-CE7F-F962-39A8-B7B6782FA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991" y="1833830"/>
            <a:ext cx="3466529" cy="380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0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61288" y="1454544"/>
            <a:ext cx="9774936" cy="4137189"/>
          </a:xfrm>
          <a:noFill/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Tic-Tac-Toe is a simple two-player game played on a 3x3 grid, where players take turns marking cells with "X" or "O" to form a line of three of their symbols either horizontally, vertically, or diagonally. The game ends in a win for the first player to achieve this or in a draw if the grid fills up without a winner.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Implementation of multiple Tic – Tac – Toe agents using below algorithms </a:t>
            </a:r>
            <a:endParaRPr lang="en-US" sz="20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800100" lvl="2" indent="-342900"/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Sparse Sampling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2" indent="-342900"/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Rollout Policy Adaptation</a:t>
            </a:r>
          </a:p>
          <a:p>
            <a:pPr marL="800100" lvl="2" indent="-342900"/>
            <a:r>
              <a:rPr lang="en-US" sz="20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Temporal Difference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F7B87E-1384-1E40-F0E5-4180CFD2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9072" y="514585"/>
            <a:ext cx="8659368" cy="9399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206D168-91FA-F35F-5352-46845E1DC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976"/>
            <a:ext cx="10515600" cy="1325880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TIC TAC TOE</a:t>
            </a:r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31"/>
    </mc:Choice>
    <mc:Fallback>
      <p:transition spd="slow" advTm="3093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934C-D34A-EF1D-0ED3-82D7BB41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SPARSE SAMPLING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596B45-A59A-7DC5-CAD1-20333425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03704" y="554036"/>
            <a:ext cx="7671816" cy="9399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9D9EE-54A2-0251-03B5-678EDB3FA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08" y="1823416"/>
            <a:ext cx="4347493" cy="3721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B8847D-20C5-0A3E-CA66-6809600DD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280" y="1773500"/>
            <a:ext cx="4436718" cy="38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19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934C-D34A-EF1D-0ED3-82D7BB41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SPARSE SAMPLING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DB0F-C057-0F19-68D8-62B4BEA9A0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441447"/>
            <a:ext cx="10515600" cy="346193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Sparse Tree Search Optimality Guarantees in POMDPs with Continuous Observation Spaces: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https://www.ijcai.org/proceedings/2020/0572.pdf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196F3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https://martin-ueding.de/posts/tic-tac-toe-with-monte-carlo-tree-search/</a:t>
            </a:r>
            <a:endParaRPr lang="en-US" b="0" i="0" u="none" strike="noStrike" dirty="0">
              <a:solidFill>
                <a:srgbClr val="2196F3"/>
              </a:solidFill>
              <a:effectLst/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https://www.synopsys.com/ai/what-is-reinforcement-learning.html</a:t>
            </a:r>
            <a:endParaRPr lang="en-US" dirty="0">
              <a:solidFill>
                <a:srgbClr val="2196F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Rollout and Approximate Policy Iteration</a:t>
            </a:r>
            <a:r>
              <a:rPr lang="en-US" dirty="0">
                <a:solidFill>
                  <a:srgbClr val="2196F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solidFill>
                  <a:srgbClr val="2196F3"/>
                </a:solidFill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https://web.mit.edu/dimitrib/www/RLTopics_Lecture3.pdf</a:t>
            </a:r>
            <a:endParaRPr lang="en-US" dirty="0">
              <a:solidFill>
                <a:srgbClr val="2196F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rgbClr val="2196F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196F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2196F3"/>
              </a:solidFill>
              <a:highlight>
                <a:srgbClr val="FFFFFF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596B45-A59A-7DC5-CAD1-20333425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03704" y="554036"/>
            <a:ext cx="7671816" cy="9399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0454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B6A65B3-E318-1735-374E-E227D94CB1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8FD167-7F0C-2311-EFFD-D1E548CB2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LETS RUN THE CODE!</a:t>
            </a:r>
          </a:p>
        </p:txBody>
      </p:sp>
    </p:spTree>
    <p:extLst>
      <p:ext uri="{BB962C8B-B14F-4D97-AF65-F5344CB8AC3E}">
        <p14:creationId xmlns:p14="http://schemas.microsoft.com/office/powerpoint/2010/main" val="2901023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26F4CD-F725-41C7-BDFB-DD38D3802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7" b="208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596B45-A59A-7DC5-CAD1-20333425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4000" y="2286000"/>
            <a:ext cx="9144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cap="all" spc="300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683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9FC5E2-872E-E3CA-1DF8-2025EC5F4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99032" y="558721"/>
            <a:ext cx="9390888" cy="9399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sz="36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STATEMENT OF PROJECT OBJECTIVES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498680"/>
            <a:ext cx="10302240" cy="4718304"/>
          </a:xfrm>
          <a:noFill/>
          <a:ln>
            <a:solidFill>
              <a:schemeClr val="tx1"/>
            </a:solidFill>
          </a:ln>
        </p:spPr>
        <p:txBody>
          <a:bodyPr anchor="t">
            <a:normAutofit fontScale="70000" lnSpcReduction="20000"/>
          </a:bodyPr>
          <a:lstStyle/>
          <a:p>
            <a:pPr marL="228600" lvl="1" indent="-457200">
              <a:lnSpc>
                <a:spcPct val="170000"/>
              </a:lnSpc>
              <a:buFont typeface="+mj-lt"/>
              <a:buAutoNum type="arabicPeriod"/>
            </a:pPr>
            <a:r>
              <a:rPr lang="en-US" sz="2300" b="1" i="0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Developing three AI agents</a:t>
            </a:r>
            <a:r>
              <a:rPr lang="en-US" sz="23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800100" lvl="2" indent="-342900"/>
            <a:r>
              <a:rPr lang="en-US" sz="2300" b="1" i="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Sparse Sampling</a:t>
            </a:r>
            <a:r>
              <a:rPr lang="en-US" sz="2300" b="0" i="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3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Uses Tree Search approach</a:t>
            </a:r>
            <a:endParaRPr lang="en-US" sz="2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2" indent="-342900"/>
            <a:r>
              <a:rPr lang="en-US" sz="2300" b="1" i="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Rollout Policy Adaptation</a:t>
            </a:r>
            <a:r>
              <a:rPr lang="en-US" sz="23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Uses Monte Carlo approach</a:t>
            </a:r>
          </a:p>
          <a:p>
            <a:pPr marL="800100" lvl="2" indent="-342900"/>
            <a:r>
              <a:rPr lang="en-US" sz="2300" b="1" i="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Temporal Difference Learning</a:t>
            </a:r>
            <a:r>
              <a:rPr lang="en-US" sz="2300" b="0" i="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3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Uses Reinforcement Learning approach</a:t>
            </a:r>
          </a:p>
          <a:p>
            <a:pPr marL="228600" lvl="1" indent="-457200">
              <a:buFont typeface="+mj-lt"/>
              <a:buAutoNum type="arabicPeriod"/>
            </a:pPr>
            <a:r>
              <a:rPr lang="en-US" sz="2300" b="1" i="0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  <a:r>
              <a:rPr lang="en-US" sz="23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Design AI agents to excel in Tic-Tac-Toe by awarding points to players who achieve three consecutive symbols in a row, column, or diagonal.</a:t>
            </a:r>
          </a:p>
          <a:p>
            <a:pPr marL="228600" lvl="1" indent="-457200">
              <a:buFont typeface="+mj-lt"/>
              <a:buAutoNum type="arabicPeriod"/>
            </a:pPr>
            <a:r>
              <a:rPr lang="en-US" sz="2300" b="1" i="0" dirty="0">
                <a:solidFill>
                  <a:schemeClr val="tx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  <a:r>
              <a:rPr lang="en-US" sz="23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lvl="2"/>
            <a:r>
              <a:rPr lang="en-US" sz="23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 and compare AI agents based on Temporal Difference Learning, Rollout Policy Adaptation (Monte Carlo), and Sparse Sampling (Tree Search) algorithms.</a:t>
            </a:r>
          </a:p>
          <a:p>
            <a:pPr lvl="2"/>
            <a:r>
              <a:rPr lang="en-US" sz="23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Evaluate the effectiveness of each algorithm in achieving the goal of winning Tic-Tac-Toe games against human opponents.</a:t>
            </a:r>
          </a:p>
          <a:p>
            <a:pPr lvl="2"/>
            <a:r>
              <a:rPr lang="en-US" sz="23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Investigate and analyze the performance of the AI agents in terms of their learning speed, efficiency, and ability to adapt to different game scenarios.</a:t>
            </a:r>
          </a:p>
          <a:p>
            <a:pPr marL="228600" lvl="1" indent="-457200">
              <a:buFont typeface="+mj-lt"/>
              <a:buAutoNum type="arabicPeriod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5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49"/>
    </mc:Choice>
    <mc:Fallback>
      <p:transition spd="slow" advTm="122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1A201E-B604-05B2-9ECF-1657B9572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03704" y="554036"/>
            <a:ext cx="7671816" cy="9399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361075"/>
            <a:ext cx="10515600" cy="1325880"/>
          </a:xfrm>
          <a:noFill/>
        </p:spPr>
        <p:txBody>
          <a:bodyPr anchor="ctr"/>
          <a:lstStyle/>
          <a:p>
            <a:r>
              <a:rPr lang="en-US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APPROACH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2CCE123-860F-8623-781F-12CEA66980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08176" y="1493995"/>
            <a:ext cx="9070848" cy="4367309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i="0" u="none" strike="noStrike" baseline="0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Techniques Used: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Temporal Difference Learning</a:t>
            </a:r>
            <a:r>
              <a:rPr lang="en-US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Implement to create an agent learning from immediate rewards and anticipated future rewards to make optimal moves.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Rollout Policy Adaptation</a:t>
            </a:r>
            <a:r>
              <a:rPr lang="en-US" sz="16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(Monte Carlo): Employ random simulations to approximate the value of actions, aiding in decision-making for optimal moves.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solidFill>
                  <a:schemeClr val="accent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Sparse Sampling </a:t>
            </a:r>
            <a:r>
              <a:rPr lang="en-US" sz="16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(Tree Search): Utilize efficient exploration of the search space to determine optimal moves, particularly suited for games with large state spaces.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Tools used: </a:t>
            </a:r>
            <a:r>
              <a:rPr lang="en-US" sz="16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VS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1BDD9E9-C81C-4D72-08C5-45CE516BE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9072" y="514585"/>
            <a:ext cx="8659368" cy="9399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sz="3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DELIVERABLES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2CCE123-860F-8623-781F-12CEA66980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9576" y="1454544"/>
            <a:ext cx="9710928" cy="4137189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buNone/>
            </a:pPr>
            <a:endParaRPr lang="en-US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Proposal Presentation: Explanation of the project, approach, and evaluation methodology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Detailed presentation outlining the implementation of Tic Tac Toe using Min-Max and Reinforcement Learning agents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YouTube video: Demonstrating the project and execution of the code 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GitHub repository: Documentation, final working code, required resources, YouTube video, and other reference links.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1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3D592B-8678-E368-DB19-CCF91ED62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19072" y="514585"/>
            <a:ext cx="8659368" cy="9399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sz="360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EVALUATION METHODOLOGY</a:t>
            </a:r>
            <a:endParaRPr lang="en-US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4" name="Content Placeholder 51">
            <a:extLst>
              <a:ext uri="{FF2B5EF4-FFF2-40B4-BE49-F238E27FC236}">
                <a16:creationId xmlns:a16="http://schemas.microsoft.com/office/drawing/2014/main" id="{BB13EEE9-361D-B637-51EB-2D9A27CA08E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23849418"/>
              </p:ext>
            </p:extLst>
          </p:nvPr>
        </p:nvGraphicFramePr>
        <p:xfrm>
          <a:off x="613186" y="1454544"/>
          <a:ext cx="10965628" cy="4573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260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934C-D34A-EF1D-0ED3-82D7BB41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SPARSE SAMPLING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DB0F-C057-0F19-68D8-62B4BEA9A0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441447"/>
            <a:ext cx="5134335" cy="346193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b="0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ractice of collecting or analyzing data or information in a way that involves selecting only a small subset of the available data rather than examining or collecting all of it.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This approach is often used when dealing with large datasets or complex systems to reduce computational resources or to focus attention on key areas of interest.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Placeholder 5" descr="A diagram of a network&#10;&#10;Description automatically generated">
            <a:extLst>
              <a:ext uri="{FF2B5EF4-FFF2-40B4-BE49-F238E27FC236}">
                <a16:creationId xmlns:a16="http://schemas.microsoft.com/office/drawing/2014/main" id="{01F61DD7-F028-C841-F625-89CCC199A4D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r="4" b="4"/>
          <a:stretch/>
        </p:blipFill>
        <p:spPr>
          <a:xfrm>
            <a:off x="6219465" y="1580017"/>
            <a:ext cx="5134335" cy="4113054"/>
          </a:xfr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596B45-A59A-7DC5-CAD1-20333425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03704" y="554036"/>
            <a:ext cx="7671816" cy="9399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SPARSE SAMPLING</a:t>
            </a:r>
          </a:p>
        </p:txBody>
      </p:sp>
    </p:spTree>
    <p:extLst>
      <p:ext uri="{BB962C8B-B14F-4D97-AF65-F5344CB8AC3E}">
        <p14:creationId xmlns:p14="http://schemas.microsoft.com/office/powerpoint/2010/main" val="318801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tree&#10;&#10;Description automatically generated">
            <a:extLst>
              <a:ext uri="{FF2B5EF4-FFF2-40B4-BE49-F238E27FC236}">
                <a16:creationId xmlns:a16="http://schemas.microsoft.com/office/drawing/2014/main" id="{4F2A1E07-E380-45A3-4E04-729BE1937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655320"/>
            <a:ext cx="7396480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7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934C-D34A-EF1D-0ED3-82D7BB41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SPARSE SAMPLING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596B45-A59A-7DC5-CAD1-20333425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03704" y="554036"/>
            <a:ext cx="7671816" cy="9399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CODE SNIPPET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1E8ED-E065-CC0C-4F8E-4CD11D4B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1966912"/>
            <a:ext cx="102774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075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3061</TotalTime>
  <Words>871</Words>
  <Application>Microsoft Office PowerPoint</Application>
  <PresentationFormat>Widescreen</PresentationFormat>
  <Paragraphs>102</Paragraphs>
  <Slides>23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Cambria</vt:lpstr>
      <vt:lpstr>Söhne</vt:lpstr>
      <vt:lpstr>Wingdings</vt:lpstr>
      <vt:lpstr>Custom</vt:lpstr>
      <vt:lpstr>GROUP MEMBERS  GANESH KAJA (00868492) VAISHNAVI CHOWDARY KOMMI (00869093)</vt:lpstr>
      <vt:lpstr>TIC TAC TOE</vt:lpstr>
      <vt:lpstr>STATEMENT OF PROJECT OBJECTIVES</vt:lpstr>
      <vt:lpstr>APPROACH</vt:lpstr>
      <vt:lpstr>DELIVERABLES</vt:lpstr>
      <vt:lpstr>EVALUATION METHODOLOGY</vt:lpstr>
      <vt:lpstr>SPARSE SAMPLING</vt:lpstr>
      <vt:lpstr>PowerPoint Presentation</vt:lpstr>
      <vt:lpstr>SPARSE SAMPLING</vt:lpstr>
      <vt:lpstr>PowerPoint Presentation</vt:lpstr>
      <vt:lpstr>SPARSE SAMPLING</vt:lpstr>
      <vt:lpstr>PowerPoint Presentation</vt:lpstr>
      <vt:lpstr>SPARSE SAMPLING</vt:lpstr>
      <vt:lpstr>SPARSE SAMPLING</vt:lpstr>
      <vt:lpstr>SPARSE SAMPLING</vt:lpstr>
      <vt:lpstr>PowerPoint Presentation</vt:lpstr>
      <vt:lpstr>SPARSE SAMPLING</vt:lpstr>
      <vt:lpstr>SPARSE SAMPLING</vt:lpstr>
      <vt:lpstr>SPARSE SAMPLING</vt:lpstr>
      <vt:lpstr>SPARSE SAMPLING</vt:lpstr>
      <vt:lpstr>SPARSE SAMPLING</vt:lpstr>
      <vt:lpstr>LETS RUN THE CODE!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  GANESH KAJA (00869095) VAISHNAVI CHOWDARY KOMMI (00869093)</dc:title>
  <dc:creator>VAISHNAVI CHOWDARY KOMMI</dc:creator>
  <cp:lastModifiedBy>VAISHNAVI CHOWDARY KOMMI</cp:lastModifiedBy>
  <cp:revision>11</cp:revision>
  <dcterms:created xsi:type="dcterms:W3CDTF">2024-03-28T03:42:36Z</dcterms:created>
  <dcterms:modified xsi:type="dcterms:W3CDTF">2024-04-26T22:04:34Z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