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handoutMasterIdLst>
    <p:handoutMasterId r:id="rId33"/>
  </p:handoutMasterIdLst>
  <p:sldIdLst>
    <p:sldId id="264" r:id="rId5"/>
    <p:sldId id="291" r:id="rId6"/>
    <p:sldId id="286" r:id="rId7"/>
    <p:sldId id="292" r:id="rId8"/>
    <p:sldId id="287" r:id="rId9"/>
    <p:sldId id="293" r:id="rId10"/>
    <p:sldId id="288" r:id="rId11"/>
    <p:sldId id="289" r:id="rId12"/>
    <p:sldId id="294" r:id="rId13"/>
    <p:sldId id="295" r:id="rId14"/>
    <p:sldId id="285" r:id="rId15"/>
    <p:sldId id="296" r:id="rId16"/>
    <p:sldId id="297" r:id="rId17"/>
    <p:sldId id="298" r:id="rId18"/>
    <p:sldId id="299" r:id="rId19"/>
    <p:sldId id="300" r:id="rId20"/>
    <p:sldId id="301" r:id="rId21"/>
    <p:sldId id="304" r:id="rId22"/>
    <p:sldId id="305" r:id="rId23"/>
    <p:sldId id="306" r:id="rId24"/>
    <p:sldId id="302" r:id="rId25"/>
    <p:sldId id="303" r:id="rId26"/>
    <p:sldId id="307" r:id="rId27"/>
    <p:sldId id="308" r:id="rId28"/>
    <p:sldId id="309" r:id="rId29"/>
    <p:sldId id="310" r:id="rId30"/>
    <p:sldId id="311" r:id="rId3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howGuides="1">
      <p:cViewPr varScale="1">
        <p:scale>
          <a:sx n="68" d="100"/>
          <a:sy n="68" d="100"/>
        </p:scale>
        <p:origin x="616" y="5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9/10/2018</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9/10/2018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9/10/2018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9/10/2018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9/10/2018</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9/10/2018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9/10/2018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9/10/2018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9/10/2018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9/10/2018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9/10/2018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9/10/2018</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FUNDAMENTALS</a:t>
            </a:r>
          </a:p>
        </p:txBody>
      </p:sp>
      <p:sp>
        <p:nvSpPr>
          <p:cNvPr id="3" name="Subtitle 2"/>
          <p:cNvSpPr>
            <a:spLocks noGrp="1"/>
          </p:cNvSpPr>
          <p:nvPr>
            <p:ph type="subTitle" idx="1"/>
          </p:nvPr>
        </p:nvSpPr>
        <p:spPr/>
        <p:txBody>
          <a:bodyPr/>
          <a:lstStyle/>
          <a:p>
            <a:r>
              <a:rPr lang="en-US" dirty="0"/>
              <a:t>SESSION 2</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7FA7-7A78-4198-A2F0-3A343C70A87B}"/>
              </a:ext>
            </a:extLst>
          </p:cNvPr>
          <p:cNvSpPr>
            <a:spLocks noGrp="1"/>
          </p:cNvSpPr>
          <p:nvPr>
            <p:ph type="title"/>
          </p:nvPr>
        </p:nvSpPr>
        <p:spPr/>
        <p:txBody>
          <a:bodyPr/>
          <a:lstStyle/>
          <a:p>
            <a:r>
              <a:rPr lang="en-US" dirty="0"/>
              <a:t>h. Identity Operators</a:t>
            </a:r>
          </a:p>
        </p:txBody>
      </p:sp>
      <p:sp>
        <p:nvSpPr>
          <p:cNvPr id="3" name="Content Placeholder 2">
            <a:extLst>
              <a:ext uri="{FF2B5EF4-FFF2-40B4-BE49-F238E27FC236}">
                <a16:creationId xmlns:a16="http://schemas.microsoft.com/office/drawing/2014/main" id="{D41755D1-FB66-4EA2-A80A-7691FA364545}"/>
              </a:ext>
            </a:extLst>
          </p:cNvPr>
          <p:cNvSpPr>
            <a:spLocks noGrp="1"/>
          </p:cNvSpPr>
          <p:nvPr>
            <p:ph idx="1"/>
          </p:nvPr>
        </p:nvSpPr>
        <p:spPr>
          <a:xfrm>
            <a:off x="1143216" y="1500694"/>
            <a:ext cx="10157354" cy="5128705"/>
          </a:xfrm>
        </p:spPr>
        <p:txBody>
          <a:bodyPr>
            <a:normAutofit fontScale="85000" lnSpcReduction="20000"/>
          </a:bodyPr>
          <a:lstStyle/>
          <a:p>
            <a:pPr marL="0" indent="0">
              <a:buNone/>
            </a:pPr>
            <a:r>
              <a:rPr lang="en-US" b="1" dirty="0"/>
              <a:t>Operator – “id”</a:t>
            </a:r>
          </a:p>
          <a:p>
            <a:r>
              <a:rPr lang="en-US" sz="2000" dirty="0"/>
              <a:t>These operators compare the memory locations of two objects.</a:t>
            </a:r>
          </a:p>
          <a:p>
            <a:r>
              <a:rPr lang="en-US" sz="2000" dirty="0"/>
              <a:t>Hence, it is possible to know whether the two objects are same or not. </a:t>
            </a:r>
          </a:p>
          <a:p>
            <a:r>
              <a:rPr lang="en-US" sz="2000" dirty="0"/>
              <a:t>The memory location of an object can be seen using the id() function. This function returns an integer number, called the identity number that internally represents the memory location of the object.</a:t>
            </a:r>
          </a:p>
          <a:p>
            <a:pPr marL="0" indent="0">
              <a:buNone/>
            </a:pPr>
            <a:r>
              <a:rPr lang="en-US" sz="2000" dirty="0"/>
              <a:t>Example:</a:t>
            </a:r>
          </a:p>
          <a:p>
            <a:pPr marL="0" indent="0">
              <a:buNone/>
            </a:pPr>
            <a:r>
              <a:rPr lang="en-US" sz="2000" dirty="0"/>
              <a:t>&gt;&gt;&gt; a = 49    </a:t>
            </a:r>
          </a:p>
          <a:p>
            <a:pPr marL="0" indent="0">
              <a:buNone/>
            </a:pPr>
            <a:r>
              <a:rPr lang="en-US" sz="2000" dirty="0"/>
              <a:t>&gt;&gt;&gt; b = 49</a:t>
            </a:r>
          </a:p>
          <a:p>
            <a:pPr marL="0" indent="0">
              <a:buNone/>
            </a:pPr>
            <a:r>
              <a:rPr lang="en-US" sz="2000" dirty="0"/>
              <a:t>&gt;&gt;&gt; id(a)</a:t>
            </a:r>
          </a:p>
          <a:p>
            <a:pPr marL="0" indent="0">
              <a:buNone/>
            </a:pPr>
            <a:r>
              <a:rPr lang="en-US" sz="2000" dirty="0"/>
              <a:t>1729248256</a:t>
            </a:r>
          </a:p>
          <a:p>
            <a:pPr marL="0" indent="0">
              <a:buNone/>
            </a:pPr>
            <a:r>
              <a:rPr lang="en-US" sz="2000" dirty="0"/>
              <a:t>&gt;&gt;&gt; id(b)</a:t>
            </a:r>
          </a:p>
          <a:p>
            <a:pPr marL="0" indent="0">
              <a:buNone/>
            </a:pPr>
            <a:r>
              <a:rPr lang="en-US" sz="2000" dirty="0"/>
              <a:t>1729248256</a:t>
            </a:r>
          </a:p>
          <a:p>
            <a:pPr marL="0" indent="0">
              <a:buNone/>
            </a:pPr>
            <a:endParaRPr lang="en-US" b="1" dirty="0"/>
          </a:p>
        </p:txBody>
      </p:sp>
    </p:spTree>
    <p:extLst>
      <p:ext uri="{BB962C8B-B14F-4D97-AF65-F5344CB8AC3E}">
        <p14:creationId xmlns:p14="http://schemas.microsoft.com/office/powerpoint/2010/main" val="101052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C5575-680E-4564-88BA-793489A9FE36}"/>
              </a:ext>
            </a:extLst>
          </p:cNvPr>
          <p:cNvSpPr>
            <a:spLocks noGrp="1"/>
          </p:cNvSpPr>
          <p:nvPr>
            <p:ph type="title"/>
          </p:nvPr>
        </p:nvSpPr>
        <p:spPr/>
        <p:txBody>
          <a:bodyPr/>
          <a:lstStyle/>
          <a:p>
            <a:r>
              <a:rPr lang="en-US" dirty="0" err="1"/>
              <a:t>i</a:t>
            </a:r>
            <a:r>
              <a:rPr lang="en-US" dirty="0"/>
              <a:t>. Operator Precedence</a:t>
            </a:r>
          </a:p>
        </p:txBody>
      </p:sp>
      <p:sp>
        <p:nvSpPr>
          <p:cNvPr id="3" name="Content Placeholder 2">
            <a:extLst>
              <a:ext uri="{FF2B5EF4-FFF2-40B4-BE49-F238E27FC236}">
                <a16:creationId xmlns:a16="http://schemas.microsoft.com/office/drawing/2014/main" id="{2D26D3FA-7DB3-4749-BE83-4BBB4F114AB3}"/>
              </a:ext>
            </a:extLst>
          </p:cNvPr>
          <p:cNvSpPr>
            <a:spLocks noGrp="1"/>
          </p:cNvSpPr>
          <p:nvPr>
            <p:ph idx="1"/>
          </p:nvPr>
        </p:nvSpPr>
        <p:spPr/>
        <p:txBody>
          <a:bodyPr>
            <a:normAutofit/>
          </a:bodyPr>
          <a:lstStyle/>
          <a:p>
            <a:r>
              <a:rPr lang="en-US" dirty="0"/>
              <a:t>1. First parentheses are evaluated. </a:t>
            </a:r>
          </a:p>
          <a:p>
            <a:r>
              <a:rPr lang="en-US" dirty="0"/>
              <a:t>2. Exponentiation is done next. </a:t>
            </a:r>
          </a:p>
          <a:p>
            <a:r>
              <a:rPr lang="en-US" dirty="0"/>
              <a:t>3. Multiplication, division, modulus and floor divisions are at equal priority. </a:t>
            </a:r>
          </a:p>
          <a:p>
            <a:r>
              <a:rPr lang="en-US" dirty="0"/>
              <a:t>4. Addition and subtraction are done afterwards. </a:t>
            </a:r>
          </a:p>
          <a:p>
            <a:r>
              <a:rPr lang="en-US" dirty="0"/>
              <a:t>5. Finally, assignment operation is performed.</a:t>
            </a:r>
          </a:p>
          <a:p>
            <a:pPr marL="0" indent="0">
              <a:buNone/>
            </a:pPr>
            <a:r>
              <a:rPr lang="en-US" dirty="0"/>
              <a:t>Example: x = 1, y = 2, z = 3, a = 2, b = 2, c = 3</a:t>
            </a:r>
          </a:p>
          <a:p>
            <a:pPr marL="0" indent="0">
              <a:buNone/>
            </a:pPr>
            <a:r>
              <a:rPr lang="en-US" dirty="0"/>
              <a:t>		d = (</a:t>
            </a:r>
            <a:r>
              <a:rPr lang="en-US" dirty="0" err="1"/>
              <a:t>x+y</a:t>
            </a:r>
            <a:r>
              <a:rPr lang="en-US" dirty="0"/>
              <a:t>) * z**a//</a:t>
            </a:r>
            <a:r>
              <a:rPr lang="en-US" dirty="0" err="1"/>
              <a:t>b+c</a:t>
            </a:r>
            <a:endParaRPr lang="en-US" dirty="0"/>
          </a:p>
          <a:p>
            <a:endParaRPr lang="en-US" dirty="0"/>
          </a:p>
        </p:txBody>
      </p:sp>
    </p:spTree>
    <p:extLst>
      <p:ext uri="{BB962C8B-B14F-4D97-AF65-F5344CB8AC3E}">
        <p14:creationId xmlns:p14="http://schemas.microsoft.com/office/powerpoint/2010/main" val="288638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751012" y="2819400"/>
            <a:ext cx="10157354" cy="1397000"/>
          </a:xfrm>
        </p:spPr>
        <p:txBody>
          <a:bodyPr/>
          <a:lstStyle/>
          <a:p>
            <a:r>
              <a:rPr lang="en-US" dirty="0"/>
              <a:t>2. Input and Output </a:t>
            </a:r>
            <a:br>
              <a:rPr lang="en-US" dirty="0"/>
            </a:br>
            <a:endParaRPr lang="en-US" dirty="0"/>
          </a:p>
        </p:txBody>
      </p:sp>
    </p:spTree>
    <p:extLst>
      <p:ext uri="{BB962C8B-B14F-4D97-AF65-F5344CB8AC3E}">
        <p14:creationId xmlns:p14="http://schemas.microsoft.com/office/powerpoint/2010/main" val="52079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FD56-1316-436E-BA88-180EE70C97EC}"/>
              </a:ext>
            </a:extLst>
          </p:cNvPr>
          <p:cNvSpPr>
            <a:spLocks noGrp="1"/>
          </p:cNvSpPr>
          <p:nvPr>
            <p:ph type="title"/>
          </p:nvPr>
        </p:nvSpPr>
        <p:spPr/>
        <p:txBody>
          <a:bodyPr/>
          <a:lstStyle/>
          <a:p>
            <a:r>
              <a:rPr lang="en-US" dirty="0"/>
              <a:t>a. Output Statement</a:t>
            </a:r>
          </a:p>
        </p:txBody>
      </p:sp>
      <p:sp>
        <p:nvSpPr>
          <p:cNvPr id="3" name="Content Placeholder 2">
            <a:extLst>
              <a:ext uri="{FF2B5EF4-FFF2-40B4-BE49-F238E27FC236}">
                <a16:creationId xmlns:a16="http://schemas.microsoft.com/office/drawing/2014/main" id="{5E669C58-B4CF-463F-9116-63AD6BD1301A}"/>
              </a:ext>
            </a:extLst>
          </p:cNvPr>
          <p:cNvSpPr>
            <a:spLocks noGrp="1"/>
          </p:cNvSpPr>
          <p:nvPr>
            <p:ph idx="1"/>
          </p:nvPr>
        </p:nvSpPr>
        <p:spPr/>
        <p:txBody>
          <a:bodyPr/>
          <a:lstStyle/>
          <a:p>
            <a:r>
              <a:rPr lang="en-US" dirty="0"/>
              <a:t>print(“string”) Statement</a:t>
            </a:r>
          </a:p>
          <a:p>
            <a:r>
              <a:rPr lang="en-US" dirty="0"/>
              <a:t>print(Variable list) 	command		output</a:t>
            </a:r>
          </a:p>
          <a:p>
            <a:pPr marL="0" indent="0">
              <a:buNone/>
            </a:pPr>
            <a:r>
              <a:rPr lang="en-US" dirty="0"/>
              <a:t>     Example: a, b = 2, 4 # print( a , b )    		2   4</a:t>
            </a:r>
          </a:p>
          <a:p>
            <a:pPr marL="0" indent="0">
              <a:buNone/>
            </a:pPr>
            <a:r>
              <a:rPr lang="en-US" dirty="0"/>
              <a:t>		           #  print(a, b, </a:t>
            </a:r>
            <a:r>
              <a:rPr lang="en-US" dirty="0" err="1"/>
              <a:t>sep</a:t>
            </a:r>
            <a:r>
              <a:rPr lang="en-US" dirty="0"/>
              <a:t>=”,“)	2,4</a:t>
            </a:r>
          </a:p>
          <a:p>
            <a:pPr marL="0" indent="0">
              <a:buNone/>
            </a:pPr>
            <a:r>
              <a:rPr lang="en-US" dirty="0"/>
              <a:t>		           #	  print(a, b, </a:t>
            </a:r>
            <a:r>
              <a:rPr lang="en-US" dirty="0" err="1"/>
              <a:t>sep</a:t>
            </a:r>
            <a:r>
              <a:rPr lang="en-US" dirty="0"/>
              <a:t>=“:”)	2:4</a:t>
            </a:r>
          </a:p>
          <a:p>
            <a:pPr marL="0" indent="0">
              <a:buNone/>
            </a:pPr>
            <a:r>
              <a:rPr lang="en-US" dirty="0"/>
              <a:t>		            #  print(a, b, </a:t>
            </a:r>
            <a:r>
              <a:rPr lang="en-US" dirty="0" err="1"/>
              <a:t>sep</a:t>
            </a:r>
            <a:r>
              <a:rPr lang="en-US" dirty="0"/>
              <a:t>=“---”)	2---4 			</a:t>
            </a:r>
          </a:p>
        </p:txBody>
      </p:sp>
    </p:spTree>
    <p:extLst>
      <p:ext uri="{BB962C8B-B14F-4D97-AF65-F5344CB8AC3E}">
        <p14:creationId xmlns:p14="http://schemas.microsoft.com/office/powerpoint/2010/main" val="280255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FD56-1316-436E-BA88-180EE70C97EC}"/>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5E669C58-B4CF-463F-9116-63AD6BD1301A}"/>
              </a:ext>
            </a:extLst>
          </p:cNvPr>
          <p:cNvSpPr>
            <a:spLocks noGrp="1"/>
          </p:cNvSpPr>
          <p:nvPr>
            <p:ph idx="1"/>
          </p:nvPr>
        </p:nvSpPr>
        <p:spPr>
          <a:xfrm>
            <a:off x="1117309" y="1701800"/>
            <a:ext cx="10157354" cy="4851400"/>
          </a:xfrm>
        </p:spPr>
        <p:txBody>
          <a:bodyPr>
            <a:normAutofit fontScale="85000" lnSpcReduction="20000"/>
          </a:bodyPr>
          <a:lstStyle/>
          <a:p>
            <a:pPr marL="0" indent="0">
              <a:buNone/>
            </a:pPr>
            <a:r>
              <a:rPr lang="en-US" dirty="0"/>
              <a:t>Example:					</a:t>
            </a:r>
            <a:r>
              <a:rPr lang="en-US" b="1" dirty="0"/>
              <a:t>output</a:t>
            </a:r>
          </a:p>
          <a:p>
            <a:pPr marL="0" indent="0">
              <a:buNone/>
            </a:pPr>
            <a:r>
              <a:rPr lang="en-US" dirty="0"/>
              <a:t>		print("Hello") 		Hello</a:t>
            </a:r>
          </a:p>
          <a:p>
            <a:pPr marL="0" indent="0">
              <a:buNone/>
            </a:pPr>
            <a:r>
              <a:rPr lang="en-US" dirty="0"/>
              <a:t>		print("Dear") 		Dear</a:t>
            </a:r>
          </a:p>
          <a:p>
            <a:pPr marL="0" indent="0">
              <a:buNone/>
            </a:pPr>
            <a:r>
              <a:rPr lang="en-US" dirty="0"/>
              <a:t>		print('How are U?’)		How are U?</a:t>
            </a:r>
          </a:p>
          <a:p>
            <a:pPr marL="0" indent="0">
              <a:buNone/>
            </a:pPr>
            <a:r>
              <a:rPr lang="en-US" dirty="0"/>
              <a:t>		print("Hello", end=‘’)	</a:t>
            </a:r>
            <a:r>
              <a:rPr lang="en-US" dirty="0" err="1"/>
              <a:t>HelloDearHow</a:t>
            </a:r>
            <a:r>
              <a:rPr lang="en-US" dirty="0"/>
              <a:t> are U?	 </a:t>
            </a:r>
          </a:p>
          <a:p>
            <a:pPr marL="0" indent="0">
              <a:buNone/>
            </a:pPr>
            <a:r>
              <a:rPr lang="en-US" dirty="0"/>
              <a:t>                                   print("Dear", end=‘’) </a:t>
            </a:r>
          </a:p>
          <a:p>
            <a:pPr marL="0" indent="0">
              <a:buNone/>
            </a:pPr>
            <a:r>
              <a:rPr lang="en-US" dirty="0"/>
              <a:t>                                   print('How are U?', end=‘’)</a:t>
            </a:r>
          </a:p>
          <a:p>
            <a:pPr marL="0" indent="0">
              <a:buNone/>
            </a:pPr>
            <a:r>
              <a:rPr lang="en-US" b="1" dirty="0"/>
              <a:t>Note</a:t>
            </a:r>
            <a:r>
              <a:rPr lang="en-US" dirty="0"/>
              <a:t>: by default end=‘\n’</a:t>
            </a:r>
          </a:p>
          <a:p>
            <a:pPr marL="0" indent="0">
              <a:buNone/>
            </a:pPr>
            <a:r>
              <a:rPr lang="en-US" b="1" dirty="0"/>
              <a:t>Note</a:t>
            </a:r>
            <a:r>
              <a:rPr lang="en-US" dirty="0"/>
              <a:t>: Difference between end and </a:t>
            </a:r>
            <a:r>
              <a:rPr lang="en-US" dirty="0" err="1"/>
              <a:t>sep</a:t>
            </a:r>
            <a:r>
              <a:rPr lang="en-US" dirty="0"/>
              <a:t>?   </a:t>
            </a:r>
            <a:r>
              <a:rPr lang="en-US" b="1" dirty="0"/>
              <a:t>Example</a:t>
            </a:r>
            <a:r>
              <a:rPr lang="en-US" dirty="0"/>
              <a:t>: use end=‘\t’ and see the output</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92747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FD56-1316-436E-BA88-180EE70C97EC}"/>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5E669C58-B4CF-463F-9116-63AD6BD1301A}"/>
              </a:ext>
            </a:extLst>
          </p:cNvPr>
          <p:cNvSpPr>
            <a:spLocks noGrp="1"/>
          </p:cNvSpPr>
          <p:nvPr>
            <p:ph idx="1"/>
          </p:nvPr>
        </p:nvSpPr>
        <p:spPr/>
        <p:txBody>
          <a:bodyPr/>
          <a:lstStyle/>
          <a:p>
            <a:r>
              <a:rPr lang="en-US" dirty="0"/>
              <a:t>print(“object”)              // list, </a:t>
            </a:r>
            <a:r>
              <a:rPr lang="en-US" dirty="0" err="1"/>
              <a:t>dict</a:t>
            </a:r>
            <a:r>
              <a:rPr lang="en-US" dirty="0"/>
              <a:t>, tuple etc.   Try.</a:t>
            </a:r>
          </a:p>
          <a:p>
            <a:r>
              <a:rPr lang="en-US" dirty="0"/>
              <a:t>print(“string”, Variable list)   </a:t>
            </a:r>
          </a:p>
          <a:p>
            <a:pPr marL="0" indent="0">
              <a:buNone/>
            </a:pPr>
            <a:r>
              <a:rPr lang="en-US" b="1" dirty="0"/>
              <a:t>Example</a:t>
            </a:r>
            <a:r>
              <a:rPr lang="en-US" dirty="0"/>
              <a:t>:	a = 2</a:t>
            </a:r>
          </a:p>
          <a:p>
            <a:pPr marL="0" indent="0">
              <a:buNone/>
            </a:pPr>
            <a:r>
              <a:rPr lang="en-US" dirty="0"/>
              <a:t>		print(a, “ is even number”)</a:t>
            </a:r>
          </a:p>
          <a:p>
            <a:r>
              <a:rPr lang="en-US" dirty="0"/>
              <a:t>print(“formatted string”)   % operator can be used for formatting purpose</a:t>
            </a:r>
          </a:p>
          <a:p>
            <a:pPr marL="0" indent="0">
              <a:buNone/>
            </a:pPr>
            <a:r>
              <a:rPr lang="en-US" b="1" dirty="0"/>
              <a:t>Example</a:t>
            </a:r>
            <a:r>
              <a:rPr lang="en-US" dirty="0"/>
              <a:t>: print(“formatted string” %(variable list))			</a:t>
            </a:r>
          </a:p>
        </p:txBody>
      </p:sp>
    </p:spTree>
    <p:extLst>
      <p:ext uri="{BB962C8B-B14F-4D97-AF65-F5344CB8AC3E}">
        <p14:creationId xmlns:p14="http://schemas.microsoft.com/office/powerpoint/2010/main" val="2820094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FD56-1316-436E-BA88-180EE70C97EC}"/>
              </a:ext>
            </a:extLst>
          </p:cNvPr>
          <p:cNvSpPr>
            <a:spLocks noGrp="1"/>
          </p:cNvSpPr>
          <p:nvPr>
            <p:ph type="title"/>
          </p:nvPr>
        </p:nvSpPr>
        <p:spPr/>
        <p:txBody>
          <a:bodyPr/>
          <a:lstStyle/>
          <a:p>
            <a:r>
              <a:rPr lang="en-US" dirty="0" err="1"/>
              <a:t>Contd</a:t>
            </a:r>
            <a:endParaRPr lang="en-US" dirty="0"/>
          </a:p>
        </p:txBody>
      </p:sp>
      <p:sp>
        <p:nvSpPr>
          <p:cNvPr id="3" name="Content Placeholder 2">
            <a:extLst>
              <a:ext uri="{FF2B5EF4-FFF2-40B4-BE49-F238E27FC236}">
                <a16:creationId xmlns:a16="http://schemas.microsoft.com/office/drawing/2014/main" id="{5E669C58-B4CF-463F-9116-63AD6BD1301A}"/>
              </a:ext>
            </a:extLst>
          </p:cNvPr>
          <p:cNvSpPr>
            <a:spLocks noGrp="1"/>
          </p:cNvSpPr>
          <p:nvPr>
            <p:ph idx="1"/>
          </p:nvPr>
        </p:nvSpPr>
        <p:spPr/>
        <p:txBody>
          <a:bodyPr/>
          <a:lstStyle/>
          <a:p>
            <a:pPr marL="0" indent="0">
              <a:buNone/>
            </a:pPr>
            <a:r>
              <a:rPr lang="en-US" b="1" dirty="0"/>
              <a:t>Example 1:</a:t>
            </a:r>
            <a:r>
              <a:rPr lang="en-US" dirty="0"/>
              <a:t>			</a:t>
            </a:r>
            <a:r>
              <a:rPr lang="en-US" b="1" dirty="0"/>
              <a:t>Example 3:</a:t>
            </a:r>
          </a:p>
          <a:p>
            <a:pPr marL="0" indent="0">
              <a:buNone/>
            </a:pPr>
            <a:r>
              <a:rPr lang="en-US" dirty="0"/>
              <a:t>X = 20				name = ‘Bangalore’</a:t>
            </a:r>
          </a:p>
          <a:p>
            <a:pPr marL="0" indent="0">
              <a:buNone/>
            </a:pPr>
            <a:r>
              <a:rPr lang="en-US" dirty="0"/>
              <a:t>print(‘Value = %</a:t>
            </a:r>
            <a:r>
              <a:rPr lang="en-US" dirty="0" err="1"/>
              <a:t>i</a:t>
            </a:r>
            <a:r>
              <a:rPr lang="en-US" dirty="0"/>
              <a:t>’ % X)		print(‘Hai %s’ % name)</a:t>
            </a:r>
          </a:p>
          <a:p>
            <a:pPr marL="0" indent="0">
              <a:buNone/>
            </a:pPr>
            <a:r>
              <a:rPr lang="en-US" b="1" dirty="0"/>
              <a:t>Example 2:</a:t>
            </a:r>
            <a:r>
              <a:rPr lang="en-US" dirty="0"/>
              <a:t>			others:  %c, %f</a:t>
            </a:r>
          </a:p>
          <a:p>
            <a:pPr marL="0" indent="0">
              <a:buNone/>
            </a:pPr>
            <a:r>
              <a:rPr lang="en-US" dirty="0"/>
              <a:t>X, Y = 10, 20</a:t>
            </a:r>
          </a:p>
          <a:p>
            <a:pPr marL="0" indent="0">
              <a:buNone/>
            </a:pPr>
            <a:r>
              <a:rPr lang="en-US" dirty="0"/>
              <a:t>print(‘X = %</a:t>
            </a:r>
            <a:r>
              <a:rPr lang="en-US" dirty="0" err="1"/>
              <a:t>i</a:t>
            </a:r>
            <a:r>
              <a:rPr lang="en-US" dirty="0"/>
              <a:t> y = %d’ %(X, Y))		</a:t>
            </a:r>
          </a:p>
        </p:txBody>
      </p:sp>
    </p:spTree>
    <p:extLst>
      <p:ext uri="{BB962C8B-B14F-4D97-AF65-F5344CB8AC3E}">
        <p14:creationId xmlns:p14="http://schemas.microsoft.com/office/powerpoint/2010/main" val="40489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C058-FE72-4D95-A754-71708074E0CD}"/>
              </a:ext>
            </a:extLst>
          </p:cNvPr>
          <p:cNvSpPr>
            <a:spLocks noGrp="1"/>
          </p:cNvSpPr>
          <p:nvPr>
            <p:ph type="title"/>
          </p:nvPr>
        </p:nvSpPr>
        <p:spPr/>
        <p:txBody>
          <a:bodyPr/>
          <a:lstStyle/>
          <a:p>
            <a:r>
              <a:rPr lang="en-US" dirty="0"/>
              <a:t>b. Input Statement</a:t>
            </a:r>
          </a:p>
        </p:txBody>
      </p:sp>
      <p:sp>
        <p:nvSpPr>
          <p:cNvPr id="3" name="Content Placeholder 2">
            <a:extLst>
              <a:ext uri="{FF2B5EF4-FFF2-40B4-BE49-F238E27FC236}">
                <a16:creationId xmlns:a16="http://schemas.microsoft.com/office/drawing/2014/main" id="{9271B9B7-9503-48C5-82D8-6956A39F208F}"/>
              </a:ext>
            </a:extLst>
          </p:cNvPr>
          <p:cNvSpPr>
            <a:spLocks noGrp="1"/>
          </p:cNvSpPr>
          <p:nvPr>
            <p:ph idx="1"/>
          </p:nvPr>
        </p:nvSpPr>
        <p:spPr/>
        <p:txBody>
          <a:bodyPr/>
          <a:lstStyle/>
          <a:p>
            <a:pPr marL="0" indent="0">
              <a:buNone/>
            </a:pPr>
            <a:r>
              <a:rPr lang="en-US" dirty="0"/>
              <a:t>To accept input from user, python provides </a:t>
            </a:r>
            <a:r>
              <a:rPr lang="en-US" b="1" dirty="0"/>
              <a:t>input() </a:t>
            </a:r>
            <a:r>
              <a:rPr lang="en-US" dirty="0"/>
              <a:t>function. This takes values from user and return it as string.</a:t>
            </a:r>
          </a:p>
          <a:p>
            <a:pPr marL="0" indent="0">
              <a:buNone/>
            </a:pPr>
            <a:r>
              <a:rPr lang="en-US" b="1" dirty="0"/>
              <a:t>Example: </a:t>
            </a:r>
            <a:r>
              <a:rPr lang="en-US" dirty="0"/>
              <a:t> variable = input()</a:t>
            </a:r>
          </a:p>
          <a:p>
            <a:pPr marL="0" indent="0">
              <a:buNone/>
            </a:pPr>
            <a:r>
              <a:rPr lang="en-US" b="1" dirty="0"/>
              <a:t>	    </a:t>
            </a:r>
            <a:r>
              <a:rPr lang="en-US" dirty="0"/>
              <a:t>print(variable)</a:t>
            </a:r>
            <a:endParaRPr lang="en-US" b="1" dirty="0"/>
          </a:p>
          <a:p>
            <a:pPr marL="0" indent="0">
              <a:buNone/>
            </a:pPr>
            <a:r>
              <a:rPr lang="en-US" b="1" dirty="0"/>
              <a:t>Note: </a:t>
            </a:r>
            <a:r>
              <a:rPr lang="en-US" dirty="0"/>
              <a:t>See lab program for more examples</a:t>
            </a:r>
          </a:p>
        </p:txBody>
      </p:sp>
    </p:spTree>
    <p:extLst>
      <p:ext uri="{BB962C8B-B14F-4D97-AF65-F5344CB8AC3E}">
        <p14:creationId xmlns:p14="http://schemas.microsoft.com/office/powerpoint/2010/main" val="197744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D41C6-A153-4185-8BAA-233BE0AACB5E}"/>
              </a:ext>
            </a:extLst>
          </p:cNvPr>
          <p:cNvSpPr>
            <a:spLocks noGrp="1"/>
          </p:cNvSpPr>
          <p:nvPr>
            <p:ph type="title"/>
          </p:nvPr>
        </p:nvSpPr>
        <p:spPr/>
        <p:txBody>
          <a:bodyPr/>
          <a:lstStyle/>
          <a:p>
            <a:r>
              <a:rPr lang="en-US" dirty="0"/>
              <a:t>c. Command line arguments</a:t>
            </a:r>
          </a:p>
        </p:txBody>
      </p:sp>
      <p:sp>
        <p:nvSpPr>
          <p:cNvPr id="3" name="Content Placeholder 2">
            <a:extLst>
              <a:ext uri="{FF2B5EF4-FFF2-40B4-BE49-F238E27FC236}">
                <a16:creationId xmlns:a16="http://schemas.microsoft.com/office/drawing/2014/main" id="{E24F2365-2B07-4C30-9916-C1136801974A}"/>
              </a:ext>
            </a:extLst>
          </p:cNvPr>
          <p:cNvSpPr>
            <a:spLocks noGrp="1"/>
          </p:cNvSpPr>
          <p:nvPr>
            <p:ph idx="1"/>
          </p:nvPr>
        </p:nvSpPr>
        <p:spPr/>
        <p:txBody>
          <a:bodyPr/>
          <a:lstStyle/>
          <a:p>
            <a:pPr marL="0" indent="0">
              <a:buNone/>
            </a:pPr>
            <a:r>
              <a:rPr lang="en-US" b="1" dirty="0"/>
              <a:t>Example:   </a:t>
            </a:r>
            <a:r>
              <a:rPr lang="en-US" dirty="0"/>
              <a:t>python add.py 10 20</a:t>
            </a:r>
          </a:p>
          <a:p>
            <a:pPr marL="0" indent="0">
              <a:buNone/>
            </a:pPr>
            <a:r>
              <a:rPr lang="en-US" dirty="0"/>
              <a:t>Here, add.py, 10 and 20 are arguments separated by space.</a:t>
            </a:r>
          </a:p>
          <a:p>
            <a:pPr marL="0" indent="0">
              <a:buNone/>
            </a:pPr>
            <a:r>
              <a:rPr lang="en-US" dirty="0"/>
              <a:t>These are stored in the form of strings in a list with the name</a:t>
            </a:r>
            <a:r>
              <a:rPr lang="en-US" b="1" dirty="0"/>
              <a:t> ‘</a:t>
            </a:r>
            <a:r>
              <a:rPr lang="en-US" b="1" dirty="0" err="1"/>
              <a:t>argv</a:t>
            </a:r>
            <a:r>
              <a:rPr lang="en-US" b="1" dirty="0"/>
              <a:t>’</a:t>
            </a:r>
          </a:p>
          <a:p>
            <a:pPr marL="0" indent="0">
              <a:buNone/>
            </a:pPr>
            <a:r>
              <a:rPr lang="en-US" dirty="0"/>
              <a:t>In the above example:  </a:t>
            </a:r>
            <a:r>
              <a:rPr lang="en-US" dirty="0" err="1"/>
              <a:t>argv</a:t>
            </a:r>
            <a:r>
              <a:rPr lang="en-US" dirty="0"/>
              <a:t>[0] = ‘add.py’, </a:t>
            </a:r>
            <a:r>
              <a:rPr lang="en-US" dirty="0" err="1"/>
              <a:t>argv</a:t>
            </a:r>
            <a:r>
              <a:rPr lang="en-US" dirty="0"/>
              <a:t>[1] = ‘10’ and </a:t>
            </a:r>
            <a:r>
              <a:rPr lang="en-US" dirty="0" err="1"/>
              <a:t>argv</a:t>
            </a:r>
            <a:r>
              <a:rPr lang="en-US" dirty="0"/>
              <a:t>[2] = ‘20’</a:t>
            </a:r>
          </a:p>
          <a:p>
            <a:pPr marL="0" indent="0">
              <a:buNone/>
            </a:pPr>
            <a:r>
              <a:rPr lang="en-US" dirty="0"/>
              <a:t>To find number of command  line arguments, we can use </a:t>
            </a:r>
            <a:r>
              <a:rPr lang="en-US" b="1" dirty="0" err="1"/>
              <a:t>len</a:t>
            </a:r>
            <a:r>
              <a:rPr lang="en-US" b="1" dirty="0"/>
              <a:t> </a:t>
            </a:r>
            <a:r>
              <a:rPr lang="en-US" dirty="0"/>
              <a:t>function. </a:t>
            </a:r>
            <a:r>
              <a:rPr lang="en-US" b="1" dirty="0"/>
              <a:t>Example</a:t>
            </a:r>
            <a:r>
              <a:rPr lang="en-US" dirty="0"/>
              <a:t>: </a:t>
            </a:r>
            <a:r>
              <a:rPr lang="en-US" dirty="0" err="1"/>
              <a:t>len</a:t>
            </a:r>
            <a:r>
              <a:rPr lang="en-US" dirty="0"/>
              <a:t>(</a:t>
            </a:r>
            <a:r>
              <a:rPr lang="en-US" dirty="0" err="1"/>
              <a:t>sys.argv</a:t>
            </a:r>
            <a:r>
              <a:rPr lang="en-US" dirty="0"/>
              <a:t>)</a:t>
            </a:r>
          </a:p>
          <a:p>
            <a:pPr marL="0" indent="0">
              <a:buNone/>
            </a:pPr>
            <a:r>
              <a:rPr lang="en-US" dirty="0"/>
              <a:t>See lab example.</a:t>
            </a:r>
          </a:p>
        </p:txBody>
      </p:sp>
    </p:spTree>
    <p:extLst>
      <p:ext uri="{BB962C8B-B14F-4D97-AF65-F5344CB8AC3E}">
        <p14:creationId xmlns:p14="http://schemas.microsoft.com/office/powerpoint/2010/main" val="278115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353D5-424A-4778-93AE-AFD65B238C74}"/>
              </a:ext>
            </a:extLst>
          </p:cNvPr>
          <p:cNvSpPr>
            <a:spLocks noGrp="1"/>
          </p:cNvSpPr>
          <p:nvPr>
            <p:ph type="title"/>
          </p:nvPr>
        </p:nvSpPr>
        <p:spPr/>
        <p:txBody>
          <a:bodyPr/>
          <a:lstStyle/>
          <a:p>
            <a:r>
              <a:rPr lang="en-US" dirty="0"/>
              <a:t>d. Parsing command line arguments</a:t>
            </a:r>
          </a:p>
        </p:txBody>
      </p:sp>
      <p:sp>
        <p:nvSpPr>
          <p:cNvPr id="3" name="Content Placeholder 2">
            <a:extLst>
              <a:ext uri="{FF2B5EF4-FFF2-40B4-BE49-F238E27FC236}">
                <a16:creationId xmlns:a16="http://schemas.microsoft.com/office/drawing/2014/main" id="{50B2BD36-66D0-44B5-8761-5051B2519051}"/>
              </a:ext>
            </a:extLst>
          </p:cNvPr>
          <p:cNvSpPr>
            <a:spLocks noGrp="1"/>
          </p:cNvSpPr>
          <p:nvPr>
            <p:ph idx="1"/>
          </p:nvPr>
        </p:nvSpPr>
        <p:spPr/>
        <p:txBody>
          <a:bodyPr/>
          <a:lstStyle/>
          <a:p>
            <a:pPr marL="0" indent="0">
              <a:buNone/>
            </a:pPr>
            <a:r>
              <a:rPr lang="en-US" dirty="0"/>
              <a:t>“</a:t>
            </a:r>
            <a:r>
              <a:rPr lang="en-US" dirty="0" err="1"/>
              <a:t>argparse</a:t>
            </a:r>
            <a:r>
              <a:rPr lang="en-US" dirty="0"/>
              <a:t>” module</a:t>
            </a:r>
          </a:p>
          <a:p>
            <a:pPr marL="0" indent="0">
              <a:buNone/>
            </a:pPr>
            <a:r>
              <a:rPr lang="en-US" dirty="0"/>
              <a:t>Notes:</a:t>
            </a:r>
          </a:p>
          <a:p>
            <a:pPr marL="457200" indent="-457200">
              <a:buAutoNum type="arabicPeriod"/>
            </a:pPr>
            <a:r>
              <a:rPr lang="en-US" dirty="0"/>
              <a:t>Useful to develop user friendly programs using command line arguments</a:t>
            </a:r>
          </a:p>
          <a:p>
            <a:pPr marL="457200" indent="-457200">
              <a:buAutoNum type="arabicPeriod"/>
            </a:pPr>
            <a:r>
              <a:rPr lang="en-US" dirty="0"/>
              <a:t>It automatically </a:t>
            </a:r>
            <a:r>
              <a:rPr lang="en-US" b="1" dirty="0"/>
              <a:t>generates help </a:t>
            </a:r>
            <a:r>
              <a:rPr lang="en-US" dirty="0"/>
              <a:t>and </a:t>
            </a:r>
            <a:r>
              <a:rPr lang="en-US" b="1" dirty="0"/>
              <a:t>usage messages</a:t>
            </a:r>
            <a:r>
              <a:rPr lang="en-US" dirty="0"/>
              <a:t> when user gives the program invalid arguments.</a:t>
            </a:r>
          </a:p>
          <a:p>
            <a:pPr marL="457200" indent="-457200">
              <a:buAutoNum type="arabicPeriod"/>
            </a:pPr>
            <a:r>
              <a:rPr lang="en-US" dirty="0"/>
              <a:t>“import </a:t>
            </a:r>
            <a:r>
              <a:rPr lang="en-US" dirty="0" err="1"/>
              <a:t>argparse</a:t>
            </a:r>
            <a:r>
              <a:rPr lang="en-US" dirty="0"/>
              <a:t>” to use this module.</a:t>
            </a:r>
          </a:p>
        </p:txBody>
      </p:sp>
    </p:spTree>
    <p:extLst>
      <p:ext uri="{BB962C8B-B14F-4D97-AF65-F5344CB8AC3E}">
        <p14:creationId xmlns:p14="http://schemas.microsoft.com/office/powerpoint/2010/main" val="1784966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751012" y="2819400"/>
            <a:ext cx="10157354" cy="1397000"/>
          </a:xfrm>
        </p:spPr>
        <p:txBody>
          <a:bodyPr/>
          <a:lstStyle/>
          <a:p>
            <a:r>
              <a:rPr lang="en-US" dirty="0"/>
              <a:t>1. Operators in Python</a:t>
            </a:r>
            <a:br>
              <a:rPr lang="en-US" dirty="0"/>
            </a:br>
            <a:endParaRPr lang="en-US" dirty="0"/>
          </a:p>
        </p:txBody>
      </p:sp>
    </p:spTree>
    <p:extLst>
      <p:ext uri="{BB962C8B-B14F-4D97-AF65-F5344CB8AC3E}">
        <p14:creationId xmlns:p14="http://schemas.microsoft.com/office/powerpoint/2010/main" val="62437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1E910-0D08-44D6-B608-7079467C9BBC}"/>
              </a:ext>
            </a:extLst>
          </p:cNvPr>
          <p:cNvSpPr>
            <a:spLocks noGrp="1"/>
          </p:cNvSpPr>
          <p:nvPr>
            <p:ph type="title"/>
          </p:nvPr>
        </p:nvSpPr>
        <p:spPr/>
        <p:txBody>
          <a:bodyPr/>
          <a:lstStyle/>
          <a:p>
            <a:r>
              <a:rPr lang="en-US" dirty="0" err="1"/>
              <a:t>Contd</a:t>
            </a:r>
            <a:endParaRPr lang="en-US" dirty="0"/>
          </a:p>
        </p:txBody>
      </p:sp>
      <p:sp>
        <p:nvSpPr>
          <p:cNvPr id="3" name="Content Placeholder 2">
            <a:extLst>
              <a:ext uri="{FF2B5EF4-FFF2-40B4-BE49-F238E27FC236}">
                <a16:creationId xmlns:a16="http://schemas.microsoft.com/office/drawing/2014/main" id="{ACF29F50-4675-4EC0-B9D7-F4E7E8860FF2}"/>
              </a:ext>
            </a:extLst>
          </p:cNvPr>
          <p:cNvSpPr>
            <a:spLocks noGrp="1"/>
          </p:cNvSpPr>
          <p:nvPr>
            <p:ph idx="1"/>
          </p:nvPr>
        </p:nvSpPr>
        <p:spPr/>
        <p:txBody>
          <a:bodyPr/>
          <a:lstStyle/>
          <a:p>
            <a:pPr marL="0" indent="0">
              <a:buNone/>
            </a:pPr>
            <a:r>
              <a:rPr lang="en-US" dirty="0"/>
              <a:t>To work with </a:t>
            </a:r>
            <a:r>
              <a:rPr lang="en-US" dirty="0" err="1"/>
              <a:t>argparse</a:t>
            </a:r>
            <a:endParaRPr lang="en-US" dirty="0"/>
          </a:p>
          <a:p>
            <a:pPr marL="457200" indent="-457200">
              <a:buAutoNum type="arabicPeriod"/>
            </a:pPr>
            <a:r>
              <a:rPr lang="en-US" dirty="0"/>
              <a:t>Import </a:t>
            </a:r>
            <a:r>
              <a:rPr lang="en-US" dirty="0" err="1"/>
              <a:t>argparse</a:t>
            </a:r>
            <a:endParaRPr lang="en-US" dirty="0"/>
          </a:p>
          <a:p>
            <a:pPr marL="457200" indent="-457200">
              <a:buAutoNum type="arabicPeriod"/>
            </a:pPr>
            <a:r>
              <a:rPr lang="en-US" dirty="0"/>
              <a:t>Create object of </a:t>
            </a:r>
            <a:r>
              <a:rPr lang="en-US" b="1" dirty="0" err="1"/>
              <a:t>ArgumentParser</a:t>
            </a:r>
            <a:r>
              <a:rPr lang="en-US" dirty="0"/>
              <a:t> class with description.</a:t>
            </a:r>
          </a:p>
          <a:p>
            <a:pPr marL="457200" indent="-457200">
              <a:buAutoNum type="arabicPeriod"/>
            </a:pPr>
            <a:r>
              <a:rPr lang="en-US" dirty="0"/>
              <a:t>Adding arguments to the parser using </a:t>
            </a:r>
            <a:r>
              <a:rPr lang="en-US" b="1" dirty="0" err="1"/>
              <a:t>add_argument</a:t>
            </a:r>
            <a:r>
              <a:rPr lang="en-US" b="1" dirty="0"/>
              <a:t>() </a:t>
            </a:r>
            <a:r>
              <a:rPr lang="en-US" dirty="0"/>
              <a:t>method.</a:t>
            </a:r>
          </a:p>
          <a:p>
            <a:pPr marL="457200" indent="-457200">
              <a:buAutoNum type="arabicPeriod"/>
            </a:pPr>
            <a:r>
              <a:rPr lang="en-US" dirty="0"/>
              <a:t>By using </a:t>
            </a:r>
            <a:r>
              <a:rPr lang="en-US" b="1" dirty="0" err="1"/>
              <a:t>parse_args</a:t>
            </a:r>
            <a:r>
              <a:rPr lang="en-US" b="1" dirty="0"/>
              <a:t>() </a:t>
            </a:r>
            <a:r>
              <a:rPr lang="en-US" dirty="0"/>
              <a:t>method, we will receive the arguments.</a:t>
            </a:r>
          </a:p>
          <a:p>
            <a:pPr marL="457200" indent="-457200">
              <a:buAutoNum type="arabicPeriod"/>
            </a:pPr>
            <a:r>
              <a:rPr lang="en-US" dirty="0"/>
              <a:t>Getting help :  use –h </a:t>
            </a:r>
          </a:p>
          <a:p>
            <a:pPr marL="0" indent="0">
              <a:buNone/>
            </a:pPr>
            <a:r>
              <a:rPr lang="en-US" b="1" dirty="0"/>
              <a:t>Note: </a:t>
            </a:r>
            <a:r>
              <a:rPr lang="en-US" dirty="0"/>
              <a:t>Refer Project for more details.	</a:t>
            </a:r>
          </a:p>
        </p:txBody>
      </p:sp>
    </p:spTree>
    <p:extLst>
      <p:ext uri="{BB962C8B-B14F-4D97-AF65-F5344CB8AC3E}">
        <p14:creationId xmlns:p14="http://schemas.microsoft.com/office/powerpoint/2010/main" val="197452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121D-12C6-4C1F-AABC-197ECC03059C}"/>
              </a:ext>
            </a:extLst>
          </p:cNvPr>
          <p:cNvSpPr>
            <a:spLocks noGrp="1"/>
          </p:cNvSpPr>
          <p:nvPr>
            <p:ph type="title"/>
          </p:nvPr>
        </p:nvSpPr>
        <p:spPr/>
        <p:txBody>
          <a:bodyPr/>
          <a:lstStyle/>
          <a:p>
            <a:r>
              <a:rPr lang="en-US" dirty="0"/>
              <a:t>3.  Control Statements</a:t>
            </a:r>
          </a:p>
        </p:txBody>
      </p:sp>
      <p:sp>
        <p:nvSpPr>
          <p:cNvPr id="3" name="Content Placeholder 2">
            <a:extLst>
              <a:ext uri="{FF2B5EF4-FFF2-40B4-BE49-F238E27FC236}">
                <a16:creationId xmlns:a16="http://schemas.microsoft.com/office/drawing/2014/main" id="{C8098603-EAC9-45ED-903C-CB05E010AF4B}"/>
              </a:ext>
            </a:extLst>
          </p:cNvPr>
          <p:cNvSpPr>
            <a:spLocks noGrp="1"/>
          </p:cNvSpPr>
          <p:nvPr>
            <p:ph idx="1"/>
          </p:nvPr>
        </p:nvSpPr>
        <p:spPr/>
        <p:txBody>
          <a:bodyPr>
            <a:normAutofit fontScale="92500" lnSpcReduction="20000"/>
          </a:bodyPr>
          <a:lstStyle/>
          <a:p>
            <a:pPr marL="457200" indent="-457200">
              <a:buAutoNum type="alphaLcPeriod"/>
            </a:pPr>
            <a:r>
              <a:rPr lang="en-US" b="1" dirty="0"/>
              <a:t>If statements			c. if … </a:t>
            </a:r>
            <a:r>
              <a:rPr lang="en-US" b="1" dirty="0" err="1"/>
              <a:t>elif</a:t>
            </a:r>
            <a:r>
              <a:rPr lang="en-US" b="1" dirty="0"/>
              <a:t> … else</a:t>
            </a:r>
          </a:p>
          <a:p>
            <a:pPr marL="0" indent="0">
              <a:buNone/>
            </a:pPr>
            <a:r>
              <a:rPr lang="en-US" dirty="0"/>
              <a:t>	if condition:		if condition:</a:t>
            </a:r>
          </a:p>
          <a:p>
            <a:pPr marL="0" indent="0">
              <a:buNone/>
            </a:pPr>
            <a:r>
              <a:rPr lang="en-US" dirty="0"/>
              <a:t>		statements		statement</a:t>
            </a:r>
          </a:p>
          <a:p>
            <a:pPr marL="0" indent="0">
              <a:buNone/>
            </a:pPr>
            <a:r>
              <a:rPr lang="en-US" dirty="0"/>
              <a:t>Note:  ‘:’ and “indentation”	</a:t>
            </a:r>
            <a:r>
              <a:rPr lang="en-US" dirty="0" err="1"/>
              <a:t>elif</a:t>
            </a:r>
            <a:r>
              <a:rPr lang="en-US" dirty="0"/>
              <a:t> condition:</a:t>
            </a:r>
          </a:p>
          <a:p>
            <a:pPr marL="0" indent="0">
              <a:buNone/>
            </a:pPr>
            <a:r>
              <a:rPr lang="en-US" b="1" dirty="0"/>
              <a:t>      if … else statement			</a:t>
            </a:r>
            <a:r>
              <a:rPr lang="en-US" dirty="0"/>
              <a:t>statement</a:t>
            </a:r>
            <a:endParaRPr lang="en-US" b="1" dirty="0"/>
          </a:p>
          <a:p>
            <a:pPr marL="0" indent="0">
              <a:buNone/>
            </a:pPr>
            <a:r>
              <a:rPr lang="en-US" b="1" dirty="0"/>
              <a:t>	</a:t>
            </a:r>
            <a:r>
              <a:rPr lang="en-US" dirty="0"/>
              <a:t>if condition:		else:</a:t>
            </a:r>
          </a:p>
          <a:p>
            <a:pPr marL="0" indent="0">
              <a:buNone/>
            </a:pPr>
            <a:r>
              <a:rPr lang="en-US" b="1" dirty="0"/>
              <a:t>		</a:t>
            </a:r>
            <a:r>
              <a:rPr lang="en-US" dirty="0"/>
              <a:t>statement		statement</a:t>
            </a:r>
          </a:p>
          <a:p>
            <a:pPr marL="0" indent="0">
              <a:buNone/>
            </a:pPr>
            <a:r>
              <a:rPr lang="en-US" b="1" dirty="0"/>
              <a:t>	</a:t>
            </a:r>
            <a:r>
              <a:rPr lang="en-US" dirty="0"/>
              <a:t>else:</a:t>
            </a:r>
          </a:p>
          <a:p>
            <a:pPr marL="0" indent="0">
              <a:buNone/>
            </a:pPr>
            <a:r>
              <a:rPr lang="en-US" b="1" dirty="0"/>
              <a:t>		</a:t>
            </a:r>
            <a:r>
              <a:rPr lang="en-US" dirty="0"/>
              <a:t>statement</a:t>
            </a:r>
            <a:endParaRPr lang="en-US" b="1" dirty="0"/>
          </a:p>
        </p:txBody>
      </p:sp>
    </p:spTree>
    <p:extLst>
      <p:ext uri="{BB962C8B-B14F-4D97-AF65-F5344CB8AC3E}">
        <p14:creationId xmlns:p14="http://schemas.microsoft.com/office/powerpoint/2010/main" val="4072171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9BC67-CE5F-4682-BD23-94C47C980E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DDE707-04FF-42D5-9AD0-716C20A33D97}"/>
              </a:ext>
            </a:extLst>
          </p:cNvPr>
          <p:cNvSpPr>
            <a:spLocks noGrp="1"/>
          </p:cNvSpPr>
          <p:nvPr>
            <p:ph idx="1"/>
          </p:nvPr>
        </p:nvSpPr>
        <p:spPr/>
        <p:txBody>
          <a:bodyPr/>
          <a:lstStyle/>
          <a:p>
            <a:pPr marL="0" indent="0">
              <a:buNone/>
            </a:pPr>
            <a:r>
              <a:rPr lang="en-US" b="1" dirty="0"/>
              <a:t>b. while loop</a:t>
            </a:r>
          </a:p>
          <a:p>
            <a:pPr marL="0" indent="0">
              <a:buNone/>
            </a:pPr>
            <a:r>
              <a:rPr lang="en-US" dirty="0"/>
              <a:t>    </a:t>
            </a:r>
            <a:r>
              <a:rPr lang="en-US" b="1" dirty="0"/>
              <a:t>while</a:t>
            </a:r>
            <a:r>
              <a:rPr lang="en-US" dirty="0"/>
              <a:t> condition:</a:t>
            </a:r>
          </a:p>
          <a:p>
            <a:pPr marL="0" indent="0">
              <a:buNone/>
            </a:pPr>
            <a:r>
              <a:rPr lang="en-US" dirty="0"/>
              <a:t>	statements</a:t>
            </a:r>
          </a:p>
          <a:p>
            <a:pPr marL="0" indent="0">
              <a:buNone/>
            </a:pPr>
            <a:r>
              <a:rPr lang="en-US" b="1" dirty="0"/>
              <a:t>Note: </a:t>
            </a:r>
            <a:r>
              <a:rPr lang="en-US" dirty="0"/>
              <a:t>conditions are formed using relational and logical/Boolean operators.</a:t>
            </a:r>
          </a:p>
          <a:p>
            <a:pPr marL="457200" indent="-457200">
              <a:buAutoNum type="alphaLcPeriod" startAt="3"/>
            </a:pPr>
            <a:r>
              <a:rPr lang="en-US" b="1" dirty="0"/>
              <a:t>For loop</a:t>
            </a:r>
          </a:p>
          <a:p>
            <a:pPr marL="0" indent="0">
              <a:buNone/>
            </a:pPr>
            <a:r>
              <a:rPr lang="en-US" dirty="0"/>
              <a:t>      </a:t>
            </a:r>
            <a:r>
              <a:rPr lang="en-US" b="1" dirty="0"/>
              <a:t>for</a:t>
            </a:r>
            <a:r>
              <a:rPr lang="en-US" dirty="0"/>
              <a:t> </a:t>
            </a:r>
            <a:r>
              <a:rPr lang="en-US" dirty="0" err="1"/>
              <a:t>var</a:t>
            </a:r>
            <a:r>
              <a:rPr lang="en-US" dirty="0"/>
              <a:t> in sequence:		Example:  </a:t>
            </a:r>
            <a:r>
              <a:rPr lang="en-US" b="1" dirty="0"/>
              <a:t>for</a:t>
            </a:r>
            <a:r>
              <a:rPr lang="en-US" dirty="0"/>
              <a:t> I in range(10)</a:t>
            </a:r>
          </a:p>
          <a:p>
            <a:pPr marL="0" indent="0">
              <a:buNone/>
            </a:pPr>
            <a:r>
              <a:rPr lang="en-US" dirty="0"/>
              <a:t>	statements	 			print(</a:t>
            </a:r>
            <a:r>
              <a:rPr lang="en-US" dirty="0" err="1"/>
              <a:t>i</a:t>
            </a:r>
            <a:r>
              <a:rPr lang="en-US" dirty="0"/>
              <a:t>)</a:t>
            </a:r>
          </a:p>
        </p:txBody>
      </p:sp>
    </p:spTree>
    <p:extLst>
      <p:ext uri="{BB962C8B-B14F-4D97-AF65-F5344CB8AC3E}">
        <p14:creationId xmlns:p14="http://schemas.microsoft.com/office/powerpoint/2010/main" val="1491365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8EF2-AAD7-4412-9A6E-272B6D51AE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D6DD2E-D035-4ECC-A54B-884FB0CB4EFB}"/>
              </a:ext>
            </a:extLst>
          </p:cNvPr>
          <p:cNvSpPr>
            <a:spLocks noGrp="1"/>
          </p:cNvSpPr>
          <p:nvPr>
            <p:ph idx="1"/>
          </p:nvPr>
        </p:nvSpPr>
        <p:spPr/>
        <p:txBody>
          <a:bodyPr/>
          <a:lstStyle/>
          <a:p>
            <a:pPr marL="0" indent="0">
              <a:buNone/>
            </a:pPr>
            <a:r>
              <a:rPr lang="en-US" b="1" dirty="0"/>
              <a:t>d. Infinite loops</a:t>
            </a:r>
          </a:p>
          <a:p>
            <a:pPr marL="0" indent="0">
              <a:buNone/>
            </a:pPr>
            <a:r>
              <a:rPr lang="en-US" dirty="0"/>
              <a:t>	while(true):</a:t>
            </a:r>
          </a:p>
          <a:p>
            <a:pPr marL="0" indent="0">
              <a:buNone/>
            </a:pPr>
            <a:r>
              <a:rPr lang="en-US" dirty="0"/>
              <a:t>		print(“Hi, I am in infinite loop”)</a:t>
            </a:r>
          </a:p>
          <a:p>
            <a:pPr marL="0" indent="0">
              <a:buNone/>
            </a:pPr>
            <a:r>
              <a:rPr lang="en-US" b="1" dirty="0"/>
              <a:t>e. Nested loops</a:t>
            </a:r>
          </a:p>
          <a:p>
            <a:pPr marL="0" indent="0">
              <a:buNone/>
            </a:pPr>
            <a:r>
              <a:rPr lang="en-US" b="1" dirty="0"/>
              <a:t>	</a:t>
            </a:r>
            <a:r>
              <a:rPr lang="en-US" dirty="0"/>
              <a:t>for I in range(3):</a:t>
            </a:r>
          </a:p>
          <a:p>
            <a:pPr marL="0" indent="0">
              <a:buNone/>
            </a:pPr>
            <a:r>
              <a:rPr lang="en-US" b="1" dirty="0"/>
              <a:t>	      </a:t>
            </a:r>
            <a:r>
              <a:rPr lang="en-US" dirty="0"/>
              <a:t>for j in range(4):</a:t>
            </a:r>
          </a:p>
          <a:p>
            <a:pPr marL="0" indent="0">
              <a:buNone/>
            </a:pPr>
            <a:r>
              <a:rPr lang="en-US" b="1" dirty="0"/>
              <a:t>		</a:t>
            </a:r>
            <a:r>
              <a:rPr lang="en-US" dirty="0"/>
              <a:t>print(“I= %d, j= %d” %(I, j))</a:t>
            </a:r>
            <a:endParaRPr lang="en-US" b="1" dirty="0"/>
          </a:p>
        </p:txBody>
      </p:sp>
    </p:spTree>
    <p:extLst>
      <p:ext uri="{BB962C8B-B14F-4D97-AF65-F5344CB8AC3E}">
        <p14:creationId xmlns:p14="http://schemas.microsoft.com/office/powerpoint/2010/main" val="8559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63A5E-F16A-4D84-9DC0-4684AC6CB2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571F33-ED52-4ACA-9B3B-419551EC4360}"/>
              </a:ext>
            </a:extLst>
          </p:cNvPr>
          <p:cNvSpPr>
            <a:spLocks noGrp="1"/>
          </p:cNvSpPr>
          <p:nvPr>
            <p:ph idx="1"/>
          </p:nvPr>
        </p:nvSpPr>
        <p:spPr/>
        <p:txBody>
          <a:bodyPr>
            <a:normAutofit fontScale="92500" lnSpcReduction="10000"/>
          </a:bodyPr>
          <a:lstStyle/>
          <a:p>
            <a:pPr marL="0" indent="0">
              <a:buNone/>
            </a:pPr>
            <a:r>
              <a:rPr lang="en-US" b="1" dirty="0"/>
              <a:t>Example:</a:t>
            </a:r>
          </a:p>
          <a:p>
            <a:pPr marL="0" indent="0">
              <a:buNone/>
            </a:pPr>
            <a:r>
              <a:rPr lang="en-US" dirty="0"/>
              <a:t>Try printing using for loop and take number of rows to print from command line:</a:t>
            </a:r>
          </a:p>
          <a:p>
            <a:pPr marL="0" indent="0">
              <a:buNone/>
            </a:pPr>
            <a:r>
              <a:rPr lang="en-US" dirty="0"/>
              <a:t>*</a:t>
            </a:r>
          </a:p>
          <a:p>
            <a:pPr marL="0" indent="0">
              <a:buNone/>
            </a:pPr>
            <a:r>
              <a:rPr lang="en-US" dirty="0"/>
              <a:t>**</a:t>
            </a:r>
          </a:p>
          <a:p>
            <a:pPr marL="0" indent="0">
              <a:buNone/>
            </a:pPr>
            <a:r>
              <a:rPr lang="en-US" dirty="0"/>
              <a:t>***</a:t>
            </a:r>
          </a:p>
          <a:p>
            <a:pPr marL="0" indent="0">
              <a:buNone/>
            </a:pPr>
            <a:r>
              <a:rPr lang="en-US" dirty="0"/>
              <a:t>****</a:t>
            </a:r>
          </a:p>
          <a:p>
            <a:pPr marL="0" indent="0">
              <a:buNone/>
            </a:pPr>
            <a:r>
              <a:rPr lang="en-US" dirty="0"/>
              <a: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64270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1760B-7452-4F31-B009-E0F079A47A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455709-20E9-4749-BF64-2114398D517A}"/>
              </a:ext>
            </a:extLst>
          </p:cNvPr>
          <p:cNvSpPr>
            <a:spLocks noGrp="1"/>
          </p:cNvSpPr>
          <p:nvPr>
            <p:ph idx="1"/>
          </p:nvPr>
        </p:nvSpPr>
        <p:spPr/>
        <p:txBody>
          <a:bodyPr>
            <a:normAutofit fontScale="70000" lnSpcReduction="20000"/>
          </a:bodyPr>
          <a:lstStyle/>
          <a:p>
            <a:pPr marL="0" indent="0">
              <a:buNone/>
            </a:pPr>
            <a:r>
              <a:rPr lang="en-US" b="1" dirty="0"/>
              <a:t>Example</a:t>
            </a:r>
          </a:p>
          <a:p>
            <a:pPr marL="0" indent="0">
              <a:buNone/>
            </a:pPr>
            <a:r>
              <a:rPr lang="en-US" b="1" dirty="0"/>
              <a:t>		              *</a:t>
            </a:r>
          </a:p>
          <a:p>
            <a:pPr marL="0" indent="0">
              <a:buNone/>
            </a:pPr>
            <a:r>
              <a:rPr lang="en-US" b="1" dirty="0"/>
              <a:t>	   	           *     *</a:t>
            </a:r>
          </a:p>
          <a:p>
            <a:pPr marL="0" indent="0">
              <a:buNone/>
            </a:pPr>
            <a:r>
              <a:rPr lang="en-US" b="1" dirty="0"/>
              <a:t>		        *     *     *</a:t>
            </a:r>
          </a:p>
          <a:p>
            <a:pPr marL="0" indent="0">
              <a:buNone/>
            </a:pPr>
            <a:r>
              <a:rPr lang="en-US" dirty="0"/>
              <a:t>#to display stars in equilateral triangular form  </a:t>
            </a:r>
            <a:r>
              <a:rPr lang="en-US" sz="3100" dirty="0">
                <a:solidFill>
                  <a:srgbClr val="FF0000"/>
                </a:solidFill>
              </a:rPr>
              <a:t>Can anyone explain this?</a:t>
            </a:r>
          </a:p>
          <a:p>
            <a:pPr marL="0" indent="0">
              <a:buNone/>
            </a:pPr>
            <a:r>
              <a:rPr lang="en-US" dirty="0"/>
              <a:t>n=40 </a:t>
            </a:r>
          </a:p>
          <a:p>
            <a:pPr marL="0" indent="0">
              <a:buNone/>
            </a:pPr>
            <a:r>
              <a:rPr lang="en-US" dirty="0"/>
              <a:t>for </a:t>
            </a:r>
            <a:r>
              <a:rPr lang="en-US" dirty="0" err="1"/>
              <a:t>i</a:t>
            </a:r>
            <a:r>
              <a:rPr lang="en-US" dirty="0"/>
              <a:t> in range(1, 11): </a:t>
            </a:r>
          </a:p>
          <a:p>
            <a:pPr marL="0" indent="0">
              <a:buNone/>
            </a:pPr>
            <a:r>
              <a:rPr lang="en-US" dirty="0"/>
              <a:t>	print(' '*n, end=‘’)     #repeat space for n times </a:t>
            </a:r>
          </a:p>
          <a:p>
            <a:pPr marL="0" indent="0">
              <a:buNone/>
            </a:pPr>
            <a:r>
              <a:rPr lang="en-US" dirty="0"/>
              <a:t>	print ('* '*(</a:t>
            </a:r>
            <a:r>
              <a:rPr lang="en-US" dirty="0" err="1"/>
              <a:t>i</a:t>
            </a:r>
            <a:r>
              <a:rPr lang="en-US" dirty="0"/>
              <a:t>))             #repeat star for </a:t>
            </a:r>
            <a:r>
              <a:rPr lang="en-US" dirty="0" err="1"/>
              <a:t>i</a:t>
            </a:r>
            <a:r>
              <a:rPr lang="en-US" dirty="0"/>
              <a:t> times </a:t>
            </a:r>
          </a:p>
          <a:p>
            <a:pPr marL="0" indent="0">
              <a:buNone/>
            </a:pPr>
            <a:r>
              <a:rPr lang="en-US" dirty="0"/>
              <a:t>	n-=1</a:t>
            </a:r>
          </a:p>
          <a:p>
            <a:pPr marL="0" indent="0">
              <a:buNone/>
            </a:pPr>
            <a:endParaRPr lang="en-US" b="1" dirty="0"/>
          </a:p>
        </p:txBody>
      </p:sp>
    </p:spTree>
    <p:extLst>
      <p:ext uri="{BB962C8B-B14F-4D97-AF65-F5344CB8AC3E}">
        <p14:creationId xmlns:p14="http://schemas.microsoft.com/office/powerpoint/2010/main" val="418783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A52D4-5AF3-43A3-A267-85089EAA552A}"/>
              </a:ext>
            </a:extLst>
          </p:cNvPr>
          <p:cNvSpPr>
            <a:spLocks noGrp="1"/>
          </p:cNvSpPr>
          <p:nvPr>
            <p:ph type="title"/>
          </p:nvPr>
        </p:nvSpPr>
        <p:spPr/>
        <p:txBody>
          <a:bodyPr/>
          <a:lstStyle/>
          <a:p>
            <a:r>
              <a:rPr lang="en-US" dirty="0"/>
              <a:t>f. Break statement</a:t>
            </a:r>
          </a:p>
        </p:txBody>
      </p:sp>
      <p:sp>
        <p:nvSpPr>
          <p:cNvPr id="3" name="Content Placeholder 2">
            <a:extLst>
              <a:ext uri="{FF2B5EF4-FFF2-40B4-BE49-F238E27FC236}">
                <a16:creationId xmlns:a16="http://schemas.microsoft.com/office/drawing/2014/main" id="{20B8C75D-45AF-4EA1-A661-81513A1A26D1}"/>
              </a:ext>
            </a:extLst>
          </p:cNvPr>
          <p:cNvSpPr>
            <a:spLocks noGrp="1"/>
          </p:cNvSpPr>
          <p:nvPr>
            <p:ph idx="1"/>
          </p:nvPr>
        </p:nvSpPr>
        <p:spPr/>
        <p:txBody>
          <a:bodyPr>
            <a:normAutofit fontScale="92500" lnSpcReduction="20000"/>
          </a:bodyPr>
          <a:lstStyle/>
          <a:p>
            <a:r>
              <a:rPr lang="en-US" dirty="0"/>
              <a:t>#searching for an element in a list </a:t>
            </a:r>
          </a:p>
          <a:p>
            <a:pPr marL="0" indent="0">
              <a:buNone/>
            </a:pPr>
            <a:r>
              <a:rPr lang="en-US" dirty="0"/>
              <a:t>group1 = [1,2,3,4,5] #take a list of elements</a:t>
            </a:r>
          </a:p>
          <a:p>
            <a:pPr marL="0" indent="0">
              <a:buNone/>
            </a:pPr>
            <a:r>
              <a:rPr lang="en-US" dirty="0"/>
              <a:t>search = </a:t>
            </a:r>
            <a:r>
              <a:rPr lang="en-US" b="1" dirty="0" err="1"/>
              <a:t>int</a:t>
            </a:r>
            <a:r>
              <a:rPr lang="en-US" dirty="0"/>
              <a:t>(</a:t>
            </a:r>
            <a:r>
              <a:rPr lang="en-US" b="1" dirty="0"/>
              <a:t>input</a:t>
            </a:r>
            <a:r>
              <a:rPr lang="en-US" dirty="0"/>
              <a:t>('Enter element to search:’)) </a:t>
            </a:r>
          </a:p>
          <a:p>
            <a:pPr marL="0" indent="0">
              <a:buNone/>
            </a:pPr>
            <a:r>
              <a:rPr lang="en-US" b="1" dirty="0"/>
              <a:t>for</a:t>
            </a:r>
            <a:r>
              <a:rPr lang="en-US" dirty="0"/>
              <a:t> element in group1: </a:t>
            </a:r>
          </a:p>
          <a:p>
            <a:pPr marL="0" indent="0">
              <a:buNone/>
            </a:pPr>
            <a:r>
              <a:rPr lang="en-US" dirty="0"/>
              <a:t>	</a:t>
            </a:r>
            <a:r>
              <a:rPr lang="en-US" b="1" dirty="0"/>
              <a:t>if</a:t>
            </a:r>
            <a:r>
              <a:rPr lang="en-US" dirty="0"/>
              <a:t> search == element: </a:t>
            </a:r>
          </a:p>
          <a:p>
            <a:pPr marL="0" indent="0">
              <a:buNone/>
            </a:pPr>
            <a:r>
              <a:rPr lang="en-US" dirty="0"/>
              <a:t>		print('Element found in group1’) </a:t>
            </a:r>
          </a:p>
          <a:p>
            <a:pPr marL="0" indent="0">
              <a:buNone/>
            </a:pPr>
            <a:r>
              <a:rPr lang="en-US" dirty="0"/>
              <a:t>		</a:t>
            </a:r>
            <a:r>
              <a:rPr lang="en-US" b="1" dirty="0"/>
              <a:t>break</a:t>
            </a:r>
            <a:r>
              <a:rPr lang="en-US" dirty="0"/>
              <a:t> #come out of for loop </a:t>
            </a:r>
          </a:p>
          <a:p>
            <a:pPr marL="0" indent="0">
              <a:buNone/>
            </a:pPr>
            <a:r>
              <a:rPr lang="en-US" dirty="0"/>
              <a:t>	</a:t>
            </a:r>
            <a:r>
              <a:rPr lang="en-US" b="1" dirty="0"/>
              <a:t>else</a:t>
            </a:r>
            <a:r>
              <a:rPr lang="en-US" dirty="0"/>
              <a:t>: </a:t>
            </a:r>
          </a:p>
          <a:p>
            <a:pPr marL="0" indent="0">
              <a:buNone/>
            </a:pPr>
            <a:r>
              <a:rPr lang="en-US" dirty="0"/>
              <a:t>		print('Element not found in group1') #this is else suite</a:t>
            </a:r>
          </a:p>
          <a:p>
            <a:endParaRPr lang="en-US" dirty="0"/>
          </a:p>
        </p:txBody>
      </p:sp>
    </p:spTree>
    <p:extLst>
      <p:ext uri="{BB962C8B-B14F-4D97-AF65-F5344CB8AC3E}">
        <p14:creationId xmlns:p14="http://schemas.microsoft.com/office/powerpoint/2010/main" val="275440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27C27-4991-4FF7-A82F-0B67E27C1037}"/>
              </a:ext>
            </a:extLst>
          </p:cNvPr>
          <p:cNvSpPr>
            <a:spLocks noGrp="1"/>
          </p:cNvSpPr>
          <p:nvPr>
            <p:ph type="title"/>
          </p:nvPr>
        </p:nvSpPr>
        <p:spPr/>
        <p:txBody>
          <a:bodyPr/>
          <a:lstStyle/>
          <a:p>
            <a:r>
              <a:rPr lang="en-US" dirty="0"/>
              <a:t>g. Continue statement</a:t>
            </a:r>
          </a:p>
        </p:txBody>
      </p:sp>
      <p:sp>
        <p:nvSpPr>
          <p:cNvPr id="3" name="Content Placeholder 2">
            <a:extLst>
              <a:ext uri="{FF2B5EF4-FFF2-40B4-BE49-F238E27FC236}">
                <a16:creationId xmlns:a16="http://schemas.microsoft.com/office/drawing/2014/main" id="{FA4AE7A8-911B-455F-A3ED-824653C13BDF}"/>
              </a:ext>
            </a:extLst>
          </p:cNvPr>
          <p:cNvSpPr>
            <a:spLocks noGrp="1"/>
          </p:cNvSpPr>
          <p:nvPr>
            <p:ph idx="1"/>
          </p:nvPr>
        </p:nvSpPr>
        <p:spPr/>
        <p:txBody>
          <a:bodyPr>
            <a:normAutofit lnSpcReduction="10000"/>
          </a:bodyPr>
          <a:lstStyle/>
          <a:p>
            <a:pPr marL="0" indent="0">
              <a:buNone/>
            </a:pPr>
            <a:r>
              <a:rPr lang="en-US" dirty="0"/>
              <a:t>#Using continue to execute next iteration of while loop </a:t>
            </a:r>
          </a:p>
          <a:p>
            <a:pPr marL="0" indent="0">
              <a:buNone/>
            </a:pPr>
            <a:r>
              <a:rPr lang="en-US" dirty="0"/>
              <a:t>x = 0 </a:t>
            </a:r>
          </a:p>
          <a:p>
            <a:pPr marL="0" indent="0">
              <a:buNone/>
            </a:pPr>
            <a:r>
              <a:rPr lang="en-US" dirty="0"/>
              <a:t>while x&lt;10: </a:t>
            </a:r>
          </a:p>
          <a:p>
            <a:pPr marL="0" indent="0">
              <a:buNone/>
            </a:pPr>
            <a:r>
              <a:rPr lang="en-US" dirty="0"/>
              <a:t>	x+=1 </a:t>
            </a:r>
          </a:p>
          <a:p>
            <a:pPr marL="0" indent="0">
              <a:buNone/>
            </a:pPr>
            <a:r>
              <a:rPr lang="en-US" dirty="0"/>
              <a:t>	if x&gt;5: #if x &gt; 5 then continue next iteration</a:t>
            </a:r>
          </a:p>
          <a:p>
            <a:pPr marL="0" indent="0">
              <a:buNone/>
            </a:pPr>
            <a:r>
              <a:rPr lang="en-US" dirty="0"/>
              <a:t>		continue </a:t>
            </a:r>
          </a:p>
          <a:p>
            <a:pPr marL="0" indent="0">
              <a:buNone/>
            </a:pPr>
            <a:r>
              <a:rPr lang="en-US" dirty="0"/>
              <a:t>	print ('x=', x) </a:t>
            </a:r>
          </a:p>
          <a:p>
            <a:pPr marL="0" indent="0">
              <a:buNone/>
            </a:pPr>
            <a:r>
              <a:rPr lang="en-US" dirty="0"/>
              <a:t>print("Out of loop")</a:t>
            </a:r>
          </a:p>
        </p:txBody>
      </p:sp>
    </p:spTree>
    <p:extLst>
      <p:ext uri="{BB962C8B-B14F-4D97-AF65-F5344CB8AC3E}">
        <p14:creationId xmlns:p14="http://schemas.microsoft.com/office/powerpoint/2010/main" val="2938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E193-128F-4CC2-90F5-547E5EC46129}"/>
              </a:ext>
            </a:extLst>
          </p:cNvPr>
          <p:cNvSpPr>
            <a:spLocks noGrp="1"/>
          </p:cNvSpPr>
          <p:nvPr>
            <p:ph type="title"/>
          </p:nvPr>
        </p:nvSpPr>
        <p:spPr/>
        <p:txBody>
          <a:bodyPr/>
          <a:lstStyle/>
          <a:p>
            <a:r>
              <a:rPr lang="en-US" dirty="0"/>
              <a:t>a. Arithmetic Operators		</a:t>
            </a:r>
          </a:p>
        </p:txBody>
      </p:sp>
      <p:sp>
        <p:nvSpPr>
          <p:cNvPr id="3" name="Content Placeholder 2">
            <a:extLst>
              <a:ext uri="{FF2B5EF4-FFF2-40B4-BE49-F238E27FC236}">
                <a16:creationId xmlns:a16="http://schemas.microsoft.com/office/drawing/2014/main" id="{665401CA-E27D-4281-A830-ED413723F316}"/>
              </a:ext>
            </a:extLst>
          </p:cNvPr>
          <p:cNvSpPr>
            <a:spLocks noGrp="1"/>
          </p:cNvSpPr>
          <p:nvPr>
            <p:ph idx="1"/>
          </p:nvPr>
        </p:nvSpPr>
        <p:spPr/>
        <p:txBody>
          <a:bodyPr/>
          <a:lstStyle/>
          <a:p>
            <a:pPr marL="426645" lvl="1" indent="0">
              <a:buNone/>
            </a:pPr>
            <a:r>
              <a:rPr lang="en-US" sz="2400" b="1" dirty="0"/>
              <a:t>Operator	Meaning		Example </a:t>
            </a:r>
            <a:r>
              <a:rPr lang="en-US" dirty="0"/>
              <a:t>	</a:t>
            </a:r>
          </a:p>
          <a:p>
            <a:pPr marL="426645" lvl="1" indent="0">
              <a:buNone/>
            </a:pPr>
            <a:r>
              <a:rPr lang="en-US" dirty="0"/>
              <a:t>+		Addition			a + b</a:t>
            </a:r>
          </a:p>
          <a:p>
            <a:pPr marL="426645" lvl="1" indent="0">
              <a:buNone/>
            </a:pPr>
            <a:r>
              <a:rPr lang="en-US" dirty="0"/>
              <a:t>-		Subtraction		a - b</a:t>
            </a:r>
          </a:p>
          <a:p>
            <a:pPr marL="426645" lvl="1" indent="0">
              <a:buNone/>
            </a:pPr>
            <a:r>
              <a:rPr lang="en-US" dirty="0"/>
              <a:t>*		Multiplication		a * b</a:t>
            </a:r>
          </a:p>
          <a:p>
            <a:pPr marL="426645" lvl="1" indent="0">
              <a:buNone/>
            </a:pPr>
            <a:r>
              <a:rPr lang="en-US" dirty="0"/>
              <a:t>/		Division Operator		a / b </a:t>
            </a:r>
          </a:p>
          <a:p>
            <a:pPr marL="426645" lvl="1" indent="0">
              <a:buNone/>
            </a:pPr>
            <a:r>
              <a:rPr lang="en-US" dirty="0"/>
              <a:t>%		Modulus  Operator		a % b</a:t>
            </a:r>
          </a:p>
          <a:p>
            <a:pPr marL="426645" lvl="1" indent="0">
              <a:buNone/>
            </a:pPr>
            <a:r>
              <a:rPr lang="en-US" dirty="0"/>
              <a:t>**		Exponent operator		a ** b</a:t>
            </a:r>
          </a:p>
          <a:p>
            <a:pPr marL="426645" lvl="1" indent="0">
              <a:buNone/>
            </a:pPr>
            <a:r>
              <a:rPr lang="en-US" dirty="0"/>
              <a:t>//		Integer Division		a // b</a:t>
            </a:r>
          </a:p>
        </p:txBody>
      </p:sp>
    </p:spTree>
    <p:extLst>
      <p:ext uri="{BB962C8B-B14F-4D97-AF65-F5344CB8AC3E}">
        <p14:creationId xmlns:p14="http://schemas.microsoft.com/office/powerpoint/2010/main" val="328383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E193-128F-4CC2-90F5-547E5EC46129}"/>
              </a:ext>
            </a:extLst>
          </p:cNvPr>
          <p:cNvSpPr>
            <a:spLocks noGrp="1"/>
          </p:cNvSpPr>
          <p:nvPr>
            <p:ph type="title"/>
          </p:nvPr>
        </p:nvSpPr>
        <p:spPr/>
        <p:txBody>
          <a:bodyPr/>
          <a:lstStyle/>
          <a:p>
            <a:r>
              <a:rPr lang="en-US" dirty="0"/>
              <a:t>b. Assignment Operator		</a:t>
            </a:r>
          </a:p>
        </p:txBody>
      </p:sp>
      <p:sp>
        <p:nvSpPr>
          <p:cNvPr id="3" name="Content Placeholder 2">
            <a:extLst>
              <a:ext uri="{FF2B5EF4-FFF2-40B4-BE49-F238E27FC236}">
                <a16:creationId xmlns:a16="http://schemas.microsoft.com/office/drawing/2014/main" id="{665401CA-E27D-4281-A830-ED413723F316}"/>
              </a:ext>
            </a:extLst>
          </p:cNvPr>
          <p:cNvSpPr>
            <a:spLocks noGrp="1"/>
          </p:cNvSpPr>
          <p:nvPr>
            <p:ph idx="1"/>
          </p:nvPr>
        </p:nvSpPr>
        <p:spPr>
          <a:xfrm>
            <a:off x="1117309" y="1701800"/>
            <a:ext cx="10157354" cy="4927600"/>
          </a:xfrm>
        </p:spPr>
        <p:txBody>
          <a:bodyPr/>
          <a:lstStyle/>
          <a:p>
            <a:pPr marL="426645" lvl="1" indent="0">
              <a:buNone/>
            </a:pPr>
            <a:r>
              <a:rPr lang="en-US" sz="2400" b="1" dirty="0"/>
              <a:t>Operator	Example </a:t>
            </a:r>
            <a:r>
              <a:rPr lang="en-US" dirty="0"/>
              <a:t>	</a:t>
            </a:r>
          </a:p>
          <a:p>
            <a:pPr marL="426645" lvl="1" indent="0">
              <a:buNone/>
            </a:pPr>
            <a:r>
              <a:rPr lang="en-US" dirty="0"/>
              <a:t>=		z = x + y</a:t>
            </a:r>
          </a:p>
          <a:p>
            <a:pPr marL="426645" lvl="1" indent="0">
              <a:buNone/>
            </a:pPr>
            <a:r>
              <a:rPr lang="en-US" dirty="0"/>
              <a:t>+=		z+=y</a:t>
            </a:r>
          </a:p>
          <a:p>
            <a:pPr marL="426645" lvl="1" indent="0">
              <a:buNone/>
            </a:pPr>
            <a:r>
              <a:rPr lang="en-US" dirty="0"/>
              <a:t>-=		z-=y</a:t>
            </a:r>
          </a:p>
          <a:p>
            <a:pPr marL="426645" lvl="1" indent="0">
              <a:buNone/>
            </a:pPr>
            <a:r>
              <a:rPr lang="en-US" dirty="0"/>
              <a:t>*=		z*=x</a:t>
            </a:r>
          </a:p>
          <a:p>
            <a:pPr marL="426645" lvl="1" indent="0">
              <a:buNone/>
            </a:pPr>
            <a:r>
              <a:rPr lang="en-US" dirty="0"/>
              <a:t>/=		z/=x</a:t>
            </a:r>
          </a:p>
          <a:p>
            <a:pPr marL="426645" lvl="1" indent="0">
              <a:buNone/>
            </a:pPr>
            <a:r>
              <a:rPr lang="en-US" dirty="0"/>
              <a:t>%=		z%=x</a:t>
            </a:r>
          </a:p>
          <a:p>
            <a:pPr marL="426645" lvl="1" indent="0">
              <a:buNone/>
            </a:pPr>
            <a:r>
              <a:rPr lang="en-US" dirty="0"/>
              <a:t>**=		z**=y</a:t>
            </a:r>
          </a:p>
          <a:p>
            <a:pPr marL="426645" lvl="1" indent="0">
              <a:buNone/>
            </a:pPr>
            <a:r>
              <a:rPr lang="en-US" dirty="0"/>
              <a:t>//=		z//=y</a:t>
            </a:r>
          </a:p>
          <a:p>
            <a:pPr marL="426645" lvl="1" indent="0">
              <a:buNone/>
            </a:pPr>
            <a:r>
              <a:rPr lang="en-US" dirty="0"/>
              <a:t>Exercise: Try by taking one example.</a:t>
            </a:r>
          </a:p>
          <a:p>
            <a:pPr marL="426645" lvl="1" indent="0">
              <a:buNone/>
            </a:pPr>
            <a:r>
              <a:rPr lang="en-US" dirty="0"/>
              <a:t>Example: 	a, b = 2, 4              print(a, b)</a:t>
            </a:r>
          </a:p>
          <a:p>
            <a:pPr marL="426645" lvl="1" indent="0">
              <a:buNone/>
            </a:pPr>
            <a:endParaRPr lang="en-US" dirty="0"/>
          </a:p>
        </p:txBody>
      </p:sp>
    </p:spTree>
    <p:extLst>
      <p:ext uri="{BB962C8B-B14F-4D97-AF65-F5344CB8AC3E}">
        <p14:creationId xmlns:p14="http://schemas.microsoft.com/office/powerpoint/2010/main" val="1303911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E193-128F-4CC2-90F5-547E5EC46129}"/>
              </a:ext>
            </a:extLst>
          </p:cNvPr>
          <p:cNvSpPr>
            <a:spLocks noGrp="1"/>
          </p:cNvSpPr>
          <p:nvPr>
            <p:ph type="title"/>
          </p:nvPr>
        </p:nvSpPr>
        <p:spPr/>
        <p:txBody>
          <a:bodyPr/>
          <a:lstStyle/>
          <a:p>
            <a:r>
              <a:rPr lang="en-US" dirty="0"/>
              <a:t>c. Unary Operator		</a:t>
            </a:r>
          </a:p>
        </p:txBody>
      </p:sp>
      <p:sp>
        <p:nvSpPr>
          <p:cNvPr id="3" name="Content Placeholder 2">
            <a:extLst>
              <a:ext uri="{FF2B5EF4-FFF2-40B4-BE49-F238E27FC236}">
                <a16:creationId xmlns:a16="http://schemas.microsoft.com/office/drawing/2014/main" id="{665401CA-E27D-4281-A830-ED413723F316}"/>
              </a:ext>
            </a:extLst>
          </p:cNvPr>
          <p:cNvSpPr>
            <a:spLocks noGrp="1"/>
          </p:cNvSpPr>
          <p:nvPr>
            <p:ph idx="1"/>
          </p:nvPr>
        </p:nvSpPr>
        <p:spPr>
          <a:xfrm>
            <a:off x="1117309" y="1701800"/>
            <a:ext cx="10157354" cy="4927600"/>
          </a:xfrm>
        </p:spPr>
        <p:txBody>
          <a:bodyPr>
            <a:normAutofit/>
          </a:bodyPr>
          <a:lstStyle/>
          <a:p>
            <a:pPr marL="426645" lvl="1" indent="0">
              <a:buNone/>
            </a:pPr>
            <a:r>
              <a:rPr lang="en-US" sz="2400" b="1" dirty="0"/>
              <a:t>Operator	Meaning 	</a:t>
            </a:r>
          </a:p>
          <a:p>
            <a:pPr marL="426645" lvl="1" indent="0">
              <a:buNone/>
            </a:pPr>
            <a:r>
              <a:rPr lang="en-US" sz="2400" b="1" dirty="0"/>
              <a:t> “-”		</a:t>
            </a:r>
            <a:r>
              <a:rPr lang="en-US" dirty="0"/>
              <a:t>Used to negate the value ( +</a:t>
            </a:r>
            <a:r>
              <a:rPr lang="en-US" dirty="0" err="1"/>
              <a:t>ve</a:t>
            </a:r>
            <a:r>
              <a:rPr lang="en-US" dirty="0"/>
              <a:t> will become –</a:t>
            </a:r>
            <a:r>
              <a:rPr lang="en-US" dirty="0" err="1"/>
              <a:t>ve</a:t>
            </a:r>
            <a:r>
              <a:rPr lang="en-US" dirty="0"/>
              <a:t>, vice versa)</a:t>
            </a:r>
          </a:p>
          <a:p>
            <a:pPr lvl="1">
              <a:buFontTx/>
              <a:buChar char="-"/>
            </a:pPr>
            <a:endParaRPr lang="en-US" dirty="0"/>
          </a:p>
          <a:p>
            <a:pPr marL="426645" lvl="1" indent="0">
              <a:buNone/>
            </a:pPr>
            <a:r>
              <a:rPr lang="en-US" dirty="0"/>
              <a:t>Example:  </a:t>
            </a:r>
          </a:p>
          <a:p>
            <a:pPr marL="426645" lvl="1" indent="0">
              <a:buNone/>
            </a:pPr>
            <a:r>
              <a:rPr lang="en-US" dirty="0"/>
              <a:t>N  = 10</a:t>
            </a:r>
          </a:p>
          <a:p>
            <a:pPr marL="426645" lvl="1" indent="0">
              <a:buNone/>
            </a:pPr>
            <a:r>
              <a:rPr lang="en-US" dirty="0"/>
              <a:t>print(-10)	</a:t>
            </a:r>
          </a:p>
        </p:txBody>
      </p:sp>
    </p:spTree>
    <p:extLst>
      <p:ext uri="{BB962C8B-B14F-4D97-AF65-F5344CB8AC3E}">
        <p14:creationId xmlns:p14="http://schemas.microsoft.com/office/powerpoint/2010/main" val="20000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E193-128F-4CC2-90F5-547E5EC46129}"/>
              </a:ext>
            </a:extLst>
          </p:cNvPr>
          <p:cNvSpPr>
            <a:spLocks noGrp="1"/>
          </p:cNvSpPr>
          <p:nvPr>
            <p:ph type="title"/>
          </p:nvPr>
        </p:nvSpPr>
        <p:spPr/>
        <p:txBody>
          <a:bodyPr/>
          <a:lstStyle/>
          <a:p>
            <a:r>
              <a:rPr lang="en-US" dirty="0"/>
              <a:t>d. Relational Operator		</a:t>
            </a:r>
          </a:p>
        </p:txBody>
      </p:sp>
      <p:sp>
        <p:nvSpPr>
          <p:cNvPr id="3" name="Content Placeholder 2">
            <a:extLst>
              <a:ext uri="{FF2B5EF4-FFF2-40B4-BE49-F238E27FC236}">
                <a16:creationId xmlns:a16="http://schemas.microsoft.com/office/drawing/2014/main" id="{665401CA-E27D-4281-A830-ED413723F316}"/>
              </a:ext>
            </a:extLst>
          </p:cNvPr>
          <p:cNvSpPr>
            <a:spLocks noGrp="1"/>
          </p:cNvSpPr>
          <p:nvPr>
            <p:ph idx="1"/>
          </p:nvPr>
        </p:nvSpPr>
        <p:spPr>
          <a:xfrm>
            <a:off x="1117309" y="1701800"/>
            <a:ext cx="10157354" cy="4927600"/>
          </a:xfrm>
        </p:spPr>
        <p:txBody>
          <a:bodyPr>
            <a:normAutofit/>
          </a:bodyPr>
          <a:lstStyle/>
          <a:p>
            <a:pPr marL="426645" lvl="1" indent="0">
              <a:buNone/>
            </a:pPr>
            <a:r>
              <a:rPr lang="en-US" sz="2400" b="1" dirty="0"/>
              <a:t>Operator	Example 	Result</a:t>
            </a:r>
          </a:p>
          <a:p>
            <a:pPr marL="426645" lvl="1" indent="0">
              <a:buNone/>
            </a:pPr>
            <a:r>
              <a:rPr lang="en-US" dirty="0"/>
              <a:t>&gt;		a &gt; b		True/False</a:t>
            </a:r>
          </a:p>
          <a:p>
            <a:pPr marL="426645" lvl="1" indent="0">
              <a:buNone/>
            </a:pPr>
            <a:r>
              <a:rPr lang="en-US" dirty="0"/>
              <a:t>&gt;=		a &gt;=b 		True/False</a:t>
            </a:r>
          </a:p>
          <a:p>
            <a:pPr marL="426645" lvl="1" indent="0">
              <a:buNone/>
            </a:pPr>
            <a:r>
              <a:rPr lang="en-US" dirty="0"/>
              <a:t>&lt;		a &lt; b		True/False</a:t>
            </a:r>
          </a:p>
          <a:p>
            <a:pPr marL="426645" lvl="1" indent="0">
              <a:buNone/>
            </a:pPr>
            <a:r>
              <a:rPr lang="en-US" dirty="0"/>
              <a:t>&lt;=		a &lt;= b		True/False</a:t>
            </a:r>
          </a:p>
          <a:p>
            <a:pPr marL="426645" lvl="1" indent="0">
              <a:buNone/>
            </a:pPr>
            <a:r>
              <a:rPr lang="en-US" dirty="0"/>
              <a:t>==		a == b		True/False</a:t>
            </a:r>
          </a:p>
          <a:p>
            <a:pPr marL="426645" lvl="1" indent="0">
              <a:buNone/>
            </a:pPr>
            <a:r>
              <a:rPr lang="en-US" dirty="0"/>
              <a:t>!=		a != b		True/False</a:t>
            </a:r>
          </a:p>
          <a:p>
            <a:pPr marL="426645" lvl="1" indent="0">
              <a:buNone/>
            </a:pPr>
            <a:r>
              <a:rPr lang="en-US" dirty="0"/>
              <a:t>Chaining – </a:t>
            </a:r>
          </a:p>
          <a:p>
            <a:pPr marL="426645" lvl="1" indent="0">
              <a:buNone/>
            </a:pPr>
            <a:r>
              <a:rPr lang="en-US" dirty="0"/>
              <a:t>X = 20</a:t>
            </a:r>
          </a:p>
          <a:p>
            <a:pPr marL="426645" lvl="1" indent="0">
              <a:buNone/>
            </a:pPr>
            <a:r>
              <a:rPr lang="en-US" dirty="0"/>
              <a:t>10 &lt; x &lt; 50  # Result ?  10 &gt;= x &lt;20 # Result ? 10 &lt; x &gt; 10 # Result ?</a:t>
            </a:r>
          </a:p>
          <a:p>
            <a:pPr marL="426645" lvl="1" indent="0">
              <a:buNone/>
            </a:pPr>
            <a:r>
              <a:rPr lang="en-US" dirty="0"/>
              <a:t>one = [1,2,3,4] ; two = [1,2,3,4]  if(one == two)</a:t>
            </a:r>
          </a:p>
        </p:txBody>
      </p:sp>
    </p:spTree>
    <p:extLst>
      <p:ext uri="{BB962C8B-B14F-4D97-AF65-F5344CB8AC3E}">
        <p14:creationId xmlns:p14="http://schemas.microsoft.com/office/powerpoint/2010/main" val="1975747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7FA7-7A78-4198-A2F0-3A343C70A87B}"/>
              </a:ext>
            </a:extLst>
          </p:cNvPr>
          <p:cNvSpPr>
            <a:spLocks noGrp="1"/>
          </p:cNvSpPr>
          <p:nvPr>
            <p:ph type="title"/>
          </p:nvPr>
        </p:nvSpPr>
        <p:spPr/>
        <p:txBody>
          <a:bodyPr/>
          <a:lstStyle/>
          <a:p>
            <a:r>
              <a:rPr lang="en-US" dirty="0"/>
              <a:t>e. Logical/Boolean Operator</a:t>
            </a:r>
          </a:p>
        </p:txBody>
      </p:sp>
      <p:sp>
        <p:nvSpPr>
          <p:cNvPr id="3" name="Content Placeholder 2">
            <a:extLst>
              <a:ext uri="{FF2B5EF4-FFF2-40B4-BE49-F238E27FC236}">
                <a16:creationId xmlns:a16="http://schemas.microsoft.com/office/drawing/2014/main" id="{D41755D1-FB66-4EA2-A80A-7691FA364545}"/>
              </a:ext>
            </a:extLst>
          </p:cNvPr>
          <p:cNvSpPr>
            <a:spLocks noGrp="1"/>
          </p:cNvSpPr>
          <p:nvPr>
            <p:ph idx="1"/>
          </p:nvPr>
        </p:nvSpPr>
        <p:spPr/>
        <p:txBody>
          <a:bodyPr/>
          <a:lstStyle/>
          <a:p>
            <a:pPr marL="0" indent="0">
              <a:buNone/>
            </a:pPr>
            <a:r>
              <a:rPr lang="en-US" b="1" dirty="0"/>
              <a:t>Operator	Example	Result</a:t>
            </a:r>
          </a:p>
          <a:p>
            <a:pPr marL="0" indent="0">
              <a:buNone/>
            </a:pPr>
            <a:r>
              <a:rPr lang="en-US" sz="2000" dirty="0"/>
              <a:t>and		x and y	         Return ‘x’ if ‘x’ is False, y otherwise</a:t>
            </a:r>
          </a:p>
          <a:p>
            <a:pPr marL="0" indent="0">
              <a:buNone/>
            </a:pPr>
            <a:r>
              <a:rPr lang="en-US" sz="2000" dirty="0"/>
              <a:t>or		x or y	         Return ‘y’ if ‘x’ is False, x otherwise</a:t>
            </a:r>
          </a:p>
          <a:p>
            <a:pPr marL="0" indent="0">
              <a:buNone/>
            </a:pPr>
            <a:r>
              <a:rPr lang="en-US" sz="2000" dirty="0"/>
              <a:t>not		not x	         Return ‘True’ if ‘x’ is false , True   </a:t>
            </a:r>
          </a:p>
          <a:p>
            <a:pPr marL="0" indent="0">
              <a:buNone/>
            </a:pPr>
            <a:r>
              <a:rPr lang="en-US" sz="2000" dirty="0"/>
              <a:t>                                                     			otherwise	</a:t>
            </a:r>
          </a:p>
          <a:p>
            <a:pPr marL="0" indent="0">
              <a:buNone/>
            </a:pPr>
            <a:r>
              <a:rPr lang="en-US" sz="2000" dirty="0"/>
              <a:t>Boolean Values combinations: True </a:t>
            </a:r>
            <a:r>
              <a:rPr lang="en-US" sz="2000" dirty="0" err="1"/>
              <a:t>True</a:t>
            </a:r>
            <a:r>
              <a:rPr lang="en-US" sz="2000" dirty="0"/>
              <a:t>, False True, True False and False </a:t>
            </a:r>
            <a:r>
              <a:rPr lang="en-US" sz="2000" dirty="0" err="1"/>
              <a:t>False</a:t>
            </a:r>
            <a:r>
              <a:rPr lang="en-US" sz="2000" dirty="0"/>
              <a:t>	</a:t>
            </a:r>
            <a:r>
              <a:rPr lang="en-US" dirty="0"/>
              <a:t>			</a:t>
            </a:r>
          </a:p>
        </p:txBody>
      </p:sp>
    </p:spTree>
    <p:extLst>
      <p:ext uri="{BB962C8B-B14F-4D97-AF65-F5344CB8AC3E}">
        <p14:creationId xmlns:p14="http://schemas.microsoft.com/office/powerpoint/2010/main" val="88627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7FA7-7A78-4198-A2F0-3A343C70A87B}"/>
              </a:ext>
            </a:extLst>
          </p:cNvPr>
          <p:cNvSpPr>
            <a:spLocks noGrp="1"/>
          </p:cNvSpPr>
          <p:nvPr>
            <p:ph type="title"/>
          </p:nvPr>
        </p:nvSpPr>
        <p:spPr/>
        <p:txBody>
          <a:bodyPr/>
          <a:lstStyle/>
          <a:p>
            <a:r>
              <a:rPr lang="en-US" dirty="0"/>
              <a:t>f. Bitwise Operator</a:t>
            </a:r>
          </a:p>
        </p:txBody>
      </p:sp>
      <p:sp>
        <p:nvSpPr>
          <p:cNvPr id="3" name="Content Placeholder 2">
            <a:extLst>
              <a:ext uri="{FF2B5EF4-FFF2-40B4-BE49-F238E27FC236}">
                <a16:creationId xmlns:a16="http://schemas.microsoft.com/office/drawing/2014/main" id="{D41755D1-FB66-4EA2-A80A-7691FA364545}"/>
              </a:ext>
            </a:extLst>
          </p:cNvPr>
          <p:cNvSpPr>
            <a:spLocks noGrp="1"/>
          </p:cNvSpPr>
          <p:nvPr>
            <p:ph idx="1"/>
          </p:nvPr>
        </p:nvSpPr>
        <p:spPr/>
        <p:txBody>
          <a:bodyPr>
            <a:normAutofit fontScale="92500" lnSpcReduction="10000"/>
          </a:bodyPr>
          <a:lstStyle/>
          <a:p>
            <a:pPr marL="0" indent="0">
              <a:buNone/>
            </a:pPr>
            <a:r>
              <a:rPr lang="en-US" b="1" dirty="0"/>
              <a:t>Operator	</a:t>
            </a:r>
          </a:p>
          <a:p>
            <a:pPr marL="0" indent="0">
              <a:buNone/>
            </a:pPr>
            <a:r>
              <a:rPr lang="en-US" sz="2200" dirty="0"/>
              <a:t>Complement 	~  ( tilde )</a:t>
            </a:r>
          </a:p>
          <a:p>
            <a:pPr marL="0" indent="0">
              <a:buNone/>
            </a:pPr>
            <a:r>
              <a:rPr lang="en-US" sz="2200" dirty="0"/>
              <a:t>AND		&amp;</a:t>
            </a:r>
          </a:p>
          <a:p>
            <a:pPr marL="0" indent="0">
              <a:buNone/>
            </a:pPr>
            <a:r>
              <a:rPr lang="en-US" sz="2200" dirty="0"/>
              <a:t>OR		|</a:t>
            </a:r>
          </a:p>
          <a:p>
            <a:pPr marL="0" indent="0">
              <a:buNone/>
            </a:pPr>
            <a:r>
              <a:rPr lang="en-US" sz="2200" dirty="0"/>
              <a:t>XOR		^  ( cap )</a:t>
            </a:r>
          </a:p>
          <a:p>
            <a:pPr marL="0" indent="0">
              <a:buNone/>
            </a:pPr>
            <a:r>
              <a:rPr lang="en-US" sz="2200" dirty="0"/>
              <a:t>NOT		not x</a:t>
            </a:r>
          </a:p>
          <a:p>
            <a:pPr marL="0" indent="0">
              <a:buNone/>
            </a:pPr>
            <a:r>
              <a:rPr lang="en-US" sz="2200" dirty="0"/>
              <a:t>Left shift		&lt;&lt;</a:t>
            </a:r>
          </a:p>
          <a:p>
            <a:pPr marL="0" indent="0">
              <a:buNone/>
            </a:pPr>
            <a:r>
              <a:rPr lang="en-US" sz="2200" dirty="0"/>
              <a:t>Right Shift 	&gt;&gt;</a:t>
            </a:r>
            <a:r>
              <a:rPr lang="en-US" dirty="0"/>
              <a:t>	           </a:t>
            </a:r>
          </a:p>
          <a:p>
            <a:pPr marL="0" indent="0">
              <a:buNone/>
            </a:pPr>
            <a:r>
              <a:rPr lang="en-US" dirty="0"/>
              <a:t>	</a:t>
            </a:r>
          </a:p>
        </p:txBody>
      </p:sp>
    </p:spTree>
    <p:extLst>
      <p:ext uri="{BB962C8B-B14F-4D97-AF65-F5344CB8AC3E}">
        <p14:creationId xmlns:p14="http://schemas.microsoft.com/office/powerpoint/2010/main" val="3201880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7FA7-7A78-4198-A2F0-3A343C70A87B}"/>
              </a:ext>
            </a:extLst>
          </p:cNvPr>
          <p:cNvSpPr>
            <a:spLocks noGrp="1"/>
          </p:cNvSpPr>
          <p:nvPr>
            <p:ph type="title"/>
          </p:nvPr>
        </p:nvSpPr>
        <p:spPr/>
        <p:txBody>
          <a:bodyPr/>
          <a:lstStyle/>
          <a:p>
            <a:r>
              <a:rPr lang="en-US" dirty="0"/>
              <a:t>g. Membership Operator</a:t>
            </a:r>
          </a:p>
        </p:txBody>
      </p:sp>
      <p:sp>
        <p:nvSpPr>
          <p:cNvPr id="3" name="Content Placeholder 2">
            <a:extLst>
              <a:ext uri="{FF2B5EF4-FFF2-40B4-BE49-F238E27FC236}">
                <a16:creationId xmlns:a16="http://schemas.microsoft.com/office/drawing/2014/main" id="{D41755D1-FB66-4EA2-A80A-7691FA364545}"/>
              </a:ext>
            </a:extLst>
          </p:cNvPr>
          <p:cNvSpPr>
            <a:spLocks noGrp="1"/>
          </p:cNvSpPr>
          <p:nvPr>
            <p:ph idx="1"/>
          </p:nvPr>
        </p:nvSpPr>
        <p:spPr/>
        <p:txBody>
          <a:bodyPr>
            <a:normAutofit/>
          </a:bodyPr>
          <a:lstStyle/>
          <a:p>
            <a:pPr marL="0" indent="0">
              <a:buNone/>
            </a:pPr>
            <a:r>
              <a:rPr lang="en-US" b="1" dirty="0"/>
              <a:t>Operator  “in” and  “not in”</a:t>
            </a:r>
          </a:p>
          <a:p>
            <a:r>
              <a:rPr lang="en-US" sz="2000" dirty="0"/>
              <a:t>The membership operators are useful to test for membership in a sequence such as strings, lists, tuples or dictionaries. </a:t>
            </a:r>
          </a:p>
          <a:p>
            <a:r>
              <a:rPr lang="en-US" sz="2000" dirty="0"/>
              <a:t>For example, if an element is found in the sequence or not can be asserted using these operators. </a:t>
            </a:r>
          </a:p>
          <a:p>
            <a:pPr marL="0" indent="0">
              <a:buNone/>
            </a:pPr>
            <a:r>
              <a:rPr lang="en-US" sz="2000" dirty="0"/>
              <a:t>     There are two membership operators as shown here: </a:t>
            </a:r>
          </a:p>
          <a:p>
            <a:pPr marL="0" indent="0">
              <a:buNone/>
            </a:pPr>
            <a:r>
              <a:rPr lang="en-US" sz="2000" dirty="0"/>
              <a:t>	 in </a:t>
            </a:r>
          </a:p>
          <a:p>
            <a:pPr marL="0" indent="0">
              <a:buNone/>
            </a:pPr>
            <a:r>
              <a:rPr lang="en-US" sz="2000" dirty="0"/>
              <a:t>	 not in</a:t>
            </a:r>
          </a:p>
          <a:p>
            <a:pPr marL="0" indent="0">
              <a:buNone/>
            </a:pPr>
            <a:endParaRPr lang="en-US" dirty="0"/>
          </a:p>
        </p:txBody>
      </p:sp>
    </p:spTree>
    <p:extLst>
      <p:ext uri="{BB962C8B-B14F-4D97-AF65-F5344CB8AC3E}">
        <p14:creationId xmlns:p14="http://schemas.microsoft.com/office/powerpoint/2010/main" val="3170154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F769AD3B-90E4-4F81-9CF2-8BD9F607FEC3}" vid="{18F656D2-BE2F-4155-8430-D393897A45F9}"/>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2.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01D382-32B0-43EE-932C-28906AF37617}">
  <ds:schemaRefs>
    <ds:schemaRef ds:uri="4873beb7-5857-4685-be1f-d57550cc96cc"/>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Blue bookstack presentation (widescreen)</Template>
  <TotalTime>2657</TotalTime>
  <Words>668</Words>
  <Application>Microsoft Office PowerPoint</Application>
  <PresentationFormat>Custom</PresentationFormat>
  <Paragraphs>207</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Century Gothic</vt:lpstr>
      <vt:lpstr>Books 16x9</vt:lpstr>
      <vt:lpstr>PYTHON FUNDAMENTALS</vt:lpstr>
      <vt:lpstr>1. Operators in Python </vt:lpstr>
      <vt:lpstr>a. Arithmetic Operators  </vt:lpstr>
      <vt:lpstr>b. Assignment Operator  </vt:lpstr>
      <vt:lpstr>c. Unary Operator  </vt:lpstr>
      <vt:lpstr>d. Relational Operator  </vt:lpstr>
      <vt:lpstr>e. Logical/Boolean Operator</vt:lpstr>
      <vt:lpstr>f. Bitwise Operator</vt:lpstr>
      <vt:lpstr>g. Membership Operator</vt:lpstr>
      <vt:lpstr>h. Identity Operators</vt:lpstr>
      <vt:lpstr>i. Operator Precedence</vt:lpstr>
      <vt:lpstr>2. Input and Output  </vt:lpstr>
      <vt:lpstr>a. Output Statement</vt:lpstr>
      <vt:lpstr>Contd..</vt:lpstr>
      <vt:lpstr>Contd..</vt:lpstr>
      <vt:lpstr>Contd</vt:lpstr>
      <vt:lpstr>b. Input Statement</vt:lpstr>
      <vt:lpstr>c. Command line arguments</vt:lpstr>
      <vt:lpstr>d. Parsing command line arguments</vt:lpstr>
      <vt:lpstr>Contd</vt:lpstr>
      <vt:lpstr>3.  Control Statements</vt:lpstr>
      <vt:lpstr>PowerPoint Presentation</vt:lpstr>
      <vt:lpstr>PowerPoint Presentation</vt:lpstr>
      <vt:lpstr>PowerPoint Presentation</vt:lpstr>
      <vt:lpstr>PowerPoint Presentation</vt:lpstr>
      <vt:lpstr>f. Break statement</vt:lpstr>
      <vt:lpstr>g. Continue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FUNDAMENTALS</dc:title>
  <dc:creator>Bhari, Gururaja</dc:creator>
  <cp:lastModifiedBy>Bhari, GururajaBO</cp:lastModifiedBy>
  <cp:revision>37</cp:revision>
  <dcterms:created xsi:type="dcterms:W3CDTF">2018-07-20T11:15:58Z</dcterms:created>
  <dcterms:modified xsi:type="dcterms:W3CDTF">2018-09-10T03:08:20Z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