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9" r:id="rId11"/>
    <p:sldId id="271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7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0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6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9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8D96DF-4D9C-45B3-BCA2-727ADEC8FEDD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2DA42-57A3-4F14-8F4A-BE434004BB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5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4349-2874-8EA4-9C4C-B288B773F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415" y="512955"/>
            <a:ext cx="492480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TEAM 4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6CF6B-8E7C-75FE-0BC9-BCC4BC0A2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637" y="2173957"/>
            <a:ext cx="6889907" cy="2723020"/>
          </a:xfrm>
        </p:spPr>
        <p:txBody>
          <a:bodyPr anchor="b">
            <a:no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TEAM MEMBERS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Vaishnavi Avinash Gawali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Temitope Adenuga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Madhur Chaudhari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Venkateshwarlusajja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4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E97C-03EA-AD86-9426-4E0F6FFE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45" y="635000"/>
            <a:ext cx="6226388" cy="1102254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Classification Model </a:t>
            </a:r>
            <a:r>
              <a:rPr lang="en-US" sz="5800" b="1" dirty="0">
                <a:solidFill>
                  <a:schemeClr val="tx2"/>
                </a:solidFill>
              </a:rPr>
              <a:t>- 2</a:t>
            </a:r>
            <a:endParaRPr lang="en-US" sz="5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808-2FA9-A231-567D-68B38B07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1989666"/>
            <a:ext cx="5221224" cy="33951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Logistic Regression-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Split the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Training Data  - 75%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Validation Data – 25%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/>
                </a:solidFill>
              </a:rPr>
              <a:t>Performance Matrix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Precision score: 0.5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Recall score: 0.1724137931034483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Accuracy score: 0.9988584474885844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F1 score: 0.25641025641025644</a:t>
            </a:r>
          </a:p>
        </p:txBody>
      </p:sp>
    </p:spTree>
    <p:extLst>
      <p:ext uri="{BB962C8B-B14F-4D97-AF65-F5344CB8AC3E}">
        <p14:creationId xmlns:p14="http://schemas.microsoft.com/office/powerpoint/2010/main" val="363082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E97C-03EA-AD86-9426-4E0F6FFE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45" y="635000"/>
            <a:ext cx="6226388" cy="1102254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Classification Model </a:t>
            </a:r>
            <a:r>
              <a:rPr lang="en-US" sz="5800" b="1" dirty="0">
                <a:solidFill>
                  <a:schemeClr val="tx2"/>
                </a:solidFill>
              </a:rPr>
              <a:t>- 3</a:t>
            </a:r>
            <a:endParaRPr lang="en-US" sz="5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808-2FA9-A231-567D-68B38B07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066" y="2533763"/>
            <a:ext cx="3691467" cy="597891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Decision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Accuracy- 0.9989764967717509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9D604B-D6C9-A34B-4BCB-3EE421AE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72" y="1873363"/>
            <a:ext cx="5201218" cy="42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4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B2D5-EF3C-CD84-1380-0ADB9F30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Confusion Matrix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934DA12-935B-6A3E-E91E-084D752B7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186971"/>
              </p:ext>
            </p:extLst>
          </p:nvPr>
        </p:nvGraphicFramePr>
        <p:xfrm>
          <a:off x="6680199" y="2248351"/>
          <a:ext cx="5173132" cy="2732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981">
                  <a:extLst>
                    <a:ext uri="{9D8B030D-6E8A-4147-A177-3AD203B41FA5}">
                      <a16:colId xmlns:a16="http://schemas.microsoft.com/office/drawing/2014/main" val="2045671746"/>
                    </a:ext>
                  </a:extLst>
                </a:gridCol>
                <a:gridCol w="1436981">
                  <a:extLst>
                    <a:ext uri="{9D8B030D-6E8A-4147-A177-3AD203B41FA5}">
                      <a16:colId xmlns:a16="http://schemas.microsoft.com/office/drawing/2014/main" val="1854222834"/>
                    </a:ext>
                  </a:extLst>
                </a:gridCol>
                <a:gridCol w="1149585">
                  <a:extLst>
                    <a:ext uri="{9D8B030D-6E8A-4147-A177-3AD203B41FA5}">
                      <a16:colId xmlns:a16="http://schemas.microsoft.com/office/drawing/2014/main" val="49798605"/>
                    </a:ext>
                  </a:extLst>
                </a:gridCol>
                <a:gridCol w="1149585">
                  <a:extLst>
                    <a:ext uri="{9D8B030D-6E8A-4147-A177-3AD203B41FA5}">
                      <a16:colId xmlns:a16="http://schemas.microsoft.com/office/drawing/2014/main" val="158996063"/>
                    </a:ext>
                  </a:extLst>
                </a:gridCol>
              </a:tblGrid>
              <a:tr h="608568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Actual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86960"/>
                  </a:ext>
                </a:extLst>
              </a:tr>
              <a:tr h="906686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Positive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Negative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361467"/>
                  </a:ext>
                </a:extLst>
              </a:tr>
              <a:tr h="60856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Predict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True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91843"/>
                  </a:ext>
                </a:extLst>
              </a:tr>
              <a:tr h="608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Negative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24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25370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981856"/>
                  </a:ext>
                </a:extLst>
              </a:tr>
            </a:tbl>
          </a:graphicData>
        </a:graphic>
      </p:graphicFrame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F7FC1AE-E545-E638-D262-D3201AAA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5" y="2248351"/>
            <a:ext cx="5658164" cy="26731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8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705E-2A2D-7983-BC5C-8087B7E3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b="1" dirty="0">
                <a:solidFill>
                  <a:schemeClr val="tx2"/>
                </a:solidFill>
              </a:rPr>
              <a:t>ROC Curve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B9DD1366-04F7-6287-BA27-EF16B24DDF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81" y="1846262"/>
            <a:ext cx="550009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9D5586-A8CC-7E3D-1EDD-8AE5F9264906}"/>
              </a:ext>
            </a:extLst>
          </p:cNvPr>
          <p:cNvSpPr txBox="1">
            <a:spLocks/>
          </p:cNvSpPr>
          <p:nvPr/>
        </p:nvSpPr>
        <p:spPr>
          <a:xfrm>
            <a:off x="4805680" y="3307616"/>
            <a:ext cx="3102187" cy="550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Area under the curve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6E39E-5ACF-2793-7AE8-2A5C1BFDA246}"/>
              </a:ext>
            </a:extLst>
          </p:cNvPr>
          <p:cNvSpPr txBox="1">
            <a:spLocks/>
          </p:cNvSpPr>
          <p:nvPr/>
        </p:nvSpPr>
        <p:spPr>
          <a:xfrm>
            <a:off x="1478280" y="2109432"/>
            <a:ext cx="3102187" cy="5500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Margin of Error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45426D-F057-87F9-3866-9132DDB5AF91}"/>
              </a:ext>
            </a:extLst>
          </p:cNvPr>
          <p:cNvSpPr/>
          <p:nvPr/>
        </p:nvSpPr>
        <p:spPr>
          <a:xfrm>
            <a:off x="3429000" y="2384437"/>
            <a:ext cx="1151467" cy="9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705E-2A2D-7983-BC5C-8087B7E3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F975-5441-0FC0-1C49-76343C42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3800"/>
            <a:ext cx="10058400" cy="193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Accuracy of KNN Classifier and Logistic Regression is around 99%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The model we built perform well with the data set in predicting Fraudulent Transactions.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2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939D-87F0-1050-594F-02244EFD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575" y="2263872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Topic 2: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45385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AC65-F2FC-BF98-0BB7-6F4070FB3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014" y="830552"/>
            <a:ext cx="8253182" cy="231031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What is Anomaly Detection?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E5C8-01E1-4E14-ADC8-B43A2522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014" y="3488537"/>
            <a:ext cx="8583922" cy="68207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Observations that deviate from WELL DEFINED NOTION OF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2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BB35-2F86-4C43-5DAB-0F369C82A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667" y="263502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About the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4E013-2DCA-15A1-539E-2E00DD3C1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751" y="2726952"/>
            <a:ext cx="9911874" cy="140409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Secondhand data set from Kaggle of Credit Card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Detect whether banking transaction is counterfeit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1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2F8-756A-17F0-11F9-E0C9D4F2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81663"/>
            <a:ext cx="7257897" cy="1325563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More 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5D3D-4DE2-98EA-7A14-D34553C0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17313"/>
            <a:ext cx="9833548" cy="4034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Data Set contains: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Step - represents a unit of time where 1 step equals 1 hour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type  - type of online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amount - the amount of the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</a:rPr>
              <a:t>nameOrig</a:t>
            </a:r>
            <a:r>
              <a:rPr lang="en-US" sz="2400" dirty="0">
                <a:solidFill>
                  <a:schemeClr val="tx2"/>
                </a:solidFill>
              </a:rPr>
              <a:t> - customer starting the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</a:rPr>
              <a:t>oldbalanceOrg</a:t>
            </a:r>
            <a:r>
              <a:rPr lang="en-US" sz="2400" dirty="0">
                <a:solidFill>
                  <a:schemeClr val="tx2"/>
                </a:solidFill>
              </a:rPr>
              <a:t> - balance before the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</a:rPr>
              <a:t>newbalanceOrig</a:t>
            </a:r>
            <a:r>
              <a:rPr lang="en-US" sz="2400" dirty="0">
                <a:solidFill>
                  <a:schemeClr val="tx2"/>
                </a:solidFill>
              </a:rPr>
              <a:t> - balance after the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nameDest</a:t>
            </a:r>
            <a:r>
              <a:rPr lang="en-US" sz="2400" dirty="0">
                <a:solidFill>
                  <a:schemeClr val="tx2"/>
                </a:solidFill>
              </a:rPr>
              <a:t> - recipient of the transaction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3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371C-E5FC-D1B4-5574-93072E48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More About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D071-48FB-9E63-60AF-4AE4FAF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</a:rPr>
              <a:t>oldbalanceDest</a:t>
            </a:r>
            <a:r>
              <a:rPr lang="en-US" sz="2400" dirty="0">
                <a:solidFill>
                  <a:schemeClr val="tx2"/>
                </a:solidFill>
              </a:rPr>
              <a:t> - initial balance of recipient before the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newbalanceDest</a:t>
            </a:r>
            <a:r>
              <a:rPr lang="en-US" sz="2400" dirty="0">
                <a:solidFill>
                  <a:schemeClr val="tx2"/>
                </a:solidFill>
              </a:rPr>
              <a:t> - the new balance of recipient after the transaction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</a:rPr>
              <a:t>isFraud</a:t>
            </a:r>
            <a:r>
              <a:rPr lang="en-US" sz="2400" dirty="0">
                <a:solidFill>
                  <a:schemeClr val="tx2"/>
                </a:solidFill>
              </a:rPr>
              <a:t> - fraud transaction</a:t>
            </a:r>
          </a:p>
          <a:p>
            <a:pPr marL="0" indent="0">
              <a:buNone/>
            </a:pPr>
            <a:endParaRPr lang="en-US" dirty="0">
              <a:solidFill>
                <a:srgbClr val="3C4043"/>
              </a:solidFill>
              <a:latin typeface="Inter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Variables: 11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Records : 101613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B06C-6C28-094B-F809-8E607467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454701"/>
            <a:ext cx="9448282" cy="9930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Plot Histogram to Understand the variable is fraud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B243172-7E52-64A0-F404-6D7978091F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6134" y="1921439"/>
            <a:ext cx="5507803" cy="382792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6EFF05-B5AF-775E-B905-8D8916D92E28}"/>
              </a:ext>
            </a:extLst>
          </p:cNvPr>
          <p:cNvSpPr txBox="1">
            <a:spLocks/>
          </p:cNvSpPr>
          <p:nvPr/>
        </p:nvSpPr>
        <p:spPr>
          <a:xfrm>
            <a:off x="8136082" y="4974820"/>
            <a:ext cx="6044861" cy="9930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/>
                </a:solidFill>
              </a:rPr>
              <a:t>fraudulent transactions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54EFC8-1001-7FE5-A39F-8CDD21E40708}"/>
              </a:ext>
            </a:extLst>
          </p:cNvPr>
          <p:cNvSpPr/>
          <p:nvPr/>
        </p:nvSpPr>
        <p:spPr>
          <a:xfrm>
            <a:off x="7628709" y="5146766"/>
            <a:ext cx="507374" cy="78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61F1-98A8-AE10-8E30-4E706092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694267"/>
            <a:ext cx="3855720" cy="1085320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Approach…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F3DE-447B-6D10-032B-C09A96EB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734" y="1964267"/>
            <a:ext cx="5221224" cy="408128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Data Cleaning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Dropped the duplicate Columns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Checked for Null Values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Converting Categorical Variable to Numeric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Variable Type changed to Numeric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E97C-03EA-AD86-9426-4E0F6FFE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45" y="635000"/>
            <a:ext cx="6539655" cy="1102254"/>
          </a:xfrm>
        </p:spPr>
        <p:txBody>
          <a:bodyPr>
            <a:no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Classification Model - 1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7808-2FA9-A231-567D-68B38B07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3" y="1058672"/>
            <a:ext cx="5221224" cy="52303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KNN Classifier-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Split the Data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Training Data  - 75%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Validation Data – 25%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2"/>
                </a:solidFill>
              </a:rPr>
              <a:t>Performance Matrix-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Accuracy for Training - 0.9990289860777598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Accuracy for Validation - 0.9990159030074004</a:t>
            </a:r>
          </a:p>
        </p:txBody>
      </p:sp>
    </p:spTree>
    <p:extLst>
      <p:ext uri="{BB962C8B-B14F-4D97-AF65-F5344CB8AC3E}">
        <p14:creationId xmlns:p14="http://schemas.microsoft.com/office/powerpoint/2010/main" val="4082578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313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Inter</vt:lpstr>
      <vt:lpstr>Wingdings</vt:lpstr>
      <vt:lpstr>Retrospect</vt:lpstr>
      <vt:lpstr>TEAM 4 </vt:lpstr>
      <vt:lpstr>Topic 2: Anomaly Detection</vt:lpstr>
      <vt:lpstr>What is Anomaly Detection? </vt:lpstr>
      <vt:lpstr>About the Data Set</vt:lpstr>
      <vt:lpstr>More About the Data Set</vt:lpstr>
      <vt:lpstr>More About the Data Set</vt:lpstr>
      <vt:lpstr>Plot Histogram to Understand the variable is fraud</vt:lpstr>
      <vt:lpstr>Approach…</vt:lpstr>
      <vt:lpstr>Classification Model - 1</vt:lpstr>
      <vt:lpstr>Classification Model - 2</vt:lpstr>
      <vt:lpstr>Classification Model - 3</vt:lpstr>
      <vt:lpstr>Confusion Matrix</vt:lpstr>
      <vt:lpstr>ROC Curve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4 </dc:title>
  <dc:creator>Gawali, Vaishnavi</dc:creator>
  <cp:lastModifiedBy>Gawali, Vaishnavi</cp:lastModifiedBy>
  <cp:revision>8</cp:revision>
  <dcterms:created xsi:type="dcterms:W3CDTF">2023-04-08T17:49:52Z</dcterms:created>
  <dcterms:modified xsi:type="dcterms:W3CDTF">2023-04-08T19:53:32Z</dcterms:modified>
</cp:coreProperties>
</file>