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57" r:id="rId2"/>
    <p:sldId id="344" r:id="rId3"/>
    <p:sldId id="358" r:id="rId4"/>
    <p:sldId id="345" r:id="rId5"/>
    <p:sldId id="359" r:id="rId6"/>
    <p:sldId id="323" r:id="rId7"/>
    <p:sldId id="333" r:id="rId8"/>
    <p:sldId id="349" r:id="rId9"/>
    <p:sldId id="328" r:id="rId10"/>
    <p:sldId id="330" r:id="rId11"/>
    <p:sldId id="350" r:id="rId12"/>
    <p:sldId id="334" r:id="rId13"/>
    <p:sldId id="352" r:id="rId14"/>
    <p:sldId id="325" r:id="rId15"/>
    <p:sldId id="332" r:id="rId16"/>
    <p:sldId id="353" r:id="rId17"/>
    <p:sldId id="342" r:id="rId18"/>
    <p:sldId id="35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8"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DD1BE-FEF2-4D0D-9837-07736C1F998E}" type="datetimeFigureOut">
              <a:rPr lang="en-US" smtClean="0"/>
              <a:t>4/26/2024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A7C6EF-812D-4DB7-9A4B-C04B532CB788}" type="slidenum">
              <a:rPr lang="en-US" smtClean="0"/>
              <a:t>‹#›</a:t>
            </a:fld>
            <a:endParaRPr lang="en-US"/>
          </a:p>
        </p:txBody>
      </p:sp>
    </p:spTree>
    <p:extLst>
      <p:ext uri="{BB962C8B-B14F-4D97-AF65-F5344CB8AC3E}">
        <p14:creationId xmlns:p14="http://schemas.microsoft.com/office/powerpoint/2010/main" val="3623716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A7C6EF-812D-4DB7-9A4B-C04B532CB788}" type="slidenum">
              <a:rPr lang="en-US" smtClean="0"/>
              <a:t>4</a:t>
            </a:fld>
            <a:endParaRPr lang="en-US"/>
          </a:p>
        </p:txBody>
      </p:sp>
    </p:spTree>
    <p:extLst>
      <p:ext uri="{BB962C8B-B14F-4D97-AF65-F5344CB8AC3E}">
        <p14:creationId xmlns:p14="http://schemas.microsoft.com/office/powerpoint/2010/main" val="144393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A7C6EF-812D-4DB7-9A4B-C04B532CB788}" type="slidenum">
              <a:rPr lang="en-US" smtClean="0"/>
              <a:t>9</a:t>
            </a:fld>
            <a:endParaRPr lang="en-US"/>
          </a:p>
        </p:txBody>
      </p:sp>
    </p:spTree>
    <p:extLst>
      <p:ext uri="{BB962C8B-B14F-4D97-AF65-F5344CB8AC3E}">
        <p14:creationId xmlns:p14="http://schemas.microsoft.com/office/powerpoint/2010/main" val="397262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A794-920F-86FF-5FED-ABA2791635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F7F3B0-CE92-87B6-9C24-804B9D623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8EF690-C993-0A0B-A1B2-5BAD63732E01}"/>
              </a:ext>
            </a:extLst>
          </p:cNvPr>
          <p:cNvSpPr>
            <a:spLocks noGrp="1"/>
          </p:cNvSpPr>
          <p:nvPr>
            <p:ph type="dt" sz="half" idx="10"/>
          </p:nvPr>
        </p:nvSpPr>
        <p:spPr/>
        <p:txBody>
          <a:bodyPr/>
          <a:lstStyle/>
          <a:p>
            <a:fld id="{16914D82-0EBC-1E4E-8753-1565BADFFB5B}" type="datetimeFigureOut">
              <a:rPr lang="en-US" smtClean="0"/>
              <a:t>4/26/2024</a:t>
            </a:fld>
            <a:endParaRPr lang="en-US"/>
          </a:p>
        </p:txBody>
      </p:sp>
      <p:sp>
        <p:nvSpPr>
          <p:cNvPr id="5" name="Footer Placeholder 4">
            <a:extLst>
              <a:ext uri="{FF2B5EF4-FFF2-40B4-BE49-F238E27FC236}">
                <a16:creationId xmlns:a16="http://schemas.microsoft.com/office/drawing/2014/main" id="{EF623086-E4DF-90B8-BD97-0DD557F19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02697-34E0-994C-2104-3336B95C2AB4}"/>
              </a:ext>
            </a:extLst>
          </p:cNvPr>
          <p:cNvSpPr>
            <a:spLocks noGrp="1"/>
          </p:cNvSpPr>
          <p:nvPr>
            <p:ph type="sldNum" sz="quarter" idx="12"/>
          </p:nvPr>
        </p:nvSpPr>
        <p:spPr/>
        <p:txBody>
          <a:bodyPr/>
          <a:lstStyle/>
          <a:p>
            <a:fld id="{D625A6AA-EFE9-4E41-90D5-02C32961F51C}" type="slidenum">
              <a:rPr lang="en-US" smtClean="0"/>
              <a:t>‹#›</a:t>
            </a:fld>
            <a:endParaRPr lang="en-US"/>
          </a:p>
        </p:txBody>
      </p:sp>
    </p:spTree>
    <p:extLst>
      <p:ext uri="{BB962C8B-B14F-4D97-AF65-F5344CB8AC3E}">
        <p14:creationId xmlns:p14="http://schemas.microsoft.com/office/powerpoint/2010/main" val="1649636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6349-5A27-CE62-3E94-4272BD85F0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9C3B55-A5FA-C0F2-BE68-B3C36CC8AD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9FE54-0B55-4DB7-4081-A30762FAD756}"/>
              </a:ext>
            </a:extLst>
          </p:cNvPr>
          <p:cNvSpPr>
            <a:spLocks noGrp="1"/>
          </p:cNvSpPr>
          <p:nvPr>
            <p:ph type="dt" sz="half" idx="10"/>
          </p:nvPr>
        </p:nvSpPr>
        <p:spPr/>
        <p:txBody>
          <a:bodyPr/>
          <a:lstStyle/>
          <a:p>
            <a:fld id="{16914D82-0EBC-1E4E-8753-1565BADFFB5B}" type="datetimeFigureOut">
              <a:rPr lang="en-US" smtClean="0"/>
              <a:t>4/26/2024</a:t>
            </a:fld>
            <a:endParaRPr lang="en-US"/>
          </a:p>
        </p:txBody>
      </p:sp>
      <p:sp>
        <p:nvSpPr>
          <p:cNvPr id="5" name="Footer Placeholder 4">
            <a:extLst>
              <a:ext uri="{FF2B5EF4-FFF2-40B4-BE49-F238E27FC236}">
                <a16:creationId xmlns:a16="http://schemas.microsoft.com/office/drawing/2014/main" id="{7548F9F0-DD32-49C3-5235-07AF8717E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6702F-E424-AB80-755D-0BA735677CB4}"/>
              </a:ext>
            </a:extLst>
          </p:cNvPr>
          <p:cNvSpPr>
            <a:spLocks noGrp="1"/>
          </p:cNvSpPr>
          <p:nvPr>
            <p:ph type="sldNum" sz="quarter" idx="12"/>
          </p:nvPr>
        </p:nvSpPr>
        <p:spPr/>
        <p:txBody>
          <a:bodyPr/>
          <a:lstStyle/>
          <a:p>
            <a:fld id="{D625A6AA-EFE9-4E41-90D5-02C32961F51C}" type="slidenum">
              <a:rPr lang="en-US" smtClean="0"/>
              <a:t>‹#›</a:t>
            </a:fld>
            <a:endParaRPr lang="en-US"/>
          </a:p>
        </p:txBody>
      </p:sp>
    </p:spTree>
    <p:extLst>
      <p:ext uri="{BB962C8B-B14F-4D97-AF65-F5344CB8AC3E}">
        <p14:creationId xmlns:p14="http://schemas.microsoft.com/office/powerpoint/2010/main" val="3477763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078F3-4049-1250-25BE-81CFEE859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4C8954-0C9E-D914-C27A-97B3E2B5A4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4D532-0973-C82D-9B4E-B28C993682B1}"/>
              </a:ext>
            </a:extLst>
          </p:cNvPr>
          <p:cNvSpPr>
            <a:spLocks noGrp="1"/>
          </p:cNvSpPr>
          <p:nvPr>
            <p:ph type="dt" sz="half" idx="10"/>
          </p:nvPr>
        </p:nvSpPr>
        <p:spPr/>
        <p:txBody>
          <a:bodyPr/>
          <a:lstStyle/>
          <a:p>
            <a:fld id="{16914D82-0EBC-1E4E-8753-1565BADFFB5B}" type="datetimeFigureOut">
              <a:rPr lang="en-US" smtClean="0"/>
              <a:t>4/26/2024</a:t>
            </a:fld>
            <a:endParaRPr lang="en-US"/>
          </a:p>
        </p:txBody>
      </p:sp>
      <p:sp>
        <p:nvSpPr>
          <p:cNvPr id="5" name="Footer Placeholder 4">
            <a:extLst>
              <a:ext uri="{FF2B5EF4-FFF2-40B4-BE49-F238E27FC236}">
                <a16:creationId xmlns:a16="http://schemas.microsoft.com/office/drawing/2014/main" id="{7DB61F69-6B55-34F7-A98C-EF14B16D9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A3255-B1DB-6191-4B71-21EB15699885}"/>
              </a:ext>
            </a:extLst>
          </p:cNvPr>
          <p:cNvSpPr>
            <a:spLocks noGrp="1"/>
          </p:cNvSpPr>
          <p:nvPr>
            <p:ph type="sldNum" sz="quarter" idx="12"/>
          </p:nvPr>
        </p:nvSpPr>
        <p:spPr/>
        <p:txBody>
          <a:bodyPr/>
          <a:lstStyle/>
          <a:p>
            <a:fld id="{D625A6AA-EFE9-4E41-90D5-02C32961F51C}" type="slidenum">
              <a:rPr lang="en-US" smtClean="0"/>
              <a:t>‹#›</a:t>
            </a:fld>
            <a:endParaRPr lang="en-US"/>
          </a:p>
        </p:txBody>
      </p:sp>
    </p:spTree>
    <p:extLst>
      <p:ext uri="{BB962C8B-B14F-4D97-AF65-F5344CB8AC3E}">
        <p14:creationId xmlns:p14="http://schemas.microsoft.com/office/powerpoint/2010/main" val="380905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0B1F-AE2D-4325-9752-F760474C2215}"/>
              </a:ext>
            </a:extLst>
          </p:cNvPr>
          <p:cNvSpPr>
            <a:spLocks noGrp="1"/>
          </p:cNvSpPr>
          <p:nvPr>
            <p:ph type="title" hasCustomPrompt="1"/>
          </p:nvPr>
        </p:nvSpPr>
        <p:spPr>
          <a:xfrm>
            <a:off x="950610" y="505025"/>
            <a:ext cx="3850341" cy="1469704"/>
          </a:xfrm>
        </p:spPr>
        <p:txBody>
          <a:bodyPr rIns="0" anchor="b">
            <a:noAutofit/>
          </a:bodyPr>
          <a:lstStyle>
            <a:lvl1pPr algn="l">
              <a:defRPr sz="4091" cap="none" baseline="0">
                <a:solidFill>
                  <a:schemeClr val="accent6"/>
                </a:solidFill>
              </a:defRPr>
            </a:lvl1pPr>
          </a:lstStyle>
          <a:p>
            <a:r>
              <a:rPr lang="en-US"/>
              <a:t>Add title here</a:t>
            </a:r>
          </a:p>
        </p:txBody>
      </p:sp>
      <p:sp>
        <p:nvSpPr>
          <p:cNvPr id="12" name="Text Placeholder 8">
            <a:extLst>
              <a:ext uri="{FF2B5EF4-FFF2-40B4-BE49-F238E27FC236}">
                <a16:creationId xmlns:a16="http://schemas.microsoft.com/office/drawing/2014/main" id="{4D8644C6-A12B-E3DE-34D3-E42ABAA3455D}"/>
              </a:ext>
            </a:extLst>
          </p:cNvPr>
          <p:cNvSpPr>
            <a:spLocks noGrp="1"/>
          </p:cNvSpPr>
          <p:nvPr>
            <p:ph type="body" sz="quarter" idx="16" hasCustomPrompt="1"/>
          </p:nvPr>
        </p:nvSpPr>
        <p:spPr>
          <a:xfrm>
            <a:off x="950610" y="1999325"/>
            <a:ext cx="3850341" cy="461481"/>
          </a:xfrm>
        </p:spPr>
        <p:txBody>
          <a:bodyPr>
            <a:noAutofit/>
          </a:bodyPr>
          <a:lstStyle>
            <a:lvl1pPr marL="0" indent="0" algn="l">
              <a:buNone/>
              <a:defRPr sz="818" b="1">
                <a:solidFill>
                  <a:schemeClr val="tx2"/>
                </a:solidFill>
                <a:latin typeface="+mn-lt"/>
              </a:defRPr>
            </a:lvl1pPr>
            <a:lvl2pPr>
              <a:defRPr sz="545"/>
            </a:lvl2pPr>
            <a:lvl3pPr>
              <a:defRPr sz="545"/>
            </a:lvl3pPr>
            <a:lvl4pPr>
              <a:defRPr sz="545"/>
            </a:lvl4pPr>
            <a:lvl5pPr>
              <a:defRPr sz="545"/>
            </a:lvl5pPr>
          </a:lstStyle>
          <a:p>
            <a:pPr lvl="0"/>
            <a:r>
              <a:rPr lang="en-US"/>
              <a:t>Add text here</a:t>
            </a:r>
          </a:p>
        </p:txBody>
      </p:sp>
      <p:sp>
        <p:nvSpPr>
          <p:cNvPr id="10" name="Picture Placeholder 9">
            <a:extLst>
              <a:ext uri="{FF2B5EF4-FFF2-40B4-BE49-F238E27FC236}">
                <a16:creationId xmlns:a16="http://schemas.microsoft.com/office/drawing/2014/main" id="{00EE1104-237A-BF43-A4B2-12D92FA5B9FD}"/>
              </a:ext>
            </a:extLst>
          </p:cNvPr>
          <p:cNvSpPr>
            <a:spLocks noGrp="1"/>
          </p:cNvSpPr>
          <p:nvPr>
            <p:ph type="pic" sz="quarter" idx="10" hasCustomPrompt="1"/>
          </p:nvPr>
        </p:nvSpPr>
        <p:spPr>
          <a:xfrm>
            <a:off x="-9013" y="2840079"/>
            <a:ext cx="6115259" cy="4017921"/>
          </a:xfrm>
          <a:solidFill>
            <a:schemeClr val="bg2"/>
          </a:solidFill>
          <a:ln>
            <a:noFill/>
          </a:ln>
        </p:spPr>
        <p:txBody>
          <a:bodyPr anchor="ctr">
            <a:normAutofit/>
          </a:bodyPr>
          <a:lstStyle>
            <a:lvl1pPr marL="0" indent="0" algn="ctr">
              <a:buNone/>
              <a:defRPr sz="2182">
                <a:solidFill>
                  <a:schemeClr val="tx2"/>
                </a:solidFill>
              </a:defRPr>
            </a:lvl1pPr>
          </a:lstStyle>
          <a:p>
            <a:r>
              <a:rPr lang="en-US"/>
              <a:t>Click add picture</a:t>
            </a:r>
          </a:p>
        </p:txBody>
      </p:sp>
      <p:sp>
        <p:nvSpPr>
          <p:cNvPr id="11" name="Text Placeholder 8">
            <a:extLst>
              <a:ext uri="{FF2B5EF4-FFF2-40B4-BE49-F238E27FC236}">
                <a16:creationId xmlns:a16="http://schemas.microsoft.com/office/drawing/2014/main" id="{AC2F1381-5C0D-B70E-6A79-854DD616CCDA}"/>
              </a:ext>
            </a:extLst>
          </p:cNvPr>
          <p:cNvSpPr>
            <a:spLocks noGrp="1"/>
          </p:cNvSpPr>
          <p:nvPr>
            <p:ph type="body" sz="quarter" idx="18" hasCustomPrompt="1"/>
          </p:nvPr>
        </p:nvSpPr>
        <p:spPr>
          <a:xfrm>
            <a:off x="6372412" y="375907"/>
            <a:ext cx="5409773" cy="5814106"/>
          </a:xfrm>
        </p:spPr>
        <p:txBody>
          <a:bodyPr tIns="0" numCol="2" spcCol="548640">
            <a:noAutofit/>
          </a:bodyPr>
          <a:lstStyle>
            <a:lvl1pPr marL="0" indent="0" algn="l">
              <a:lnSpc>
                <a:spcPct val="120000"/>
              </a:lnSpc>
              <a:spcBef>
                <a:spcPts val="1000"/>
              </a:spcBef>
              <a:buNone/>
              <a:defRPr sz="955" b="0">
                <a:latin typeface="+mn-lt"/>
              </a:defRPr>
            </a:lvl1pPr>
            <a:lvl2pPr>
              <a:defRPr sz="545"/>
            </a:lvl2pPr>
            <a:lvl3pPr>
              <a:defRPr sz="545"/>
            </a:lvl3pPr>
            <a:lvl4pPr>
              <a:defRPr sz="545"/>
            </a:lvl4pPr>
            <a:lvl5pPr>
              <a:defRPr sz="545"/>
            </a:lvl5pPr>
          </a:lstStyle>
          <a:p>
            <a:pPr lvl="0"/>
            <a:r>
              <a:rPr lang="en-US"/>
              <a:t>Add text here</a:t>
            </a:r>
          </a:p>
        </p:txBody>
      </p:sp>
      <p:sp>
        <p:nvSpPr>
          <p:cNvPr id="8" name="Text Placeholder 8">
            <a:extLst>
              <a:ext uri="{FF2B5EF4-FFF2-40B4-BE49-F238E27FC236}">
                <a16:creationId xmlns:a16="http://schemas.microsoft.com/office/drawing/2014/main" id="{73DB6966-6993-4AEE-2D1A-18E9520431E8}"/>
              </a:ext>
            </a:extLst>
          </p:cNvPr>
          <p:cNvSpPr>
            <a:spLocks noGrp="1"/>
          </p:cNvSpPr>
          <p:nvPr>
            <p:ph type="body" sz="quarter" idx="21" hasCustomPrompt="1"/>
          </p:nvPr>
        </p:nvSpPr>
        <p:spPr>
          <a:xfrm>
            <a:off x="6404052" y="6369627"/>
            <a:ext cx="2773083" cy="212033"/>
          </a:xfrm>
        </p:spPr>
        <p:txBody>
          <a:bodyPr tIns="0">
            <a:noAutofit/>
          </a:bodyPr>
          <a:lstStyle>
            <a:lvl1pPr marL="0" indent="0" algn="l">
              <a:spcBef>
                <a:spcPts val="818"/>
              </a:spcBef>
              <a:buNone/>
              <a:defRPr sz="818" b="0">
                <a:latin typeface="+mj-lt"/>
              </a:defRPr>
            </a:lvl1pPr>
            <a:lvl2pPr>
              <a:defRPr sz="545"/>
            </a:lvl2pPr>
            <a:lvl3pPr>
              <a:defRPr sz="545"/>
            </a:lvl3pPr>
            <a:lvl4pPr>
              <a:defRPr sz="545"/>
            </a:lvl4pPr>
            <a:lvl5pPr>
              <a:defRPr sz="545"/>
            </a:lvl5pPr>
          </a:lstStyle>
          <a:p>
            <a:pPr lvl="0"/>
            <a:r>
              <a:rPr lang="en-US"/>
              <a:t>Add text here</a:t>
            </a:r>
          </a:p>
        </p:txBody>
      </p:sp>
      <p:sp>
        <p:nvSpPr>
          <p:cNvPr id="7" name="Slide Number Placeholder 3">
            <a:extLst>
              <a:ext uri="{FF2B5EF4-FFF2-40B4-BE49-F238E27FC236}">
                <a16:creationId xmlns:a16="http://schemas.microsoft.com/office/drawing/2014/main" id="{964F4972-0AE0-DD5D-2D9E-3C714122A224}"/>
              </a:ext>
            </a:extLst>
          </p:cNvPr>
          <p:cNvSpPr>
            <a:spLocks noGrp="1"/>
          </p:cNvSpPr>
          <p:nvPr>
            <p:ph type="sldNum" sz="quarter" idx="4"/>
          </p:nvPr>
        </p:nvSpPr>
        <p:spPr>
          <a:xfrm>
            <a:off x="11636874" y="6493353"/>
            <a:ext cx="334582" cy="188051"/>
          </a:xfrm>
          <a:prstGeom prst="rect">
            <a:avLst/>
          </a:prstGeom>
        </p:spPr>
        <p:txBody>
          <a:bodyPr>
            <a:noAutofit/>
          </a:bodyPr>
          <a:lstStyle>
            <a:lvl1pPr algn="r">
              <a:defRPr sz="818" b="0" i="0">
                <a:latin typeface="Posterama" panose="020B0504020200020000" pitchFamily="34" charset="0"/>
                <a:cs typeface="Posterama" panose="020B0504020200020000" pitchFamily="34" charset="0"/>
              </a:defRPr>
            </a:lvl1pPr>
          </a:lstStyle>
          <a:p>
            <a:fld id="{CB2079F2-58AF-ED44-82D7-E04B2F6FD686}" type="slidenum">
              <a:rPr lang="en-US" smtClean="0"/>
              <a:pPr/>
              <a:t>‹#›</a:t>
            </a:fld>
            <a:endParaRPr lang="en-US"/>
          </a:p>
        </p:txBody>
      </p:sp>
    </p:spTree>
    <p:extLst>
      <p:ext uri="{BB962C8B-B14F-4D97-AF65-F5344CB8AC3E}">
        <p14:creationId xmlns:p14="http://schemas.microsoft.com/office/powerpoint/2010/main" val="2506996219"/>
      </p:ext>
    </p:extLst>
  </p:cSld>
  <p:clrMapOvr>
    <a:masterClrMapping/>
  </p:clrMapOvr>
  <p:hf hdr="0" ftr="0" dt="0"/>
  <p:extLst>
    <p:ext uri="{DCECCB84-F9BA-43D5-87BE-67443E8EF086}">
      <p15:sldGuideLst xmlns:p15="http://schemas.microsoft.com/office/powerpoint/2012/main">
        <p15:guide id="1" orient="horz" pos="3168">
          <p15:clr>
            <a:srgbClr val="FBAE40"/>
          </p15:clr>
        </p15:guide>
        <p15:guide id="2" pos="48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A5F4-D020-D0A4-6BD1-D37900384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BB3092-C348-FCC7-6EEF-8242C901EF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F3926-9D92-48A8-80D8-3A7544136438}"/>
              </a:ext>
            </a:extLst>
          </p:cNvPr>
          <p:cNvSpPr>
            <a:spLocks noGrp="1"/>
          </p:cNvSpPr>
          <p:nvPr>
            <p:ph type="dt" sz="half" idx="10"/>
          </p:nvPr>
        </p:nvSpPr>
        <p:spPr/>
        <p:txBody>
          <a:bodyPr/>
          <a:lstStyle/>
          <a:p>
            <a:fld id="{16914D82-0EBC-1E4E-8753-1565BADFFB5B}" type="datetimeFigureOut">
              <a:rPr lang="en-US" smtClean="0"/>
              <a:t>4/26/2024</a:t>
            </a:fld>
            <a:endParaRPr lang="en-US"/>
          </a:p>
        </p:txBody>
      </p:sp>
      <p:sp>
        <p:nvSpPr>
          <p:cNvPr id="5" name="Footer Placeholder 4">
            <a:extLst>
              <a:ext uri="{FF2B5EF4-FFF2-40B4-BE49-F238E27FC236}">
                <a16:creationId xmlns:a16="http://schemas.microsoft.com/office/drawing/2014/main" id="{E24DA42C-CE43-F8AF-4DC7-C916051D9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2A40-A950-9C47-DA15-56B0E2A56A5B}"/>
              </a:ext>
            </a:extLst>
          </p:cNvPr>
          <p:cNvSpPr>
            <a:spLocks noGrp="1"/>
          </p:cNvSpPr>
          <p:nvPr>
            <p:ph type="sldNum" sz="quarter" idx="12"/>
          </p:nvPr>
        </p:nvSpPr>
        <p:spPr/>
        <p:txBody>
          <a:bodyPr/>
          <a:lstStyle/>
          <a:p>
            <a:fld id="{D625A6AA-EFE9-4E41-90D5-02C32961F51C}" type="slidenum">
              <a:rPr lang="en-US" smtClean="0"/>
              <a:t>‹#›</a:t>
            </a:fld>
            <a:endParaRPr lang="en-US"/>
          </a:p>
        </p:txBody>
      </p:sp>
    </p:spTree>
    <p:extLst>
      <p:ext uri="{BB962C8B-B14F-4D97-AF65-F5344CB8AC3E}">
        <p14:creationId xmlns:p14="http://schemas.microsoft.com/office/powerpoint/2010/main" val="350986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066C-55CA-4F5C-8E7D-64EFA3B679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4F85EA-933D-82EF-72F0-A1BD400AB2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5324FD-ECE3-48B0-2E85-90512EA3AA6B}"/>
              </a:ext>
            </a:extLst>
          </p:cNvPr>
          <p:cNvSpPr>
            <a:spLocks noGrp="1"/>
          </p:cNvSpPr>
          <p:nvPr>
            <p:ph type="dt" sz="half" idx="10"/>
          </p:nvPr>
        </p:nvSpPr>
        <p:spPr/>
        <p:txBody>
          <a:bodyPr/>
          <a:lstStyle/>
          <a:p>
            <a:fld id="{16914D82-0EBC-1E4E-8753-1565BADFFB5B}" type="datetimeFigureOut">
              <a:rPr lang="en-US" smtClean="0"/>
              <a:t>4/26/2024</a:t>
            </a:fld>
            <a:endParaRPr lang="en-US"/>
          </a:p>
        </p:txBody>
      </p:sp>
      <p:sp>
        <p:nvSpPr>
          <p:cNvPr id="5" name="Footer Placeholder 4">
            <a:extLst>
              <a:ext uri="{FF2B5EF4-FFF2-40B4-BE49-F238E27FC236}">
                <a16:creationId xmlns:a16="http://schemas.microsoft.com/office/drawing/2014/main" id="{EA1AFAE3-AEC1-1CD1-92B3-BFCCC4257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FE3C8-B7D4-22DF-D6A5-6DDCE0C79D9C}"/>
              </a:ext>
            </a:extLst>
          </p:cNvPr>
          <p:cNvSpPr>
            <a:spLocks noGrp="1"/>
          </p:cNvSpPr>
          <p:nvPr>
            <p:ph type="sldNum" sz="quarter" idx="12"/>
          </p:nvPr>
        </p:nvSpPr>
        <p:spPr/>
        <p:txBody>
          <a:bodyPr/>
          <a:lstStyle/>
          <a:p>
            <a:fld id="{D625A6AA-EFE9-4E41-90D5-02C32961F51C}" type="slidenum">
              <a:rPr lang="en-US" smtClean="0"/>
              <a:t>‹#›</a:t>
            </a:fld>
            <a:endParaRPr lang="en-US"/>
          </a:p>
        </p:txBody>
      </p:sp>
    </p:spTree>
    <p:extLst>
      <p:ext uri="{BB962C8B-B14F-4D97-AF65-F5344CB8AC3E}">
        <p14:creationId xmlns:p14="http://schemas.microsoft.com/office/powerpoint/2010/main" val="58045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0605-22F0-A16A-BD67-153A27588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812F4A-F69A-ADE2-C567-EBBCD11206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58A135-0E3E-8FEB-EE7A-DADD27706A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C3DF70-6C35-406D-FCEE-1B1363CFA22E}"/>
              </a:ext>
            </a:extLst>
          </p:cNvPr>
          <p:cNvSpPr>
            <a:spLocks noGrp="1"/>
          </p:cNvSpPr>
          <p:nvPr>
            <p:ph type="dt" sz="half" idx="10"/>
          </p:nvPr>
        </p:nvSpPr>
        <p:spPr/>
        <p:txBody>
          <a:bodyPr/>
          <a:lstStyle/>
          <a:p>
            <a:fld id="{16914D82-0EBC-1E4E-8753-1565BADFFB5B}" type="datetimeFigureOut">
              <a:rPr lang="en-US" smtClean="0"/>
              <a:t>4/26/2024</a:t>
            </a:fld>
            <a:endParaRPr lang="en-US"/>
          </a:p>
        </p:txBody>
      </p:sp>
      <p:sp>
        <p:nvSpPr>
          <p:cNvPr id="6" name="Footer Placeholder 5">
            <a:extLst>
              <a:ext uri="{FF2B5EF4-FFF2-40B4-BE49-F238E27FC236}">
                <a16:creationId xmlns:a16="http://schemas.microsoft.com/office/drawing/2014/main" id="{0DE5E166-76B4-D0F8-902F-2DD6316D5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CFF6CA-2475-4A97-F678-24F55DD05AE4}"/>
              </a:ext>
            </a:extLst>
          </p:cNvPr>
          <p:cNvSpPr>
            <a:spLocks noGrp="1"/>
          </p:cNvSpPr>
          <p:nvPr>
            <p:ph type="sldNum" sz="quarter" idx="12"/>
          </p:nvPr>
        </p:nvSpPr>
        <p:spPr/>
        <p:txBody>
          <a:bodyPr/>
          <a:lstStyle/>
          <a:p>
            <a:fld id="{D625A6AA-EFE9-4E41-90D5-02C32961F51C}" type="slidenum">
              <a:rPr lang="en-US" smtClean="0"/>
              <a:t>‹#›</a:t>
            </a:fld>
            <a:endParaRPr lang="en-US"/>
          </a:p>
        </p:txBody>
      </p:sp>
    </p:spTree>
    <p:extLst>
      <p:ext uri="{BB962C8B-B14F-4D97-AF65-F5344CB8AC3E}">
        <p14:creationId xmlns:p14="http://schemas.microsoft.com/office/powerpoint/2010/main" val="92262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1314-E8B3-9E2B-11B8-575F3FE7B3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8E68A-C86D-0453-218D-D66846C9A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3E977C-BB18-C09D-018A-A3A7FEC74B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8B83CB-E45A-953D-BB29-C42BBF75B7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9F6FBD-EDF8-4283-A31A-C724479BF0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C151D1-6707-849D-5E3F-701CC66DA2EE}"/>
              </a:ext>
            </a:extLst>
          </p:cNvPr>
          <p:cNvSpPr>
            <a:spLocks noGrp="1"/>
          </p:cNvSpPr>
          <p:nvPr>
            <p:ph type="dt" sz="half" idx="10"/>
          </p:nvPr>
        </p:nvSpPr>
        <p:spPr/>
        <p:txBody>
          <a:bodyPr/>
          <a:lstStyle/>
          <a:p>
            <a:fld id="{16914D82-0EBC-1E4E-8753-1565BADFFB5B}" type="datetimeFigureOut">
              <a:rPr lang="en-US" smtClean="0"/>
              <a:t>4/26/2024</a:t>
            </a:fld>
            <a:endParaRPr lang="en-US"/>
          </a:p>
        </p:txBody>
      </p:sp>
      <p:sp>
        <p:nvSpPr>
          <p:cNvPr id="8" name="Footer Placeholder 7">
            <a:extLst>
              <a:ext uri="{FF2B5EF4-FFF2-40B4-BE49-F238E27FC236}">
                <a16:creationId xmlns:a16="http://schemas.microsoft.com/office/drawing/2014/main" id="{D7179C69-222B-0716-AF4A-893AC90075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83A95A-742A-257F-E07E-562D14BB231D}"/>
              </a:ext>
            </a:extLst>
          </p:cNvPr>
          <p:cNvSpPr>
            <a:spLocks noGrp="1"/>
          </p:cNvSpPr>
          <p:nvPr>
            <p:ph type="sldNum" sz="quarter" idx="12"/>
          </p:nvPr>
        </p:nvSpPr>
        <p:spPr/>
        <p:txBody>
          <a:bodyPr/>
          <a:lstStyle/>
          <a:p>
            <a:fld id="{D625A6AA-EFE9-4E41-90D5-02C32961F51C}" type="slidenum">
              <a:rPr lang="en-US" smtClean="0"/>
              <a:t>‹#›</a:t>
            </a:fld>
            <a:endParaRPr lang="en-US"/>
          </a:p>
        </p:txBody>
      </p:sp>
    </p:spTree>
    <p:extLst>
      <p:ext uri="{BB962C8B-B14F-4D97-AF65-F5344CB8AC3E}">
        <p14:creationId xmlns:p14="http://schemas.microsoft.com/office/powerpoint/2010/main" val="265944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F356F-30D5-F812-6FF0-7673D206E9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124AD6-7DF9-388F-C1FF-3D0E985A2945}"/>
              </a:ext>
            </a:extLst>
          </p:cNvPr>
          <p:cNvSpPr>
            <a:spLocks noGrp="1"/>
          </p:cNvSpPr>
          <p:nvPr>
            <p:ph type="dt" sz="half" idx="10"/>
          </p:nvPr>
        </p:nvSpPr>
        <p:spPr/>
        <p:txBody>
          <a:bodyPr/>
          <a:lstStyle/>
          <a:p>
            <a:fld id="{16914D82-0EBC-1E4E-8753-1565BADFFB5B}" type="datetimeFigureOut">
              <a:rPr lang="en-US" smtClean="0"/>
              <a:t>4/26/2024</a:t>
            </a:fld>
            <a:endParaRPr lang="en-US"/>
          </a:p>
        </p:txBody>
      </p:sp>
      <p:sp>
        <p:nvSpPr>
          <p:cNvPr id="4" name="Footer Placeholder 3">
            <a:extLst>
              <a:ext uri="{FF2B5EF4-FFF2-40B4-BE49-F238E27FC236}">
                <a16:creationId xmlns:a16="http://schemas.microsoft.com/office/drawing/2014/main" id="{73FCADAD-30F2-6E93-5356-DEA7F2A907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11FBAB-86BF-B139-D0A1-7795F69FF88B}"/>
              </a:ext>
            </a:extLst>
          </p:cNvPr>
          <p:cNvSpPr>
            <a:spLocks noGrp="1"/>
          </p:cNvSpPr>
          <p:nvPr>
            <p:ph type="sldNum" sz="quarter" idx="12"/>
          </p:nvPr>
        </p:nvSpPr>
        <p:spPr/>
        <p:txBody>
          <a:bodyPr/>
          <a:lstStyle/>
          <a:p>
            <a:fld id="{D625A6AA-EFE9-4E41-90D5-02C32961F51C}" type="slidenum">
              <a:rPr lang="en-US" smtClean="0"/>
              <a:t>‹#›</a:t>
            </a:fld>
            <a:endParaRPr lang="en-US"/>
          </a:p>
        </p:txBody>
      </p:sp>
    </p:spTree>
    <p:extLst>
      <p:ext uri="{BB962C8B-B14F-4D97-AF65-F5344CB8AC3E}">
        <p14:creationId xmlns:p14="http://schemas.microsoft.com/office/powerpoint/2010/main" val="161946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024B0B-85F2-9804-BA26-F2A25F001E69}"/>
              </a:ext>
            </a:extLst>
          </p:cNvPr>
          <p:cNvSpPr>
            <a:spLocks noGrp="1"/>
          </p:cNvSpPr>
          <p:nvPr>
            <p:ph type="dt" sz="half" idx="10"/>
          </p:nvPr>
        </p:nvSpPr>
        <p:spPr/>
        <p:txBody>
          <a:bodyPr/>
          <a:lstStyle/>
          <a:p>
            <a:fld id="{16914D82-0EBC-1E4E-8753-1565BADFFB5B}" type="datetimeFigureOut">
              <a:rPr lang="en-US" smtClean="0"/>
              <a:t>4/26/2024</a:t>
            </a:fld>
            <a:endParaRPr lang="en-US"/>
          </a:p>
        </p:txBody>
      </p:sp>
      <p:sp>
        <p:nvSpPr>
          <p:cNvPr id="3" name="Footer Placeholder 2">
            <a:extLst>
              <a:ext uri="{FF2B5EF4-FFF2-40B4-BE49-F238E27FC236}">
                <a16:creationId xmlns:a16="http://schemas.microsoft.com/office/drawing/2014/main" id="{91F1CE2B-E7AA-9C68-BF0C-2DABEACE95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98448-7923-76F8-0A7B-C1CF20A2225F}"/>
              </a:ext>
            </a:extLst>
          </p:cNvPr>
          <p:cNvSpPr>
            <a:spLocks noGrp="1"/>
          </p:cNvSpPr>
          <p:nvPr>
            <p:ph type="sldNum" sz="quarter" idx="12"/>
          </p:nvPr>
        </p:nvSpPr>
        <p:spPr/>
        <p:txBody>
          <a:bodyPr/>
          <a:lstStyle/>
          <a:p>
            <a:fld id="{D625A6AA-EFE9-4E41-90D5-02C32961F51C}" type="slidenum">
              <a:rPr lang="en-US" smtClean="0"/>
              <a:t>‹#›</a:t>
            </a:fld>
            <a:endParaRPr lang="en-US"/>
          </a:p>
        </p:txBody>
      </p:sp>
    </p:spTree>
    <p:extLst>
      <p:ext uri="{BB962C8B-B14F-4D97-AF65-F5344CB8AC3E}">
        <p14:creationId xmlns:p14="http://schemas.microsoft.com/office/powerpoint/2010/main" val="32219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0E34-1C47-827C-72F6-7B9DF886F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789567-6AD0-A19C-68B2-8055ECE594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E451C1-16FC-50FF-9BD1-164CBBA80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DEBDE-9187-77AB-1B3D-5E38167493AD}"/>
              </a:ext>
            </a:extLst>
          </p:cNvPr>
          <p:cNvSpPr>
            <a:spLocks noGrp="1"/>
          </p:cNvSpPr>
          <p:nvPr>
            <p:ph type="dt" sz="half" idx="10"/>
          </p:nvPr>
        </p:nvSpPr>
        <p:spPr/>
        <p:txBody>
          <a:bodyPr/>
          <a:lstStyle/>
          <a:p>
            <a:fld id="{16914D82-0EBC-1E4E-8753-1565BADFFB5B}" type="datetimeFigureOut">
              <a:rPr lang="en-US" smtClean="0"/>
              <a:t>4/26/2024</a:t>
            </a:fld>
            <a:endParaRPr lang="en-US"/>
          </a:p>
        </p:txBody>
      </p:sp>
      <p:sp>
        <p:nvSpPr>
          <p:cNvPr id="6" name="Footer Placeholder 5">
            <a:extLst>
              <a:ext uri="{FF2B5EF4-FFF2-40B4-BE49-F238E27FC236}">
                <a16:creationId xmlns:a16="http://schemas.microsoft.com/office/drawing/2014/main" id="{61B6AC27-DCDE-2008-A468-1226C7812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74813-0FBC-C441-302A-921CB82E6C58}"/>
              </a:ext>
            </a:extLst>
          </p:cNvPr>
          <p:cNvSpPr>
            <a:spLocks noGrp="1"/>
          </p:cNvSpPr>
          <p:nvPr>
            <p:ph type="sldNum" sz="quarter" idx="12"/>
          </p:nvPr>
        </p:nvSpPr>
        <p:spPr/>
        <p:txBody>
          <a:bodyPr/>
          <a:lstStyle/>
          <a:p>
            <a:fld id="{D625A6AA-EFE9-4E41-90D5-02C32961F51C}" type="slidenum">
              <a:rPr lang="en-US" smtClean="0"/>
              <a:t>‹#›</a:t>
            </a:fld>
            <a:endParaRPr lang="en-US"/>
          </a:p>
        </p:txBody>
      </p:sp>
    </p:spTree>
    <p:extLst>
      <p:ext uri="{BB962C8B-B14F-4D97-AF65-F5344CB8AC3E}">
        <p14:creationId xmlns:p14="http://schemas.microsoft.com/office/powerpoint/2010/main" val="138614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131A-D0FD-7234-CE7B-A97BB83FE8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CB51D8-7C15-44C5-AD0A-A6FF802ED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1D2394-3D50-DCAC-A82C-FC46DE615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94086-8A9A-CCA4-2515-FC72E8A11F39}"/>
              </a:ext>
            </a:extLst>
          </p:cNvPr>
          <p:cNvSpPr>
            <a:spLocks noGrp="1"/>
          </p:cNvSpPr>
          <p:nvPr>
            <p:ph type="dt" sz="half" idx="10"/>
          </p:nvPr>
        </p:nvSpPr>
        <p:spPr/>
        <p:txBody>
          <a:bodyPr/>
          <a:lstStyle/>
          <a:p>
            <a:fld id="{16914D82-0EBC-1E4E-8753-1565BADFFB5B}" type="datetimeFigureOut">
              <a:rPr lang="en-US" smtClean="0"/>
              <a:t>4/26/2024</a:t>
            </a:fld>
            <a:endParaRPr lang="en-US"/>
          </a:p>
        </p:txBody>
      </p:sp>
      <p:sp>
        <p:nvSpPr>
          <p:cNvPr id="6" name="Footer Placeholder 5">
            <a:extLst>
              <a:ext uri="{FF2B5EF4-FFF2-40B4-BE49-F238E27FC236}">
                <a16:creationId xmlns:a16="http://schemas.microsoft.com/office/drawing/2014/main" id="{480DE94D-D1B8-2F34-DC6A-0F515C4A1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E60AE-71B0-8012-3FD9-F5337DA4154F}"/>
              </a:ext>
            </a:extLst>
          </p:cNvPr>
          <p:cNvSpPr>
            <a:spLocks noGrp="1"/>
          </p:cNvSpPr>
          <p:nvPr>
            <p:ph type="sldNum" sz="quarter" idx="12"/>
          </p:nvPr>
        </p:nvSpPr>
        <p:spPr/>
        <p:txBody>
          <a:bodyPr/>
          <a:lstStyle/>
          <a:p>
            <a:fld id="{D625A6AA-EFE9-4E41-90D5-02C32961F51C}" type="slidenum">
              <a:rPr lang="en-US" smtClean="0"/>
              <a:t>‹#›</a:t>
            </a:fld>
            <a:endParaRPr lang="en-US"/>
          </a:p>
        </p:txBody>
      </p:sp>
    </p:spTree>
    <p:extLst>
      <p:ext uri="{BB962C8B-B14F-4D97-AF65-F5344CB8AC3E}">
        <p14:creationId xmlns:p14="http://schemas.microsoft.com/office/powerpoint/2010/main" val="670394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ECAECB-8971-6DB8-B1E0-FAC4355864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5793E2-2D3C-83F8-B229-563F74DA35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0BE55-082C-309D-52FD-6AF7C55E3D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14D82-0EBC-1E4E-8753-1565BADFFB5B}" type="datetimeFigureOut">
              <a:rPr lang="en-US" smtClean="0"/>
              <a:t>4/26/2024</a:t>
            </a:fld>
            <a:endParaRPr lang="en-US"/>
          </a:p>
        </p:txBody>
      </p:sp>
      <p:sp>
        <p:nvSpPr>
          <p:cNvPr id="5" name="Footer Placeholder 4">
            <a:extLst>
              <a:ext uri="{FF2B5EF4-FFF2-40B4-BE49-F238E27FC236}">
                <a16:creationId xmlns:a16="http://schemas.microsoft.com/office/drawing/2014/main" id="{1C3F217A-8B01-FCB0-547A-FDC748C57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5E3874-7048-AEE8-E04D-E25303006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5A6AA-EFE9-4E41-90D5-02C32961F51C}" type="slidenum">
              <a:rPr lang="en-US" smtClean="0"/>
              <a:t>‹#›</a:t>
            </a:fld>
            <a:endParaRPr lang="en-US"/>
          </a:p>
        </p:txBody>
      </p:sp>
    </p:spTree>
    <p:extLst>
      <p:ext uri="{BB962C8B-B14F-4D97-AF65-F5344CB8AC3E}">
        <p14:creationId xmlns:p14="http://schemas.microsoft.com/office/powerpoint/2010/main" val="2378519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1000">
              <a:srgbClr val="D7DEEA"/>
            </a:gs>
            <a:gs pos="37000">
              <a:schemeClr val="bg2"/>
            </a:gs>
            <a:gs pos="0">
              <a:schemeClr val="accent1">
                <a:lumMod val="5000"/>
                <a:lumOff val="9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0E17C0-37BB-FB5A-111B-09D215696824}"/>
              </a:ext>
            </a:extLst>
          </p:cNvPr>
          <p:cNvSpPr txBox="1"/>
          <p:nvPr/>
        </p:nvSpPr>
        <p:spPr>
          <a:xfrm>
            <a:off x="749031" y="894945"/>
            <a:ext cx="3589505" cy="2123658"/>
          </a:xfrm>
          <a:prstGeom prst="rect">
            <a:avLst/>
          </a:prstGeom>
          <a:noFill/>
        </p:spPr>
        <p:txBody>
          <a:bodyPr wrap="square">
            <a:spAutoFit/>
          </a:bodyPr>
          <a:lstStyle/>
          <a:p>
            <a:r>
              <a:rPr lang="en-US" sz="4400" dirty="0">
                <a:latin typeface="+mj-lt"/>
              </a:rPr>
              <a:t>Marketing Web Analytics &amp; Insights</a:t>
            </a:r>
          </a:p>
        </p:txBody>
      </p:sp>
      <p:sp>
        <p:nvSpPr>
          <p:cNvPr id="9" name="TextBox 8">
            <a:extLst>
              <a:ext uri="{FF2B5EF4-FFF2-40B4-BE49-F238E27FC236}">
                <a16:creationId xmlns:a16="http://schemas.microsoft.com/office/drawing/2014/main" id="{572C0AA6-862A-3DC8-29E9-709896B71EDA}"/>
              </a:ext>
            </a:extLst>
          </p:cNvPr>
          <p:cNvSpPr txBox="1"/>
          <p:nvPr/>
        </p:nvSpPr>
        <p:spPr>
          <a:xfrm>
            <a:off x="749031" y="3429000"/>
            <a:ext cx="5445058" cy="2554545"/>
          </a:xfrm>
          <a:prstGeom prst="rect">
            <a:avLst/>
          </a:prstGeom>
          <a:noFill/>
        </p:spPr>
        <p:txBody>
          <a:bodyPr wrap="square">
            <a:spAutoFit/>
          </a:bodyPr>
          <a:lstStyle/>
          <a:p>
            <a:r>
              <a:rPr lang="en-US" sz="2000" dirty="0"/>
              <a:t>MKT6352.001 – Group 5</a:t>
            </a:r>
          </a:p>
          <a:p>
            <a:endParaRPr lang="en-US" sz="2000" dirty="0"/>
          </a:p>
          <a:p>
            <a:r>
              <a:rPr lang="en-US" sz="2000" dirty="0"/>
              <a:t>Neha Sri Reddy </a:t>
            </a:r>
            <a:r>
              <a:rPr lang="en-US" sz="2000" dirty="0" err="1"/>
              <a:t>Kotla</a:t>
            </a:r>
            <a:endParaRPr lang="en-US" sz="2000" dirty="0"/>
          </a:p>
          <a:p>
            <a:r>
              <a:rPr lang="en-US" sz="2000" dirty="0"/>
              <a:t>Racheal Sneha Anthony</a:t>
            </a:r>
          </a:p>
          <a:p>
            <a:r>
              <a:rPr lang="en-US" sz="2000" dirty="0"/>
              <a:t>Rana </a:t>
            </a:r>
            <a:r>
              <a:rPr lang="en-US" sz="2000" dirty="0" err="1"/>
              <a:t>Udayveer</a:t>
            </a:r>
            <a:r>
              <a:rPr lang="en-US" sz="2000" dirty="0"/>
              <a:t> Singh</a:t>
            </a:r>
          </a:p>
          <a:p>
            <a:r>
              <a:rPr lang="en-US" sz="2000" dirty="0"/>
              <a:t>Sai Rishta </a:t>
            </a:r>
            <a:r>
              <a:rPr lang="en-US" sz="2000" dirty="0" err="1"/>
              <a:t>Vanumu</a:t>
            </a:r>
            <a:endParaRPr lang="en-US" sz="2000" dirty="0"/>
          </a:p>
          <a:p>
            <a:r>
              <a:rPr lang="en-US" sz="2000" dirty="0"/>
              <a:t>Vaishnavi Gawali</a:t>
            </a:r>
          </a:p>
          <a:p>
            <a:r>
              <a:rPr lang="en-US" sz="2000" dirty="0"/>
              <a:t>Yatin Kumar</a:t>
            </a:r>
          </a:p>
        </p:txBody>
      </p:sp>
      <p:cxnSp>
        <p:nvCxnSpPr>
          <p:cNvPr id="11" name="Straight Connector 10">
            <a:extLst>
              <a:ext uri="{FF2B5EF4-FFF2-40B4-BE49-F238E27FC236}">
                <a16:creationId xmlns:a16="http://schemas.microsoft.com/office/drawing/2014/main" id="{E68162AF-2BAF-02E5-49D3-2B2FEE4DF96E}"/>
              </a:ext>
            </a:extLst>
          </p:cNvPr>
          <p:cNvCxnSpPr/>
          <p:nvPr/>
        </p:nvCxnSpPr>
        <p:spPr>
          <a:xfrm>
            <a:off x="447472" y="3307404"/>
            <a:ext cx="4124528"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8CCC6EE-359A-6DE3-BAC8-CAD10AD2DB95}"/>
              </a:ext>
            </a:extLst>
          </p:cNvPr>
          <p:cNvPicPr>
            <a:picLocks noChangeAspect="1"/>
          </p:cNvPicPr>
          <p:nvPr/>
        </p:nvPicPr>
        <p:blipFill>
          <a:blip r:embed="rId2"/>
          <a:stretch>
            <a:fillRect/>
          </a:stretch>
        </p:blipFill>
        <p:spPr>
          <a:xfrm>
            <a:off x="8799382" y="358787"/>
            <a:ext cx="5661107" cy="5897233"/>
          </a:xfrm>
          <a:prstGeom prst="rect">
            <a:avLst/>
          </a:prstGeom>
        </p:spPr>
      </p:pic>
    </p:spTree>
    <p:extLst>
      <p:ext uri="{BB962C8B-B14F-4D97-AF65-F5344CB8AC3E}">
        <p14:creationId xmlns:p14="http://schemas.microsoft.com/office/powerpoint/2010/main" val="416540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7000">
              <a:schemeClr val="bg2"/>
            </a:gs>
            <a:gs pos="0">
              <a:schemeClr val="bg2"/>
            </a:gs>
            <a:gs pos="0">
              <a:schemeClr val="accent1">
                <a:lumMod val="5000"/>
                <a:lumOff val="95000"/>
              </a:schemeClr>
            </a:gs>
            <a:gs pos="66500">
              <a:srgbClr val="D7DEEA"/>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32AB468-AC59-03AC-EE25-90C3BBA789E8}"/>
              </a:ext>
            </a:extLst>
          </p:cNvPr>
          <p:cNvSpPr>
            <a:spLocks noGrp="1"/>
          </p:cNvSpPr>
          <p:nvPr>
            <p:ph type="sldNum" sz="quarter" idx="4"/>
          </p:nvPr>
        </p:nvSpPr>
        <p:spPr>
          <a:xfrm>
            <a:off x="11636874" y="6337264"/>
            <a:ext cx="334582" cy="188051"/>
          </a:xfrm>
        </p:spPr>
        <p:txBody>
          <a:bodyPr/>
          <a:lstStyle/>
          <a:p>
            <a:fld id="{CB2079F2-58AF-ED44-82D7-E04B2F6FD686}" type="slidenum">
              <a:rPr lang="en-US" smtClean="0"/>
              <a:pPr/>
              <a:t>10</a:t>
            </a:fld>
            <a:endParaRPr lang="en-US"/>
          </a:p>
        </p:txBody>
      </p:sp>
      <p:sp>
        <p:nvSpPr>
          <p:cNvPr id="8" name="Title 1">
            <a:extLst>
              <a:ext uri="{FF2B5EF4-FFF2-40B4-BE49-F238E27FC236}">
                <a16:creationId xmlns:a16="http://schemas.microsoft.com/office/drawing/2014/main" id="{0EFFD6A2-DB43-6F64-95B5-3F08D5332B5E}"/>
              </a:ext>
            </a:extLst>
          </p:cNvPr>
          <p:cNvSpPr>
            <a:spLocks noGrp="1"/>
          </p:cNvSpPr>
          <p:nvPr>
            <p:ph type="title"/>
          </p:nvPr>
        </p:nvSpPr>
        <p:spPr>
          <a:xfrm>
            <a:off x="2000204" y="113302"/>
            <a:ext cx="7172830" cy="945845"/>
          </a:xfrm>
        </p:spPr>
        <p:txBody>
          <a:bodyPr/>
          <a:lstStyle/>
          <a:p>
            <a:pPr algn="ctr"/>
            <a:r>
              <a:rPr lang="en-US" sz="4090" b="1" dirty="0">
                <a:solidFill>
                  <a:srgbClr val="0071CE"/>
                </a:solidFill>
              </a:rPr>
              <a:t>State-wise Revenue</a:t>
            </a:r>
          </a:p>
        </p:txBody>
      </p:sp>
      <p:sp>
        <p:nvSpPr>
          <p:cNvPr id="15" name="TextBox 14">
            <a:extLst>
              <a:ext uri="{FF2B5EF4-FFF2-40B4-BE49-F238E27FC236}">
                <a16:creationId xmlns:a16="http://schemas.microsoft.com/office/drawing/2014/main" id="{72367000-0492-C40C-3ECD-6040459775C4}"/>
              </a:ext>
            </a:extLst>
          </p:cNvPr>
          <p:cNvSpPr txBox="1"/>
          <p:nvPr/>
        </p:nvSpPr>
        <p:spPr>
          <a:xfrm>
            <a:off x="778962" y="4587710"/>
            <a:ext cx="5417301" cy="1231106"/>
          </a:xfrm>
          <a:prstGeom prst="rect">
            <a:avLst/>
          </a:prstGeom>
          <a:noFill/>
        </p:spPr>
        <p:txBody>
          <a:bodyPr wrap="square" lIns="91440" tIns="45720" rIns="91440" bIns="45720" rtlCol="0" anchor="t">
            <a:spAutoFit/>
          </a:bodyPr>
          <a:lstStyle/>
          <a:p>
            <a:pPr marL="285750" indent="-285750">
              <a:buFont typeface="Arial,Sans-Serif" panose="020B0604020202020204" pitchFamily="34" charset="0"/>
              <a:buChar char="•"/>
            </a:pPr>
            <a:r>
              <a:rPr lang="en-US" sz="2000" dirty="0"/>
              <a:t>The revenue segregated by states report shows that </a:t>
            </a:r>
            <a:r>
              <a:rPr lang="en-US" sz="2000" b="1" dirty="0"/>
              <a:t>California</a:t>
            </a:r>
            <a:r>
              <a:rPr lang="en-US" sz="2000" dirty="0"/>
              <a:t> was the state having </a:t>
            </a:r>
            <a:r>
              <a:rPr lang="en-US" sz="2000" b="1" dirty="0"/>
              <a:t>highest revenue</a:t>
            </a:r>
            <a:r>
              <a:rPr lang="en-US" sz="2000" dirty="0"/>
              <a:t> followed by New York</a:t>
            </a:r>
            <a:endParaRPr lang="en-US" sz="2000" dirty="0">
              <a:cs typeface="Calibri"/>
            </a:endParaRPr>
          </a:p>
          <a:p>
            <a:pPr marL="285750" indent="-285750">
              <a:buFont typeface="Arial" panose="020B0604020202020204" pitchFamily="34" charset="0"/>
              <a:buChar char="•"/>
            </a:pPr>
            <a:endParaRPr lang="en-US" sz="1400" dirty="0">
              <a:cs typeface="Calibri"/>
            </a:endParaRPr>
          </a:p>
        </p:txBody>
      </p:sp>
      <p:pic>
        <p:nvPicPr>
          <p:cNvPr id="2" name="Picture 1">
            <a:extLst>
              <a:ext uri="{FF2B5EF4-FFF2-40B4-BE49-F238E27FC236}">
                <a16:creationId xmlns:a16="http://schemas.microsoft.com/office/drawing/2014/main" id="{B69990A4-6AF7-658B-009A-6E9F705FD080}"/>
              </a:ext>
            </a:extLst>
          </p:cNvPr>
          <p:cNvPicPr>
            <a:picLocks noChangeAspect="1"/>
          </p:cNvPicPr>
          <p:nvPr/>
        </p:nvPicPr>
        <p:blipFill rotWithShape="1">
          <a:blip r:embed="rId2"/>
          <a:srcRect t="18257"/>
          <a:stretch/>
        </p:blipFill>
        <p:spPr>
          <a:xfrm>
            <a:off x="611671" y="1274281"/>
            <a:ext cx="7772400" cy="2625373"/>
          </a:xfrm>
          <a:prstGeom prst="rect">
            <a:avLst/>
          </a:prstGeom>
          <a:ln>
            <a:solidFill>
              <a:schemeClr val="tx1"/>
            </a:solidFill>
          </a:ln>
        </p:spPr>
      </p:pic>
      <p:pic>
        <p:nvPicPr>
          <p:cNvPr id="3" name="Picture 2">
            <a:extLst>
              <a:ext uri="{FF2B5EF4-FFF2-40B4-BE49-F238E27FC236}">
                <a16:creationId xmlns:a16="http://schemas.microsoft.com/office/drawing/2014/main" id="{B61CDF4B-B046-50D2-2E31-276602214D9E}"/>
              </a:ext>
            </a:extLst>
          </p:cNvPr>
          <p:cNvPicPr>
            <a:picLocks noChangeAspect="1"/>
          </p:cNvPicPr>
          <p:nvPr/>
        </p:nvPicPr>
        <p:blipFill>
          <a:blip r:embed="rId3"/>
          <a:stretch>
            <a:fillRect/>
          </a:stretch>
        </p:blipFill>
        <p:spPr>
          <a:xfrm>
            <a:off x="6096000" y="4013687"/>
            <a:ext cx="5767788" cy="2625373"/>
          </a:xfrm>
          <a:prstGeom prst="rect">
            <a:avLst/>
          </a:prstGeom>
          <a:ln>
            <a:solidFill>
              <a:schemeClr val="tx1"/>
            </a:solidFill>
          </a:ln>
        </p:spPr>
      </p:pic>
    </p:spTree>
    <p:extLst>
      <p:ext uri="{BB962C8B-B14F-4D97-AF65-F5344CB8AC3E}">
        <p14:creationId xmlns:p14="http://schemas.microsoft.com/office/powerpoint/2010/main" val="155943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37000">
              <a:schemeClr val="bg2"/>
            </a:gs>
            <a:gs pos="0">
              <a:schemeClr val="bg2"/>
            </a:gs>
            <a:gs pos="0">
              <a:schemeClr val="accent1">
                <a:lumMod val="5000"/>
                <a:lumOff val="95000"/>
              </a:schemeClr>
            </a:gs>
            <a:gs pos="66500">
              <a:srgbClr val="D7DEEA"/>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19E9-4713-F82C-0230-F018FE62590C}"/>
              </a:ext>
            </a:extLst>
          </p:cNvPr>
          <p:cNvSpPr>
            <a:spLocks noGrp="1"/>
          </p:cNvSpPr>
          <p:nvPr>
            <p:ph type="title"/>
          </p:nvPr>
        </p:nvSpPr>
        <p:spPr>
          <a:xfrm>
            <a:off x="820366" y="-257446"/>
            <a:ext cx="10515600" cy="1325563"/>
          </a:xfrm>
        </p:spPr>
        <p:txBody>
          <a:bodyPr>
            <a:normAutofit/>
          </a:bodyPr>
          <a:lstStyle/>
          <a:p>
            <a:pPr algn="ctr"/>
            <a:r>
              <a:rPr lang="en-US" sz="4090" b="1" dirty="0">
                <a:solidFill>
                  <a:srgbClr val="0071CE"/>
                </a:solidFill>
              </a:rPr>
              <a:t>Recommendations</a:t>
            </a:r>
          </a:p>
        </p:txBody>
      </p:sp>
      <p:sp>
        <p:nvSpPr>
          <p:cNvPr id="3" name="Content Placeholder 2">
            <a:extLst>
              <a:ext uri="{FF2B5EF4-FFF2-40B4-BE49-F238E27FC236}">
                <a16:creationId xmlns:a16="http://schemas.microsoft.com/office/drawing/2014/main" id="{FB32CCD3-E5AD-4DB1-077D-E122A72F015E}"/>
              </a:ext>
            </a:extLst>
          </p:cNvPr>
          <p:cNvSpPr>
            <a:spLocks noGrp="1"/>
          </p:cNvSpPr>
          <p:nvPr>
            <p:ph idx="1"/>
          </p:nvPr>
        </p:nvSpPr>
        <p:spPr>
          <a:xfrm>
            <a:off x="823609" y="911225"/>
            <a:ext cx="10515600" cy="4351338"/>
          </a:xfrm>
        </p:spPr>
        <p:txBody>
          <a:bodyPr>
            <a:normAutofit/>
          </a:bodyPr>
          <a:lstStyle/>
          <a:p>
            <a:pPr marL="0" indent="0">
              <a:buNone/>
            </a:pPr>
            <a:r>
              <a:rPr lang="en-US" sz="2000" b="1" dirty="0">
                <a:cs typeface="Calibri"/>
              </a:rPr>
              <a:t>Improve user experience for Tablet and Mobile Devices</a:t>
            </a:r>
          </a:p>
          <a:p>
            <a:pPr marL="171450" indent="-171450">
              <a:buFont typeface="Arial,Sans-Serif"/>
              <a:buChar char="•"/>
            </a:pPr>
            <a:r>
              <a:rPr lang="en-US" sz="1600" dirty="0">
                <a:ea typeface="+mn-lt"/>
                <a:cs typeface="+mn-lt"/>
              </a:rPr>
              <a:t>Walmart should  increase investments in enhancing the user experience for  tablets and mobile through website optimization, improved page load speed, and the implementation of push notifications to effectively engage mobile users.</a:t>
            </a:r>
          </a:p>
          <a:p>
            <a:pPr marL="0" indent="0">
              <a:buNone/>
            </a:pPr>
            <a:r>
              <a:rPr lang="en-US" sz="1400" dirty="0">
                <a:ea typeface="+mn-lt"/>
                <a:cs typeface="+mn-lt"/>
              </a:rPr>
              <a:t> </a:t>
            </a:r>
          </a:p>
          <a:p>
            <a:pPr marL="0" indent="0">
              <a:buNone/>
            </a:pPr>
            <a:r>
              <a:rPr lang="en-US" sz="2000" b="1" dirty="0">
                <a:cs typeface="Calibri"/>
              </a:rPr>
              <a:t>Focus on marketing</a:t>
            </a:r>
          </a:p>
          <a:p>
            <a:pPr marL="171450" indent="-171450"/>
            <a:r>
              <a:rPr lang="en-US" sz="1600" dirty="0">
                <a:cs typeface="Calibri"/>
              </a:rPr>
              <a:t>Walmart should leverage in email marketing, social media promotion, and targeted discounts in specific Zip codes to boost revenue in states. </a:t>
            </a:r>
          </a:p>
          <a:p>
            <a:pPr marL="0" indent="0">
              <a:buNone/>
            </a:pPr>
            <a:endParaRPr lang="en-US" sz="1400" dirty="0">
              <a:ea typeface="+mn-lt"/>
              <a:cs typeface="+mn-lt"/>
            </a:endParaRPr>
          </a:p>
          <a:p>
            <a:pPr marL="0" indent="0">
              <a:buNone/>
            </a:pPr>
            <a:r>
              <a:rPr lang="en-US" sz="2000" b="1" dirty="0">
                <a:cs typeface="Calibri"/>
              </a:rPr>
              <a:t>Customer Feedback and Adaptation</a:t>
            </a:r>
          </a:p>
          <a:p>
            <a:pPr marL="171450" indent="-171450">
              <a:buFont typeface="Arial,Sans-Serif"/>
              <a:buChar char="•"/>
            </a:pPr>
            <a:r>
              <a:rPr lang="en-US" sz="1600" dirty="0">
                <a:cs typeface="Calibri"/>
              </a:rPr>
              <a:t>Walmart can collect feedback from targeted states and then use it to provide better products and services which would eventually help improve the revenue.</a:t>
            </a:r>
          </a:p>
          <a:p>
            <a:pPr marL="0" indent="0">
              <a:buNone/>
            </a:pPr>
            <a:endParaRPr lang="en-US" dirty="0"/>
          </a:p>
        </p:txBody>
      </p:sp>
      <p:pic>
        <p:nvPicPr>
          <p:cNvPr id="4" name="Picture 3">
            <a:extLst>
              <a:ext uri="{FF2B5EF4-FFF2-40B4-BE49-F238E27FC236}">
                <a16:creationId xmlns:a16="http://schemas.microsoft.com/office/drawing/2014/main" id="{E22B0331-B4F5-E437-547F-F5D2BE187A6A}"/>
              </a:ext>
            </a:extLst>
          </p:cNvPr>
          <p:cNvPicPr>
            <a:picLocks noChangeAspect="1"/>
          </p:cNvPicPr>
          <p:nvPr/>
        </p:nvPicPr>
        <p:blipFill>
          <a:blip r:embed="rId2"/>
          <a:stretch>
            <a:fillRect/>
          </a:stretch>
        </p:blipFill>
        <p:spPr>
          <a:xfrm>
            <a:off x="10213286" y="4858218"/>
            <a:ext cx="4640983" cy="3146032"/>
          </a:xfrm>
          <a:prstGeom prst="rect">
            <a:avLst/>
          </a:prstGeom>
        </p:spPr>
      </p:pic>
    </p:spTree>
    <p:extLst>
      <p:ext uri="{BB962C8B-B14F-4D97-AF65-F5344CB8AC3E}">
        <p14:creationId xmlns:p14="http://schemas.microsoft.com/office/powerpoint/2010/main" val="345734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7000">
              <a:schemeClr val="bg2"/>
            </a:gs>
            <a:gs pos="0">
              <a:schemeClr val="bg2"/>
            </a:gs>
            <a:gs pos="0">
              <a:schemeClr val="accent1">
                <a:lumMod val="5000"/>
                <a:lumOff val="95000"/>
              </a:schemeClr>
            </a:gs>
            <a:gs pos="66500">
              <a:srgbClr val="D7DEEA"/>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FD6A2-DB43-6F64-95B5-3F08D5332B5E}"/>
              </a:ext>
            </a:extLst>
          </p:cNvPr>
          <p:cNvSpPr>
            <a:spLocks noGrp="1"/>
          </p:cNvSpPr>
          <p:nvPr>
            <p:ph type="title"/>
          </p:nvPr>
        </p:nvSpPr>
        <p:spPr>
          <a:xfrm>
            <a:off x="2904067" y="122590"/>
            <a:ext cx="7039434" cy="597078"/>
          </a:xfrm>
        </p:spPr>
        <p:txBody>
          <a:bodyPr/>
          <a:lstStyle/>
          <a:p>
            <a:pPr algn="ctr"/>
            <a:r>
              <a:rPr lang="en-US" sz="4090" b="1" dirty="0">
                <a:solidFill>
                  <a:srgbClr val="0071CE"/>
                </a:solidFill>
              </a:rPr>
              <a:t>State-wise Bounce Rate</a:t>
            </a:r>
          </a:p>
        </p:txBody>
      </p:sp>
      <p:pic>
        <p:nvPicPr>
          <p:cNvPr id="5" name="Picture 4">
            <a:extLst>
              <a:ext uri="{FF2B5EF4-FFF2-40B4-BE49-F238E27FC236}">
                <a16:creationId xmlns:a16="http://schemas.microsoft.com/office/drawing/2014/main" id="{8AD9ECEA-378D-FD68-927D-49C251F8181F}"/>
              </a:ext>
            </a:extLst>
          </p:cNvPr>
          <p:cNvPicPr>
            <a:picLocks noChangeAspect="1"/>
          </p:cNvPicPr>
          <p:nvPr/>
        </p:nvPicPr>
        <p:blipFill>
          <a:blip r:embed="rId2"/>
          <a:stretch>
            <a:fillRect/>
          </a:stretch>
        </p:blipFill>
        <p:spPr>
          <a:xfrm>
            <a:off x="559270" y="807260"/>
            <a:ext cx="5559237" cy="2341555"/>
          </a:xfrm>
          <a:prstGeom prst="rect">
            <a:avLst/>
          </a:prstGeom>
          <a:ln>
            <a:solidFill>
              <a:schemeClr val="tx1"/>
            </a:solidFill>
          </a:ln>
        </p:spPr>
      </p:pic>
      <p:pic>
        <p:nvPicPr>
          <p:cNvPr id="6" name="Picture 5">
            <a:extLst>
              <a:ext uri="{FF2B5EF4-FFF2-40B4-BE49-F238E27FC236}">
                <a16:creationId xmlns:a16="http://schemas.microsoft.com/office/drawing/2014/main" id="{17CD1301-2E19-9E69-1B92-F7B1D79EE048}"/>
              </a:ext>
            </a:extLst>
          </p:cNvPr>
          <p:cNvPicPr>
            <a:picLocks noChangeAspect="1"/>
          </p:cNvPicPr>
          <p:nvPr/>
        </p:nvPicPr>
        <p:blipFill>
          <a:blip r:embed="rId3"/>
          <a:stretch>
            <a:fillRect/>
          </a:stretch>
        </p:blipFill>
        <p:spPr>
          <a:xfrm>
            <a:off x="6502463" y="769507"/>
            <a:ext cx="5170247" cy="2379308"/>
          </a:xfrm>
          <a:prstGeom prst="rect">
            <a:avLst/>
          </a:prstGeom>
          <a:ln>
            <a:solidFill>
              <a:schemeClr val="tx1"/>
            </a:solidFill>
          </a:ln>
        </p:spPr>
      </p:pic>
      <p:sp>
        <p:nvSpPr>
          <p:cNvPr id="2" name="TextBox 1">
            <a:extLst>
              <a:ext uri="{FF2B5EF4-FFF2-40B4-BE49-F238E27FC236}">
                <a16:creationId xmlns:a16="http://schemas.microsoft.com/office/drawing/2014/main" id="{881A8777-ABC3-6CD3-4918-54602456A0DC}"/>
              </a:ext>
            </a:extLst>
          </p:cNvPr>
          <p:cNvSpPr txBox="1"/>
          <p:nvPr/>
        </p:nvSpPr>
        <p:spPr>
          <a:xfrm>
            <a:off x="559270" y="5688383"/>
            <a:ext cx="10002807" cy="1138773"/>
          </a:xfrm>
          <a:prstGeom prst="rect">
            <a:avLst/>
          </a:prstGeom>
          <a:noFill/>
        </p:spPr>
        <p:txBody>
          <a:bodyPr wrap="square" rtlCol="0">
            <a:spAutoFit/>
          </a:bodyPr>
          <a:lstStyle/>
          <a:p>
            <a:pPr marL="285750" indent="-285750">
              <a:buFont typeface="Arial" panose="020B0604020202020204" pitchFamily="34" charset="0"/>
              <a:buChar char="•"/>
            </a:pPr>
            <a:r>
              <a:rPr lang="en-US" sz="2000" dirty="0"/>
              <a:t>Bounce Rate decreased by 5.3% in Oct 2022.</a:t>
            </a:r>
          </a:p>
          <a:p>
            <a:pPr marL="285750" indent="-285750">
              <a:buFont typeface="Arial" panose="020B0604020202020204" pitchFamily="34" charset="0"/>
              <a:buChar char="•"/>
            </a:pPr>
            <a:r>
              <a:rPr lang="en-US" sz="2000" dirty="0"/>
              <a:t>Wyoming has the highest Bounce Rate followed by Wisconsin.</a:t>
            </a:r>
          </a:p>
          <a:p>
            <a:pPr marL="285750" indent="-285750">
              <a:buFont typeface="Arial" panose="020B0604020202020204" pitchFamily="34" charset="0"/>
              <a:buChar char="•"/>
            </a:pPr>
            <a:endParaRPr lang="en-US" sz="2800" dirty="0"/>
          </a:p>
        </p:txBody>
      </p:sp>
      <p:pic>
        <p:nvPicPr>
          <p:cNvPr id="9" name="Picture 8">
            <a:extLst>
              <a:ext uri="{FF2B5EF4-FFF2-40B4-BE49-F238E27FC236}">
                <a16:creationId xmlns:a16="http://schemas.microsoft.com/office/drawing/2014/main" id="{431BDC8A-5A4C-EABA-6096-1B1CE981B1EA}"/>
              </a:ext>
            </a:extLst>
          </p:cNvPr>
          <p:cNvPicPr>
            <a:picLocks noChangeAspect="1"/>
          </p:cNvPicPr>
          <p:nvPr/>
        </p:nvPicPr>
        <p:blipFill>
          <a:blip r:embed="rId4"/>
          <a:stretch>
            <a:fillRect/>
          </a:stretch>
        </p:blipFill>
        <p:spPr>
          <a:xfrm>
            <a:off x="559271" y="3428999"/>
            <a:ext cx="7792249" cy="2057641"/>
          </a:xfrm>
          <a:prstGeom prst="rect">
            <a:avLst/>
          </a:prstGeom>
          <a:ln>
            <a:solidFill>
              <a:schemeClr val="tx1"/>
            </a:solidFill>
          </a:ln>
        </p:spPr>
      </p:pic>
      <p:pic>
        <p:nvPicPr>
          <p:cNvPr id="13" name="Picture 12">
            <a:extLst>
              <a:ext uri="{FF2B5EF4-FFF2-40B4-BE49-F238E27FC236}">
                <a16:creationId xmlns:a16="http://schemas.microsoft.com/office/drawing/2014/main" id="{9FD489BB-1D4F-7B9E-1E8D-2304078BFC82}"/>
              </a:ext>
            </a:extLst>
          </p:cNvPr>
          <p:cNvPicPr>
            <a:picLocks noChangeAspect="1"/>
          </p:cNvPicPr>
          <p:nvPr/>
        </p:nvPicPr>
        <p:blipFill>
          <a:blip r:embed="rId5"/>
          <a:stretch>
            <a:fillRect/>
          </a:stretch>
        </p:blipFill>
        <p:spPr>
          <a:xfrm>
            <a:off x="8611625" y="3428998"/>
            <a:ext cx="3359831" cy="2057641"/>
          </a:xfrm>
          <a:prstGeom prst="rect">
            <a:avLst/>
          </a:prstGeom>
          <a:ln>
            <a:solidFill>
              <a:schemeClr val="tx1"/>
            </a:solidFill>
          </a:ln>
        </p:spPr>
      </p:pic>
    </p:spTree>
    <p:extLst>
      <p:ext uri="{BB962C8B-B14F-4D97-AF65-F5344CB8AC3E}">
        <p14:creationId xmlns:p14="http://schemas.microsoft.com/office/powerpoint/2010/main" val="337804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7000">
              <a:schemeClr val="bg2"/>
            </a:gs>
            <a:gs pos="0">
              <a:schemeClr val="bg2"/>
            </a:gs>
            <a:gs pos="0">
              <a:schemeClr val="accent1">
                <a:lumMod val="5000"/>
                <a:lumOff val="95000"/>
              </a:schemeClr>
            </a:gs>
            <a:gs pos="66500">
              <a:srgbClr val="D7DEEA"/>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19E9-4713-F82C-0230-F018FE62590C}"/>
              </a:ext>
            </a:extLst>
          </p:cNvPr>
          <p:cNvSpPr>
            <a:spLocks noGrp="1"/>
          </p:cNvSpPr>
          <p:nvPr>
            <p:ph type="title"/>
          </p:nvPr>
        </p:nvSpPr>
        <p:spPr/>
        <p:txBody>
          <a:bodyPr>
            <a:normAutofit/>
          </a:bodyPr>
          <a:lstStyle/>
          <a:p>
            <a:pPr algn="ctr"/>
            <a:r>
              <a:rPr lang="en-US" sz="4090" b="1" dirty="0">
                <a:solidFill>
                  <a:srgbClr val="0071CE"/>
                </a:solidFill>
              </a:rPr>
              <a:t>Recommendations</a:t>
            </a:r>
          </a:p>
        </p:txBody>
      </p:sp>
      <p:sp>
        <p:nvSpPr>
          <p:cNvPr id="3" name="Content Placeholder 2">
            <a:extLst>
              <a:ext uri="{FF2B5EF4-FFF2-40B4-BE49-F238E27FC236}">
                <a16:creationId xmlns:a16="http://schemas.microsoft.com/office/drawing/2014/main" id="{FB32CCD3-E5AD-4DB1-077D-E122A72F015E}"/>
              </a:ext>
            </a:extLst>
          </p:cNvPr>
          <p:cNvSpPr>
            <a:spLocks noGrp="1"/>
          </p:cNvSpPr>
          <p:nvPr>
            <p:ph idx="1"/>
          </p:nvPr>
        </p:nvSpPr>
        <p:spPr>
          <a:xfrm>
            <a:off x="689113" y="1178581"/>
            <a:ext cx="10515600" cy="4351338"/>
          </a:xfrm>
        </p:spPr>
        <p:txBody>
          <a:bodyPr>
            <a:normAutofit/>
          </a:bodyPr>
          <a:lstStyle/>
          <a:p>
            <a:pPr marL="0" indent="0">
              <a:buNone/>
            </a:pPr>
            <a:r>
              <a:rPr lang="en-US" sz="2000" b="1" dirty="0">
                <a:cs typeface="Calibri"/>
              </a:rPr>
              <a:t>Minimize Pop-ups</a:t>
            </a:r>
          </a:p>
          <a:p>
            <a:pPr marL="171450" indent="-171450">
              <a:buFont typeface="Arial,Sans-Serif"/>
              <a:buChar char="•"/>
            </a:pPr>
            <a:r>
              <a:rPr lang="en-US" sz="1600" dirty="0">
                <a:ea typeface="+mn-lt"/>
                <a:cs typeface="+mn-lt"/>
              </a:rPr>
              <a:t>Limit the use of pop-ups and if needed to be used, they should be timed properly or can be perceived as annoyance.</a:t>
            </a:r>
          </a:p>
          <a:p>
            <a:pPr marL="171450" indent="-171450">
              <a:buFont typeface="Arial,Sans-Serif"/>
              <a:buChar char="•"/>
            </a:pPr>
            <a:endParaRPr lang="en-US" sz="1400" dirty="0">
              <a:ea typeface="+mn-lt"/>
              <a:cs typeface="+mn-lt"/>
            </a:endParaRPr>
          </a:p>
          <a:p>
            <a:pPr marL="0" indent="0">
              <a:buNone/>
            </a:pPr>
            <a:r>
              <a:rPr lang="en-US" sz="2000" b="1" dirty="0">
                <a:cs typeface="Calibri"/>
              </a:rPr>
              <a:t>Optimize page load time</a:t>
            </a:r>
          </a:p>
          <a:p>
            <a:pPr marL="171450" indent="-171450">
              <a:buFont typeface="Arial,Sans-Serif"/>
              <a:buChar char="•"/>
            </a:pPr>
            <a:r>
              <a:rPr lang="en-US" sz="1600" dirty="0">
                <a:ea typeface="+mn-lt"/>
                <a:cs typeface="+mn-lt"/>
              </a:rPr>
              <a:t>Page load time should not be high. This can be achieved by optimizing images, browser caching. A slow website can lead to increase in bounce rate.</a:t>
            </a:r>
          </a:p>
          <a:p>
            <a:pPr marL="171450" indent="-171450">
              <a:buFont typeface="Arial,Sans-Serif"/>
              <a:buChar char="•"/>
            </a:pPr>
            <a:endParaRPr lang="en-US" sz="1400" dirty="0">
              <a:ea typeface="+mn-lt"/>
              <a:cs typeface="+mn-lt"/>
            </a:endParaRPr>
          </a:p>
          <a:p>
            <a:pPr marL="0" indent="0">
              <a:buNone/>
            </a:pPr>
            <a:r>
              <a:rPr lang="en-US" sz="2000" b="1" dirty="0">
                <a:cs typeface="Calibri"/>
              </a:rPr>
              <a:t>Responsive Customer Chat</a:t>
            </a:r>
          </a:p>
          <a:p>
            <a:pPr marL="171450" indent="-171450">
              <a:buFont typeface="Arial,Sans-Serif"/>
              <a:buChar char="•"/>
            </a:pPr>
            <a:r>
              <a:rPr lang="en-US" sz="1600" dirty="0">
                <a:ea typeface="+mn-lt"/>
                <a:cs typeface="+mn-lt"/>
              </a:rPr>
              <a:t>Offer customer services such as Live Chat or resolve query over call. Quick assistance can address visitor concern and prevent the exits.</a:t>
            </a:r>
          </a:p>
        </p:txBody>
      </p:sp>
      <p:pic>
        <p:nvPicPr>
          <p:cNvPr id="5" name="Picture 4">
            <a:extLst>
              <a:ext uri="{FF2B5EF4-FFF2-40B4-BE49-F238E27FC236}">
                <a16:creationId xmlns:a16="http://schemas.microsoft.com/office/drawing/2014/main" id="{93E478C6-3AB0-0002-4176-E92F45BBC933}"/>
              </a:ext>
            </a:extLst>
          </p:cNvPr>
          <p:cNvPicPr>
            <a:picLocks noChangeAspect="1"/>
          </p:cNvPicPr>
          <p:nvPr/>
        </p:nvPicPr>
        <p:blipFill>
          <a:blip r:embed="rId2"/>
          <a:stretch>
            <a:fillRect/>
          </a:stretch>
        </p:blipFill>
        <p:spPr>
          <a:xfrm>
            <a:off x="9824720" y="4800848"/>
            <a:ext cx="5088023" cy="3449072"/>
          </a:xfrm>
          <a:prstGeom prst="rect">
            <a:avLst/>
          </a:prstGeom>
        </p:spPr>
      </p:pic>
    </p:spTree>
    <p:extLst>
      <p:ext uri="{BB962C8B-B14F-4D97-AF65-F5344CB8AC3E}">
        <p14:creationId xmlns:p14="http://schemas.microsoft.com/office/powerpoint/2010/main" val="2841416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7000">
              <a:schemeClr val="bg2"/>
            </a:gs>
            <a:gs pos="0">
              <a:schemeClr val="bg2"/>
            </a:gs>
            <a:gs pos="0">
              <a:schemeClr val="accent1">
                <a:lumMod val="5000"/>
                <a:lumOff val="95000"/>
              </a:schemeClr>
            </a:gs>
            <a:gs pos="66500">
              <a:srgbClr val="D7DEEA"/>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FD6A2-DB43-6F64-95B5-3F08D5332B5E}"/>
              </a:ext>
            </a:extLst>
          </p:cNvPr>
          <p:cNvSpPr>
            <a:spLocks noGrp="1"/>
          </p:cNvSpPr>
          <p:nvPr>
            <p:ph type="title"/>
          </p:nvPr>
        </p:nvSpPr>
        <p:spPr>
          <a:xfrm>
            <a:off x="755604" y="199837"/>
            <a:ext cx="10725195" cy="945845"/>
          </a:xfrm>
        </p:spPr>
        <p:txBody>
          <a:bodyPr/>
          <a:lstStyle/>
          <a:p>
            <a:pPr algn="ctr"/>
            <a:r>
              <a:rPr lang="en-US" sz="4090" b="1" dirty="0">
                <a:solidFill>
                  <a:srgbClr val="0071CE"/>
                </a:solidFill>
              </a:rPr>
              <a:t>Average Order Value (AOV)</a:t>
            </a:r>
          </a:p>
        </p:txBody>
      </p:sp>
      <p:pic>
        <p:nvPicPr>
          <p:cNvPr id="2" name="Picture 1">
            <a:extLst>
              <a:ext uri="{FF2B5EF4-FFF2-40B4-BE49-F238E27FC236}">
                <a16:creationId xmlns:a16="http://schemas.microsoft.com/office/drawing/2014/main" id="{ECFC68A8-9E29-C949-F79E-AABC9A1B91A9}"/>
              </a:ext>
            </a:extLst>
          </p:cNvPr>
          <p:cNvPicPr>
            <a:picLocks noChangeAspect="1"/>
          </p:cNvPicPr>
          <p:nvPr/>
        </p:nvPicPr>
        <p:blipFill>
          <a:blip r:embed="rId2"/>
          <a:stretch>
            <a:fillRect/>
          </a:stretch>
        </p:blipFill>
        <p:spPr>
          <a:xfrm>
            <a:off x="1727200" y="1145682"/>
            <a:ext cx="9100038" cy="2467403"/>
          </a:xfrm>
          <a:prstGeom prst="rect">
            <a:avLst/>
          </a:prstGeom>
          <a:ln>
            <a:solidFill>
              <a:schemeClr val="tx1"/>
            </a:solidFill>
          </a:ln>
        </p:spPr>
      </p:pic>
      <p:pic>
        <p:nvPicPr>
          <p:cNvPr id="3" name="Picture 2">
            <a:extLst>
              <a:ext uri="{FF2B5EF4-FFF2-40B4-BE49-F238E27FC236}">
                <a16:creationId xmlns:a16="http://schemas.microsoft.com/office/drawing/2014/main" id="{845DA425-E47E-5F55-7CC7-4896E5CBEF48}"/>
              </a:ext>
            </a:extLst>
          </p:cNvPr>
          <p:cNvPicPr>
            <a:picLocks noChangeAspect="1"/>
          </p:cNvPicPr>
          <p:nvPr/>
        </p:nvPicPr>
        <p:blipFill>
          <a:blip r:embed="rId3"/>
          <a:stretch>
            <a:fillRect/>
          </a:stretch>
        </p:blipFill>
        <p:spPr>
          <a:xfrm>
            <a:off x="1727201" y="3838286"/>
            <a:ext cx="9100038" cy="1645750"/>
          </a:xfrm>
          <a:prstGeom prst="rect">
            <a:avLst/>
          </a:prstGeom>
          <a:ln>
            <a:solidFill>
              <a:schemeClr val="tx1"/>
            </a:solidFill>
          </a:ln>
        </p:spPr>
      </p:pic>
      <p:sp>
        <p:nvSpPr>
          <p:cNvPr id="5" name="TextBox 4">
            <a:extLst>
              <a:ext uri="{FF2B5EF4-FFF2-40B4-BE49-F238E27FC236}">
                <a16:creationId xmlns:a16="http://schemas.microsoft.com/office/drawing/2014/main" id="{AF4D9BAD-6D8F-3AC4-532E-10B845880F0A}"/>
              </a:ext>
            </a:extLst>
          </p:cNvPr>
          <p:cNvSpPr txBox="1"/>
          <p:nvPr/>
        </p:nvSpPr>
        <p:spPr>
          <a:xfrm>
            <a:off x="3158066" y="5657671"/>
            <a:ext cx="6096000" cy="677108"/>
          </a:xfrm>
          <a:prstGeom prst="rect">
            <a:avLst/>
          </a:prstGeom>
          <a:noFill/>
        </p:spPr>
        <p:txBody>
          <a:bodyPr wrap="square">
            <a:spAutoFit/>
          </a:bodyPr>
          <a:lstStyle/>
          <a:p>
            <a:pPr marL="285750" indent="-285750">
              <a:buFont typeface="Arial" panose="020B0604020202020204" pitchFamily="34" charset="0"/>
              <a:buChar char="•"/>
            </a:pPr>
            <a:r>
              <a:rPr lang="en-US" sz="2000" dirty="0"/>
              <a:t>Average Order Value increased by 26.26% in Oct 2022.</a:t>
            </a:r>
          </a:p>
          <a:p>
            <a:endParaRPr lang="en-US" dirty="0"/>
          </a:p>
        </p:txBody>
      </p:sp>
    </p:spTree>
    <p:extLst>
      <p:ext uri="{BB962C8B-B14F-4D97-AF65-F5344CB8AC3E}">
        <p14:creationId xmlns:p14="http://schemas.microsoft.com/office/powerpoint/2010/main" val="101230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37000">
              <a:schemeClr val="bg2"/>
            </a:gs>
            <a:gs pos="0">
              <a:schemeClr val="bg2"/>
            </a:gs>
            <a:gs pos="0">
              <a:schemeClr val="accent1">
                <a:lumMod val="5000"/>
                <a:lumOff val="95000"/>
              </a:schemeClr>
            </a:gs>
            <a:gs pos="66500">
              <a:srgbClr val="D7DEEA"/>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32AB468-AC59-03AC-EE25-90C3BBA789E8}"/>
              </a:ext>
            </a:extLst>
          </p:cNvPr>
          <p:cNvSpPr>
            <a:spLocks noGrp="1"/>
          </p:cNvSpPr>
          <p:nvPr>
            <p:ph type="sldNum" sz="quarter" idx="4"/>
          </p:nvPr>
        </p:nvSpPr>
        <p:spPr>
          <a:xfrm>
            <a:off x="11636874" y="6337264"/>
            <a:ext cx="334582" cy="188051"/>
          </a:xfrm>
        </p:spPr>
        <p:txBody>
          <a:bodyPr/>
          <a:lstStyle/>
          <a:p>
            <a:fld id="{CB2079F2-58AF-ED44-82D7-E04B2F6FD686}" type="slidenum">
              <a:rPr lang="en-US" smtClean="0"/>
              <a:pPr/>
              <a:t>15</a:t>
            </a:fld>
            <a:endParaRPr lang="en-US"/>
          </a:p>
        </p:txBody>
      </p:sp>
      <p:sp>
        <p:nvSpPr>
          <p:cNvPr id="8" name="Title 1">
            <a:extLst>
              <a:ext uri="{FF2B5EF4-FFF2-40B4-BE49-F238E27FC236}">
                <a16:creationId xmlns:a16="http://schemas.microsoft.com/office/drawing/2014/main" id="{0EFFD6A2-DB43-6F64-95B5-3F08D5332B5E}"/>
              </a:ext>
            </a:extLst>
          </p:cNvPr>
          <p:cNvSpPr>
            <a:spLocks noGrp="1"/>
          </p:cNvSpPr>
          <p:nvPr>
            <p:ph type="title"/>
          </p:nvPr>
        </p:nvSpPr>
        <p:spPr>
          <a:xfrm>
            <a:off x="611671" y="284505"/>
            <a:ext cx="10682862" cy="604496"/>
          </a:xfrm>
        </p:spPr>
        <p:txBody>
          <a:bodyPr/>
          <a:lstStyle/>
          <a:p>
            <a:pPr algn="ctr"/>
            <a:r>
              <a:rPr lang="en-US" sz="4090" b="1" dirty="0">
                <a:solidFill>
                  <a:srgbClr val="0071CE"/>
                </a:solidFill>
              </a:rPr>
              <a:t>State-wise Average Order Value</a:t>
            </a:r>
          </a:p>
        </p:txBody>
      </p:sp>
      <p:sp>
        <p:nvSpPr>
          <p:cNvPr id="15" name="TextBox 14">
            <a:extLst>
              <a:ext uri="{FF2B5EF4-FFF2-40B4-BE49-F238E27FC236}">
                <a16:creationId xmlns:a16="http://schemas.microsoft.com/office/drawing/2014/main" id="{72367000-0492-C40C-3ECD-6040459775C4}"/>
              </a:ext>
            </a:extLst>
          </p:cNvPr>
          <p:cNvSpPr txBox="1"/>
          <p:nvPr/>
        </p:nvSpPr>
        <p:spPr>
          <a:xfrm>
            <a:off x="718805" y="4225425"/>
            <a:ext cx="4370554" cy="1015663"/>
          </a:xfrm>
          <a:prstGeom prst="rect">
            <a:avLst/>
          </a:prstGeom>
          <a:noFill/>
        </p:spPr>
        <p:txBody>
          <a:bodyPr wrap="square" rtlCol="0">
            <a:spAutoFit/>
          </a:bodyPr>
          <a:lstStyle/>
          <a:p>
            <a:pPr marL="285750" indent="-285750">
              <a:buFont typeface="Arial" panose="020B0604020202020204" pitchFamily="34" charset="0"/>
              <a:buChar char="•"/>
            </a:pPr>
            <a:r>
              <a:rPr lang="en-US" sz="2000" b="1" dirty="0"/>
              <a:t>Indiana</a:t>
            </a:r>
            <a:r>
              <a:rPr lang="en-US" sz="2000" dirty="0"/>
              <a:t> has the highest Average Order Value followed by District of Columbia</a:t>
            </a:r>
          </a:p>
        </p:txBody>
      </p:sp>
      <p:pic>
        <p:nvPicPr>
          <p:cNvPr id="2" name="Picture 1">
            <a:extLst>
              <a:ext uri="{FF2B5EF4-FFF2-40B4-BE49-F238E27FC236}">
                <a16:creationId xmlns:a16="http://schemas.microsoft.com/office/drawing/2014/main" id="{4C48B6AA-0FE8-6E2B-9C49-FFDA2475D3C3}"/>
              </a:ext>
            </a:extLst>
          </p:cNvPr>
          <p:cNvPicPr>
            <a:picLocks noChangeAspect="1"/>
          </p:cNvPicPr>
          <p:nvPr/>
        </p:nvPicPr>
        <p:blipFill>
          <a:blip r:embed="rId2"/>
          <a:stretch>
            <a:fillRect/>
          </a:stretch>
        </p:blipFill>
        <p:spPr>
          <a:xfrm>
            <a:off x="718805" y="1051249"/>
            <a:ext cx="7772400" cy="2626984"/>
          </a:xfrm>
          <a:prstGeom prst="rect">
            <a:avLst/>
          </a:prstGeom>
          <a:ln>
            <a:solidFill>
              <a:schemeClr val="tx1"/>
            </a:solidFill>
          </a:ln>
        </p:spPr>
      </p:pic>
      <p:pic>
        <p:nvPicPr>
          <p:cNvPr id="3" name="Picture 2">
            <a:extLst>
              <a:ext uri="{FF2B5EF4-FFF2-40B4-BE49-F238E27FC236}">
                <a16:creationId xmlns:a16="http://schemas.microsoft.com/office/drawing/2014/main" id="{4B42B992-0998-796E-18A6-442D940781D7}"/>
              </a:ext>
            </a:extLst>
          </p:cNvPr>
          <p:cNvPicPr>
            <a:picLocks noChangeAspect="1"/>
          </p:cNvPicPr>
          <p:nvPr/>
        </p:nvPicPr>
        <p:blipFill>
          <a:blip r:embed="rId3"/>
          <a:stretch>
            <a:fillRect/>
          </a:stretch>
        </p:blipFill>
        <p:spPr>
          <a:xfrm>
            <a:off x="5914650" y="3840481"/>
            <a:ext cx="6056806" cy="2725563"/>
          </a:xfrm>
          <a:prstGeom prst="rect">
            <a:avLst/>
          </a:prstGeom>
          <a:ln>
            <a:solidFill>
              <a:schemeClr val="tx1"/>
            </a:solidFill>
          </a:ln>
        </p:spPr>
      </p:pic>
    </p:spTree>
    <p:extLst>
      <p:ext uri="{BB962C8B-B14F-4D97-AF65-F5344CB8AC3E}">
        <p14:creationId xmlns:p14="http://schemas.microsoft.com/office/powerpoint/2010/main" val="1048758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37000">
              <a:schemeClr val="bg2"/>
            </a:gs>
            <a:gs pos="0">
              <a:schemeClr val="bg2"/>
            </a:gs>
            <a:gs pos="0">
              <a:schemeClr val="accent1">
                <a:lumMod val="5000"/>
                <a:lumOff val="95000"/>
              </a:schemeClr>
            </a:gs>
            <a:gs pos="66500">
              <a:srgbClr val="D7DEEA"/>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19E9-4713-F82C-0230-F018FE62590C}"/>
              </a:ext>
            </a:extLst>
          </p:cNvPr>
          <p:cNvSpPr>
            <a:spLocks noGrp="1"/>
          </p:cNvSpPr>
          <p:nvPr>
            <p:ph type="title"/>
          </p:nvPr>
        </p:nvSpPr>
        <p:spPr>
          <a:xfrm>
            <a:off x="838200" y="0"/>
            <a:ext cx="10515600" cy="1325563"/>
          </a:xfrm>
        </p:spPr>
        <p:txBody>
          <a:bodyPr>
            <a:normAutofit/>
          </a:bodyPr>
          <a:lstStyle/>
          <a:p>
            <a:pPr algn="ctr"/>
            <a:r>
              <a:rPr lang="en-US" sz="4090" b="1" dirty="0">
                <a:solidFill>
                  <a:srgbClr val="0071CE"/>
                </a:solidFill>
              </a:rPr>
              <a:t>Recommendations</a:t>
            </a:r>
          </a:p>
        </p:txBody>
      </p:sp>
      <p:sp>
        <p:nvSpPr>
          <p:cNvPr id="3" name="Content Placeholder 2">
            <a:extLst>
              <a:ext uri="{FF2B5EF4-FFF2-40B4-BE49-F238E27FC236}">
                <a16:creationId xmlns:a16="http://schemas.microsoft.com/office/drawing/2014/main" id="{FB32CCD3-E5AD-4DB1-077D-E122A72F015E}"/>
              </a:ext>
            </a:extLst>
          </p:cNvPr>
          <p:cNvSpPr>
            <a:spLocks noGrp="1"/>
          </p:cNvSpPr>
          <p:nvPr>
            <p:ph idx="1"/>
          </p:nvPr>
        </p:nvSpPr>
        <p:spPr>
          <a:xfrm>
            <a:off x="699052" y="1253331"/>
            <a:ext cx="10515600" cy="4351338"/>
          </a:xfrm>
        </p:spPr>
        <p:txBody>
          <a:bodyPr>
            <a:normAutofit/>
          </a:bodyPr>
          <a:lstStyle/>
          <a:p>
            <a:pPr marL="0" indent="0">
              <a:buNone/>
            </a:pPr>
            <a:r>
              <a:rPr lang="en-US" sz="2000" b="1" dirty="0">
                <a:cs typeface="Calibri"/>
              </a:rPr>
              <a:t>Limited Time Promotions</a:t>
            </a:r>
          </a:p>
          <a:p>
            <a:pPr marL="171450" indent="-171450">
              <a:buFont typeface="Arial,Sans-Serif"/>
              <a:buChar char="•"/>
            </a:pPr>
            <a:r>
              <a:rPr lang="en-US" sz="1600" dirty="0">
                <a:cs typeface="Calibri"/>
              </a:rPr>
              <a:t>Walmart should  introduce limited time promotion such as 'Buy 2 Get 2 Free', 'Additional 25% off above particular total'. Offers like these will incentivize customer thus help to increase Average order value</a:t>
            </a:r>
          </a:p>
          <a:p>
            <a:pPr marL="171450" indent="-171450">
              <a:buFont typeface="Arial,Sans-Serif"/>
              <a:buChar char="•"/>
            </a:pPr>
            <a:endParaRPr lang="en-US" sz="1400" dirty="0">
              <a:ea typeface="+mn-lt"/>
              <a:cs typeface="+mn-lt"/>
            </a:endParaRPr>
          </a:p>
          <a:p>
            <a:pPr marL="0" indent="0">
              <a:buNone/>
            </a:pPr>
            <a:r>
              <a:rPr lang="en-US" sz="2000" b="1" dirty="0">
                <a:cs typeface="Calibri"/>
              </a:rPr>
              <a:t>Loyalty Programs</a:t>
            </a:r>
          </a:p>
          <a:p>
            <a:pPr marL="171450" indent="-171450">
              <a:buChar char="•"/>
            </a:pPr>
            <a:r>
              <a:rPr lang="en-US" sz="1600" dirty="0">
                <a:ea typeface="+mn-lt"/>
                <a:cs typeface="+mn-lt"/>
              </a:rPr>
              <a:t>Provide customers with Rewards after spending a particular amount. Offer discounts and combo offers for loyal customers.</a:t>
            </a:r>
          </a:p>
          <a:p>
            <a:pPr marL="0" indent="0">
              <a:buNone/>
            </a:pPr>
            <a:endParaRPr lang="en-US" sz="1400" dirty="0">
              <a:ea typeface="+mn-lt"/>
              <a:cs typeface="+mn-lt"/>
            </a:endParaRPr>
          </a:p>
          <a:p>
            <a:pPr marL="0" indent="0">
              <a:buNone/>
            </a:pPr>
            <a:r>
              <a:rPr lang="en-US" sz="2000" b="1" dirty="0">
                <a:cs typeface="Calibri"/>
              </a:rPr>
              <a:t>Post Purchase Upsell</a:t>
            </a:r>
          </a:p>
          <a:p>
            <a:pPr marL="171450" indent="-171450">
              <a:buFont typeface="Arial,Sans-Serif"/>
              <a:buChar char="•"/>
            </a:pPr>
            <a:r>
              <a:rPr lang="en-US" sz="1600" dirty="0">
                <a:ea typeface="+mn-lt"/>
                <a:cs typeface="+mn-lt"/>
              </a:rPr>
              <a:t>Send emails or push notifications to customers after order is placed about upsell or add-ons which would encourage customer to make additional purchase</a:t>
            </a:r>
          </a:p>
          <a:p>
            <a:pPr marL="0" indent="0">
              <a:buNone/>
            </a:pPr>
            <a:endParaRPr lang="en-US" dirty="0"/>
          </a:p>
        </p:txBody>
      </p:sp>
      <p:pic>
        <p:nvPicPr>
          <p:cNvPr id="5" name="Picture 4">
            <a:extLst>
              <a:ext uri="{FF2B5EF4-FFF2-40B4-BE49-F238E27FC236}">
                <a16:creationId xmlns:a16="http://schemas.microsoft.com/office/drawing/2014/main" id="{F3439010-8DC3-4B52-7619-93DBBA684320}"/>
              </a:ext>
            </a:extLst>
          </p:cNvPr>
          <p:cNvPicPr>
            <a:picLocks noChangeAspect="1"/>
          </p:cNvPicPr>
          <p:nvPr/>
        </p:nvPicPr>
        <p:blipFill>
          <a:blip r:embed="rId2"/>
          <a:stretch>
            <a:fillRect/>
          </a:stretch>
        </p:blipFill>
        <p:spPr>
          <a:xfrm>
            <a:off x="9741920" y="4744720"/>
            <a:ext cx="5170823" cy="3505200"/>
          </a:xfrm>
          <a:prstGeom prst="rect">
            <a:avLst/>
          </a:prstGeom>
        </p:spPr>
      </p:pic>
    </p:spTree>
    <p:extLst>
      <p:ext uri="{BB962C8B-B14F-4D97-AF65-F5344CB8AC3E}">
        <p14:creationId xmlns:p14="http://schemas.microsoft.com/office/powerpoint/2010/main" val="4245696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37000">
              <a:schemeClr val="bg2"/>
            </a:gs>
            <a:gs pos="0">
              <a:schemeClr val="bg2"/>
            </a:gs>
            <a:gs pos="0">
              <a:schemeClr val="accent1">
                <a:lumMod val="5000"/>
                <a:lumOff val="95000"/>
              </a:schemeClr>
            </a:gs>
            <a:gs pos="66500">
              <a:srgbClr val="D7DEEA"/>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7004-531A-2544-5D0B-47AD36ED7B15}"/>
              </a:ext>
            </a:extLst>
          </p:cNvPr>
          <p:cNvSpPr>
            <a:spLocks noGrp="1"/>
          </p:cNvSpPr>
          <p:nvPr>
            <p:ph type="title"/>
          </p:nvPr>
        </p:nvSpPr>
        <p:spPr>
          <a:xfrm>
            <a:off x="1092396" y="72568"/>
            <a:ext cx="9524804" cy="807966"/>
          </a:xfrm>
        </p:spPr>
        <p:txBody>
          <a:bodyPr/>
          <a:lstStyle/>
          <a:p>
            <a:pPr algn="ctr"/>
            <a:r>
              <a:rPr lang="en-US" sz="4090" b="1" dirty="0">
                <a:solidFill>
                  <a:srgbClr val="0071CE"/>
                </a:solidFill>
              </a:rPr>
              <a:t>Water Fall Model</a:t>
            </a:r>
          </a:p>
        </p:txBody>
      </p:sp>
      <p:sp>
        <p:nvSpPr>
          <p:cNvPr id="5" name="Text Placeholder 4">
            <a:extLst>
              <a:ext uri="{FF2B5EF4-FFF2-40B4-BE49-F238E27FC236}">
                <a16:creationId xmlns:a16="http://schemas.microsoft.com/office/drawing/2014/main" id="{BDB0FC42-4636-8927-5106-875BC5043EDA}"/>
              </a:ext>
            </a:extLst>
          </p:cNvPr>
          <p:cNvSpPr>
            <a:spLocks noGrp="1"/>
          </p:cNvSpPr>
          <p:nvPr>
            <p:ph type="body" sz="quarter" idx="18"/>
          </p:nvPr>
        </p:nvSpPr>
        <p:spPr>
          <a:xfrm>
            <a:off x="1358968" y="1542271"/>
            <a:ext cx="9680136" cy="4647742"/>
          </a:xfrm>
        </p:spPr>
        <p:txBody>
          <a:bodyPr vert="horz" lIns="91440" tIns="0" rIns="91440" bIns="45720" numCol="2" spcCol="548640" rtlCol="0" anchor="t">
            <a:noAutofit/>
          </a:bodyPr>
          <a:lstStyle/>
          <a:p>
            <a:endParaRPr lang="en-US" sz="1000" dirty="0">
              <a:ea typeface="+mn-lt"/>
              <a:cs typeface="+mn-lt"/>
            </a:endParaRPr>
          </a:p>
          <a:p>
            <a:endParaRPr lang="en-US" sz="1000" dirty="0">
              <a:ea typeface="+mn-lt"/>
              <a:cs typeface="+mn-lt"/>
            </a:endParaRPr>
          </a:p>
        </p:txBody>
      </p:sp>
      <p:graphicFrame>
        <p:nvGraphicFramePr>
          <p:cNvPr id="6" name="Table 5">
            <a:extLst>
              <a:ext uri="{FF2B5EF4-FFF2-40B4-BE49-F238E27FC236}">
                <a16:creationId xmlns:a16="http://schemas.microsoft.com/office/drawing/2014/main" id="{85D62FAC-A510-FE1C-A900-B011F7507ED7}"/>
              </a:ext>
            </a:extLst>
          </p:cNvPr>
          <p:cNvGraphicFramePr>
            <a:graphicFrameLocks noGrp="1"/>
          </p:cNvGraphicFramePr>
          <p:nvPr>
            <p:extLst>
              <p:ext uri="{D42A27DB-BD31-4B8C-83A1-F6EECF244321}">
                <p14:modId xmlns:p14="http://schemas.microsoft.com/office/powerpoint/2010/main" val="1895981570"/>
              </p:ext>
            </p:extLst>
          </p:nvPr>
        </p:nvGraphicFramePr>
        <p:xfrm>
          <a:off x="575733" y="1202266"/>
          <a:ext cx="10693402" cy="3116580"/>
        </p:xfrm>
        <a:graphic>
          <a:graphicData uri="http://schemas.openxmlformats.org/drawingml/2006/table">
            <a:tbl>
              <a:tblPr firstRow="1" bandRow="1">
                <a:tableStyleId>{5C22544A-7EE6-4342-B048-85BDC9FD1C3A}</a:tableStyleId>
              </a:tblPr>
              <a:tblGrid>
                <a:gridCol w="2129147">
                  <a:extLst>
                    <a:ext uri="{9D8B030D-6E8A-4147-A177-3AD203B41FA5}">
                      <a16:colId xmlns:a16="http://schemas.microsoft.com/office/drawing/2014/main" val="1740124637"/>
                    </a:ext>
                  </a:extLst>
                </a:gridCol>
                <a:gridCol w="1712851">
                  <a:extLst>
                    <a:ext uri="{9D8B030D-6E8A-4147-A177-3AD203B41FA5}">
                      <a16:colId xmlns:a16="http://schemas.microsoft.com/office/drawing/2014/main" val="4229974785"/>
                    </a:ext>
                  </a:extLst>
                </a:gridCol>
                <a:gridCol w="1712851">
                  <a:extLst>
                    <a:ext uri="{9D8B030D-6E8A-4147-A177-3AD203B41FA5}">
                      <a16:colId xmlns:a16="http://schemas.microsoft.com/office/drawing/2014/main" val="2166035646"/>
                    </a:ext>
                  </a:extLst>
                </a:gridCol>
                <a:gridCol w="1712851">
                  <a:extLst>
                    <a:ext uri="{9D8B030D-6E8A-4147-A177-3AD203B41FA5}">
                      <a16:colId xmlns:a16="http://schemas.microsoft.com/office/drawing/2014/main" val="146048493"/>
                    </a:ext>
                  </a:extLst>
                </a:gridCol>
                <a:gridCol w="1712851">
                  <a:extLst>
                    <a:ext uri="{9D8B030D-6E8A-4147-A177-3AD203B41FA5}">
                      <a16:colId xmlns:a16="http://schemas.microsoft.com/office/drawing/2014/main" val="1665695257"/>
                    </a:ext>
                  </a:extLst>
                </a:gridCol>
                <a:gridCol w="1712851">
                  <a:extLst>
                    <a:ext uri="{9D8B030D-6E8A-4147-A177-3AD203B41FA5}">
                      <a16:colId xmlns:a16="http://schemas.microsoft.com/office/drawing/2014/main" val="1186025141"/>
                    </a:ext>
                  </a:extLst>
                </a:gridCol>
              </a:tblGrid>
              <a:tr h="495300">
                <a:tc>
                  <a:txBody>
                    <a:bodyPr/>
                    <a:lstStyle/>
                    <a:p>
                      <a:endParaRPr lang="en-US" dirty="0"/>
                    </a:p>
                  </a:txBody>
                  <a:tcPr/>
                </a:tc>
                <a:tc>
                  <a:txBody>
                    <a:bodyPr/>
                    <a:lstStyle/>
                    <a:p>
                      <a:r>
                        <a:rPr lang="en-US" dirty="0"/>
                        <a:t>October 2022</a:t>
                      </a:r>
                    </a:p>
                  </a:txBody>
                  <a:tcPr/>
                </a:tc>
                <a:tc>
                  <a:txBody>
                    <a:bodyPr/>
                    <a:lstStyle/>
                    <a:p>
                      <a:r>
                        <a:rPr lang="en-US" dirty="0"/>
                        <a:t>October 2021</a:t>
                      </a:r>
                    </a:p>
                  </a:txBody>
                  <a:tcPr/>
                </a:tc>
                <a:tc>
                  <a:txBody>
                    <a:bodyPr/>
                    <a:lstStyle/>
                    <a:p>
                      <a:r>
                        <a:rPr lang="en-US" dirty="0"/>
                        <a:t>% Change vs LY</a:t>
                      </a:r>
                    </a:p>
                  </a:txBody>
                  <a:tcPr/>
                </a:tc>
                <a:tc>
                  <a:txBody>
                    <a:bodyPr/>
                    <a:lstStyle/>
                    <a:p>
                      <a:r>
                        <a:rPr lang="en-US" dirty="0"/>
                        <a:t># Change vs LY</a:t>
                      </a:r>
                    </a:p>
                  </a:txBody>
                  <a:tcPr/>
                </a:tc>
                <a:tc>
                  <a:txBody>
                    <a:bodyPr/>
                    <a:lstStyle/>
                    <a:p>
                      <a:r>
                        <a:rPr lang="en-US" dirty="0"/>
                        <a:t>Impact on Revenue</a:t>
                      </a:r>
                    </a:p>
                  </a:txBody>
                  <a:tcPr/>
                </a:tc>
                <a:extLst>
                  <a:ext uri="{0D108BD9-81ED-4DB2-BD59-A6C34878D82A}">
                    <a16:rowId xmlns:a16="http://schemas.microsoft.com/office/drawing/2014/main" val="458800098"/>
                  </a:ext>
                </a:extLst>
              </a:tr>
              <a:tr h="495300">
                <a:tc>
                  <a:txBody>
                    <a:bodyPr/>
                    <a:lstStyle/>
                    <a:p>
                      <a:pPr marL="0" algn="l" defTabSz="914400" rtl="0" eaLnBrk="1" fontAlgn="b" latinLnBrk="0" hangingPunct="1"/>
                      <a:r>
                        <a:rPr lang="en-US" sz="1800" b="1" kern="1200" dirty="0">
                          <a:solidFill>
                            <a:schemeClr val="tx1"/>
                          </a:solidFill>
                        </a:rPr>
                        <a:t>Revenue</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 $ 199,434.25 </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 $ 221,776.96 </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-10.07%</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 $  (22,342.71)</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 </a:t>
                      </a:r>
                      <a:endParaRPr lang="en-US" sz="1800" b="1" kern="1200" dirty="0">
                        <a:solidFill>
                          <a:schemeClr val="tx1"/>
                        </a:solidFill>
                        <a:latin typeface="+mn-lt"/>
                        <a:ea typeface="+mn-ea"/>
                        <a:cs typeface="+mn-cs"/>
                      </a:endParaRPr>
                    </a:p>
                  </a:txBody>
                  <a:tcPr marL="7620" marR="7620" marT="7620" marB="0" anchor="b"/>
                </a:tc>
                <a:extLst>
                  <a:ext uri="{0D108BD9-81ED-4DB2-BD59-A6C34878D82A}">
                    <a16:rowId xmlns:a16="http://schemas.microsoft.com/office/drawing/2014/main" val="1151299584"/>
                  </a:ext>
                </a:extLst>
              </a:tr>
              <a:tr h="495300">
                <a:tc>
                  <a:txBody>
                    <a:bodyPr/>
                    <a:lstStyle/>
                    <a:p>
                      <a:pPr marL="0" algn="l" defTabSz="914400" rtl="0" eaLnBrk="1" fontAlgn="b" latinLnBrk="0" hangingPunct="1"/>
                      <a:r>
                        <a:rPr lang="en-US" sz="1800" b="1" kern="1200" dirty="0">
                          <a:solidFill>
                            <a:schemeClr val="tx1"/>
                          </a:solidFill>
                        </a:rPr>
                        <a:t>Visits</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80628</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78449</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2.78%</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2179</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 $  6,151.01 </a:t>
                      </a:r>
                      <a:endParaRPr lang="en-US" sz="1800" b="1" kern="1200" dirty="0">
                        <a:solidFill>
                          <a:schemeClr val="tx1"/>
                        </a:solidFill>
                        <a:latin typeface="+mn-lt"/>
                        <a:ea typeface="+mn-ea"/>
                        <a:cs typeface="+mn-cs"/>
                      </a:endParaRPr>
                    </a:p>
                  </a:txBody>
                  <a:tcPr marL="7620" marR="7620" marT="7620" marB="0" anchor="b"/>
                </a:tc>
                <a:extLst>
                  <a:ext uri="{0D108BD9-81ED-4DB2-BD59-A6C34878D82A}">
                    <a16:rowId xmlns:a16="http://schemas.microsoft.com/office/drawing/2014/main" val="3634236267"/>
                  </a:ext>
                </a:extLst>
              </a:tr>
              <a:tr h="495300">
                <a:tc>
                  <a:txBody>
                    <a:bodyPr/>
                    <a:lstStyle/>
                    <a:p>
                      <a:pPr marL="0" algn="l" defTabSz="914400" rtl="0" eaLnBrk="1" fontAlgn="b" latinLnBrk="0" hangingPunct="1"/>
                      <a:r>
                        <a:rPr lang="en-US" sz="1800" b="1" kern="1200" dirty="0">
                          <a:solidFill>
                            <a:schemeClr val="tx1"/>
                          </a:solidFill>
                        </a:rPr>
                        <a:t>AOV</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119.21</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94.41</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26.27%</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 $  24.80 </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 $  58,171.50 </a:t>
                      </a:r>
                      <a:endParaRPr lang="en-US" sz="1800" b="1" kern="1200" dirty="0">
                        <a:solidFill>
                          <a:schemeClr val="tx1"/>
                        </a:solidFill>
                        <a:latin typeface="+mn-lt"/>
                        <a:ea typeface="+mn-ea"/>
                        <a:cs typeface="+mn-cs"/>
                      </a:endParaRPr>
                    </a:p>
                  </a:txBody>
                  <a:tcPr marL="7620" marR="7620" marT="7620" marB="0" anchor="b"/>
                </a:tc>
                <a:extLst>
                  <a:ext uri="{0D108BD9-81ED-4DB2-BD59-A6C34878D82A}">
                    <a16:rowId xmlns:a16="http://schemas.microsoft.com/office/drawing/2014/main" val="1724212975"/>
                  </a:ext>
                </a:extLst>
              </a:tr>
              <a:tr h="495300">
                <a:tc>
                  <a:txBody>
                    <a:bodyPr/>
                    <a:lstStyle/>
                    <a:p>
                      <a:pPr marL="0" algn="l" defTabSz="914400" rtl="0" eaLnBrk="1" fontAlgn="b" latinLnBrk="0" hangingPunct="1"/>
                      <a:r>
                        <a:rPr lang="en-US" sz="1800" b="1" kern="1200" dirty="0">
                          <a:solidFill>
                            <a:schemeClr val="tx1"/>
                          </a:solidFill>
                        </a:rPr>
                        <a:t>Conversion</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2.07%</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2.99%</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-30.77%</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-0.92%</a:t>
                      </a:r>
                      <a:endParaRPr lang="en-US" sz="1800" b="1" kern="1200" dirty="0">
                        <a:solidFill>
                          <a:schemeClr val="tx1"/>
                        </a:solidFill>
                        <a:latin typeface="+mn-lt"/>
                        <a:ea typeface="+mn-ea"/>
                        <a:cs typeface="+mn-cs"/>
                      </a:endParaRPr>
                    </a:p>
                  </a:txBody>
                  <a:tcPr marL="7620" marR="7620" marT="7620" marB="0" anchor="b"/>
                </a:tc>
                <a:tc>
                  <a:txBody>
                    <a:bodyPr/>
                    <a:lstStyle/>
                    <a:p>
                      <a:pPr marL="0" algn="l" defTabSz="914400" rtl="0" eaLnBrk="1" fontAlgn="b" latinLnBrk="0" hangingPunct="1"/>
                      <a:r>
                        <a:rPr lang="en-US" sz="1800" b="1" kern="1200" dirty="0">
                          <a:solidFill>
                            <a:schemeClr val="tx1"/>
                          </a:solidFill>
                        </a:rPr>
                        <a:t> $ (68,138.60)</a:t>
                      </a:r>
                      <a:endParaRPr lang="en-US" sz="1800" b="1" kern="1200" dirty="0">
                        <a:solidFill>
                          <a:schemeClr val="tx1"/>
                        </a:solidFill>
                        <a:latin typeface="+mn-lt"/>
                        <a:ea typeface="+mn-ea"/>
                        <a:cs typeface="+mn-cs"/>
                      </a:endParaRPr>
                    </a:p>
                  </a:txBody>
                  <a:tcPr marL="7620" marR="7620" marT="7620" marB="0" anchor="b"/>
                </a:tc>
                <a:extLst>
                  <a:ext uri="{0D108BD9-81ED-4DB2-BD59-A6C34878D82A}">
                    <a16:rowId xmlns:a16="http://schemas.microsoft.com/office/drawing/2014/main" val="111153509"/>
                  </a:ext>
                </a:extLst>
              </a:tr>
              <a:tr h="4953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algn="l" defTabSz="914400" rtl="0" eaLnBrk="1" fontAlgn="b" latinLnBrk="0" hangingPunct="1"/>
                      <a:r>
                        <a:rPr lang="en-US" sz="1800" b="1" kern="1200" dirty="0">
                          <a:solidFill>
                            <a:schemeClr val="tx1"/>
                          </a:solidFill>
                        </a:rPr>
                        <a:t>SUM</a:t>
                      </a:r>
                      <a:endParaRPr lang="en-US" sz="1800" b="1" kern="1200" dirty="0">
                        <a:solidFill>
                          <a:schemeClr val="tx1"/>
                        </a:solidFill>
                        <a:latin typeface="+mn-lt"/>
                        <a:ea typeface="+mn-ea"/>
                        <a:cs typeface="+mn-cs"/>
                      </a:endParaRPr>
                    </a:p>
                  </a:txBody>
                  <a:tcPr/>
                </a:tc>
                <a:tc>
                  <a:txBody>
                    <a:bodyPr/>
                    <a:lstStyle/>
                    <a:p>
                      <a:pPr marL="0" algn="l" defTabSz="914400" rtl="0" eaLnBrk="1" fontAlgn="b" latinLnBrk="0" hangingPunct="1"/>
                      <a:r>
                        <a:rPr lang="en-US" sz="1800" b="1" kern="1200" dirty="0">
                          <a:solidFill>
                            <a:schemeClr val="tx1"/>
                          </a:solidFill>
                        </a:rPr>
                        <a:t> </a:t>
                      </a:r>
                      <a:r>
                        <a:rPr lang="en-US" sz="1800" b="1" kern="1200" dirty="0">
                          <a:solidFill>
                            <a:srgbClr val="FF0000"/>
                          </a:solidFill>
                        </a:rPr>
                        <a:t>$ (3,816.09)</a:t>
                      </a:r>
                      <a:endParaRPr lang="en-US" sz="1800" b="1" kern="1200" dirty="0">
                        <a:solidFill>
                          <a:srgbClr val="FF0000"/>
                        </a:solidFill>
                        <a:latin typeface="+mn-lt"/>
                        <a:ea typeface="+mn-ea"/>
                        <a:cs typeface="+mn-cs"/>
                      </a:endParaRPr>
                    </a:p>
                  </a:txBody>
                  <a:tcPr marL="7620" marR="7620" marT="7620" marB="0" anchor="b"/>
                </a:tc>
                <a:extLst>
                  <a:ext uri="{0D108BD9-81ED-4DB2-BD59-A6C34878D82A}">
                    <a16:rowId xmlns:a16="http://schemas.microsoft.com/office/drawing/2014/main" val="3072521431"/>
                  </a:ext>
                </a:extLst>
              </a:tr>
            </a:tbl>
          </a:graphicData>
        </a:graphic>
      </p:graphicFrame>
      <p:sp>
        <p:nvSpPr>
          <p:cNvPr id="4" name="TextBox 3">
            <a:extLst>
              <a:ext uri="{FF2B5EF4-FFF2-40B4-BE49-F238E27FC236}">
                <a16:creationId xmlns:a16="http://schemas.microsoft.com/office/drawing/2014/main" id="{4C8EBB21-DCFD-50EB-4B19-3F00655B3242}"/>
              </a:ext>
            </a:extLst>
          </p:cNvPr>
          <p:cNvSpPr txBox="1"/>
          <p:nvPr/>
        </p:nvSpPr>
        <p:spPr>
          <a:xfrm>
            <a:off x="1092395" y="4931264"/>
            <a:ext cx="10481537" cy="707886"/>
          </a:xfrm>
          <a:prstGeom prst="rect">
            <a:avLst/>
          </a:prstGeom>
          <a:noFill/>
        </p:spPr>
        <p:txBody>
          <a:bodyPr wrap="square">
            <a:spAutoFit/>
          </a:bodyPr>
          <a:lstStyle/>
          <a:p>
            <a:pPr marL="285750" indent="-285750">
              <a:buFont typeface="Arial" panose="020B0604020202020204" pitchFamily="34" charset="0"/>
              <a:buChar char="•"/>
            </a:pPr>
            <a:r>
              <a:rPr lang="en-US" sz="2000" dirty="0"/>
              <a:t>Overall, there is an increase in AOV and Visits, conversion rate dropped in October 2022 yet the impact on revenue is </a:t>
            </a:r>
            <a:r>
              <a:rPr lang="en-US" sz="2000" b="1" dirty="0"/>
              <a:t>negative</a:t>
            </a:r>
            <a:r>
              <a:rPr lang="en-US" sz="2000" dirty="0"/>
              <a:t> and it is driven by the decline in Conversion rate.</a:t>
            </a:r>
          </a:p>
        </p:txBody>
      </p:sp>
    </p:spTree>
    <p:extLst>
      <p:ext uri="{BB962C8B-B14F-4D97-AF65-F5344CB8AC3E}">
        <p14:creationId xmlns:p14="http://schemas.microsoft.com/office/powerpoint/2010/main" val="2909114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37000">
              <a:schemeClr val="bg2"/>
            </a:gs>
            <a:gs pos="0">
              <a:schemeClr val="bg2"/>
            </a:gs>
            <a:gs pos="0">
              <a:schemeClr val="accent1">
                <a:lumMod val="5000"/>
                <a:lumOff val="95000"/>
              </a:schemeClr>
            </a:gs>
            <a:gs pos="66500">
              <a:srgbClr val="D7DEEA"/>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3AED-0BE2-0386-30DB-7005E9F7521E}"/>
              </a:ext>
            </a:extLst>
          </p:cNvPr>
          <p:cNvSpPr>
            <a:spLocks noGrp="1"/>
          </p:cNvSpPr>
          <p:nvPr>
            <p:ph type="title"/>
          </p:nvPr>
        </p:nvSpPr>
        <p:spPr>
          <a:xfrm>
            <a:off x="4055533" y="2346326"/>
            <a:ext cx="3505200" cy="1201208"/>
          </a:xfrm>
        </p:spPr>
        <p:txBody>
          <a:bodyPr/>
          <a:lstStyle/>
          <a:p>
            <a:pPr algn="ctr"/>
            <a:r>
              <a:rPr lang="en-US" sz="4090" b="1" dirty="0">
                <a:solidFill>
                  <a:srgbClr val="0071CE"/>
                </a:solidFill>
              </a:rPr>
              <a:t>Thank You!</a:t>
            </a:r>
          </a:p>
        </p:txBody>
      </p:sp>
    </p:spTree>
    <p:extLst>
      <p:ext uri="{BB962C8B-B14F-4D97-AF65-F5344CB8AC3E}">
        <p14:creationId xmlns:p14="http://schemas.microsoft.com/office/powerpoint/2010/main" val="1211437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000">
              <a:schemeClr val="bg2"/>
            </a:gs>
            <a:gs pos="38000">
              <a:srgbClr val="E7E6E6"/>
            </a:gs>
            <a:gs pos="68000">
              <a:srgbClr val="D7DEEA"/>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3EFB-C4F8-911F-FC97-9DCDB525C10B}"/>
              </a:ext>
            </a:extLst>
          </p:cNvPr>
          <p:cNvSpPr>
            <a:spLocks noGrp="1"/>
          </p:cNvSpPr>
          <p:nvPr>
            <p:ph type="ctrTitle"/>
          </p:nvPr>
        </p:nvSpPr>
        <p:spPr>
          <a:xfrm>
            <a:off x="304799" y="135467"/>
            <a:ext cx="10346267" cy="838200"/>
          </a:xfrm>
        </p:spPr>
        <p:txBody>
          <a:bodyPr>
            <a:normAutofit/>
          </a:bodyPr>
          <a:lstStyle/>
          <a:p>
            <a:r>
              <a:rPr lang="en-US" sz="4090" b="1" dirty="0">
                <a:solidFill>
                  <a:srgbClr val="0071CE"/>
                </a:solidFill>
              </a:rPr>
              <a:t>Agenda</a:t>
            </a:r>
          </a:p>
        </p:txBody>
      </p:sp>
      <p:sp>
        <p:nvSpPr>
          <p:cNvPr id="3" name="Subtitle 2">
            <a:extLst>
              <a:ext uri="{FF2B5EF4-FFF2-40B4-BE49-F238E27FC236}">
                <a16:creationId xmlns:a16="http://schemas.microsoft.com/office/drawing/2014/main" id="{63A800F4-86C5-9C05-04F4-F586EA92AC87}"/>
              </a:ext>
            </a:extLst>
          </p:cNvPr>
          <p:cNvSpPr>
            <a:spLocks noGrp="1"/>
          </p:cNvSpPr>
          <p:nvPr>
            <p:ph type="subTitle" idx="1"/>
          </p:nvPr>
        </p:nvSpPr>
        <p:spPr>
          <a:xfrm>
            <a:off x="304799" y="973668"/>
            <a:ext cx="6387831" cy="5057482"/>
          </a:xfrm>
        </p:spPr>
        <p:txBody>
          <a:bodyPr>
            <a:normAutofit fontScale="40000" lnSpcReduction="20000"/>
          </a:bodyPr>
          <a:lstStyle/>
          <a:p>
            <a:pPr marL="342900" indent="-228600" algn="l">
              <a:buFont typeface="Arial" panose="020B0604020202020204" pitchFamily="34" charset="0"/>
              <a:buChar char="•"/>
            </a:pPr>
            <a:endParaRPr lang="en-US" sz="2200" dirty="0"/>
          </a:p>
          <a:p>
            <a:pPr marL="342900" indent="-228600" algn="l">
              <a:buFont typeface="Arial" panose="020B0604020202020204" pitchFamily="34" charset="0"/>
              <a:buChar char="•"/>
            </a:pPr>
            <a:r>
              <a:rPr lang="en-US" sz="5000" dirty="0"/>
              <a:t>Company Introduction</a:t>
            </a:r>
          </a:p>
          <a:p>
            <a:pPr marL="342900" indent="-228600" algn="l">
              <a:buFont typeface="Arial" panose="020B0604020202020204" pitchFamily="34" charset="0"/>
              <a:buChar char="•"/>
            </a:pPr>
            <a:endParaRPr lang="en-US" sz="5000" dirty="0"/>
          </a:p>
          <a:p>
            <a:pPr marL="342900" indent="-228600" algn="l">
              <a:buFont typeface="Arial" panose="020B0604020202020204" pitchFamily="34" charset="0"/>
              <a:buChar char="•"/>
            </a:pPr>
            <a:r>
              <a:rPr lang="en-US" sz="5000" dirty="0"/>
              <a:t>Business Objective</a:t>
            </a:r>
          </a:p>
          <a:p>
            <a:pPr marL="342900" indent="-228600" algn="l">
              <a:buFont typeface="Arial" panose="020B0604020202020204" pitchFamily="34" charset="0"/>
              <a:buChar char="•"/>
            </a:pPr>
            <a:endParaRPr lang="en-US" sz="5000" dirty="0"/>
          </a:p>
          <a:p>
            <a:pPr marL="342900" indent="-228600" algn="l">
              <a:buFont typeface="Arial" panose="020B0604020202020204" pitchFamily="34" charset="0"/>
              <a:buChar char="•"/>
            </a:pPr>
            <a:r>
              <a:rPr lang="en-US" sz="5000" dirty="0"/>
              <a:t>Key Performance Indicators &amp; Recommendations</a:t>
            </a:r>
          </a:p>
          <a:p>
            <a:pPr marL="342900" indent="-228600" algn="l">
              <a:buFont typeface="Arial" panose="020B0604020202020204" pitchFamily="34" charset="0"/>
              <a:buChar char="•"/>
            </a:pPr>
            <a:endParaRPr lang="en-US" sz="5000" dirty="0"/>
          </a:p>
          <a:p>
            <a:pPr marL="800100" lvl="1" indent="-228600" algn="l">
              <a:buFont typeface="Arial" panose="020B0604020202020204" pitchFamily="34" charset="0"/>
              <a:buChar char="•"/>
            </a:pPr>
            <a:r>
              <a:rPr lang="en-US" sz="5000" dirty="0"/>
              <a:t>Conversion Rate</a:t>
            </a:r>
          </a:p>
          <a:p>
            <a:pPr marL="800100" lvl="1" indent="-228600" algn="l">
              <a:buFont typeface="Arial" panose="020B0604020202020204" pitchFamily="34" charset="0"/>
              <a:buChar char="•"/>
            </a:pPr>
            <a:r>
              <a:rPr lang="en-US" sz="5000" dirty="0"/>
              <a:t>Revenue</a:t>
            </a:r>
          </a:p>
          <a:p>
            <a:pPr marL="800100" lvl="1" indent="-228600" algn="l">
              <a:buFont typeface="Arial" panose="020B0604020202020204" pitchFamily="34" charset="0"/>
              <a:buChar char="•"/>
            </a:pPr>
            <a:r>
              <a:rPr lang="en-US" sz="5000" dirty="0"/>
              <a:t>AOV</a:t>
            </a:r>
          </a:p>
          <a:p>
            <a:pPr marL="800100" lvl="1" indent="-228600" algn="l">
              <a:buFont typeface="Arial" panose="020B0604020202020204" pitchFamily="34" charset="0"/>
              <a:buChar char="•"/>
            </a:pPr>
            <a:r>
              <a:rPr lang="en-US" sz="5000" dirty="0"/>
              <a:t>Visitor</a:t>
            </a:r>
          </a:p>
          <a:p>
            <a:pPr marL="800100" lvl="1" indent="-228600" algn="l">
              <a:buFont typeface="Arial" panose="020B0604020202020204" pitchFamily="34" charset="0"/>
              <a:buChar char="•"/>
            </a:pPr>
            <a:r>
              <a:rPr lang="en-US" sz="5000" dirty="0"/>
              <a:t>Bounce Rate</a:t>
            </a:r>
          </a:p>
          <a:p>
            <a:pPr marL="571500" lvl="1" algn="l"/>
            <a:endParaRPr lang="en-US" sz="5000" dirty="0"/>
          </a:p>
          <a:p>
            <a:pPr marL="342900" indent="-228600" algn="l">
              <a:buFont typeface="Arial" panose="020B0604020202020204" pitchFamily="34" charset="0"/>
              <a:buChar char="•"/>
            </a:pPr>
            <a:r>
              <a:rPr lang="en-US" sz="5000" dirty="0"/>
              <a:t>Water Fall Model</a:t>
            </a:r>
          </a:p>
          <a:p>
            <a:pPr marL="342900" indent="-342900" algn="l">
              <a:buFont typeface="Arial" panose="020B0604020202020204" pitchFamily="34" charset="0"/>
              <a:buChar char="•"/>
            </a:pPr>
            <a:endParaRPr lang="en-US" b="0" i="0" dirty="0">
              <a:effectLst/>
              <a:latin typeface="Söhne"/>
            </a:endParaRPr>
          </a:p>
          <a:p>
            <a:pPr marL="342900" indent="-342900" algn="l">
              <a:buFont typeface="Arial" panose="020B0604020202020204" pitchFamily="34" charset="0"/>
              <a:buChar char="•"/>
            </a:pPr>
            <a:endParaRPr lang="en-US" b="0" i="0" dirty="0">
              <a:effectLst/>
              <a:latin typeface="Söhne"/>
            </a:endParaRPr>
          </a:p>
          <a:p>
            <a:br>
              <a:rPr lang="en-US" dirty="0"/>
            </a:br>
            <a:endParaRPr lang="en-US" dirty="0"/>
          </a:p>
        </p:txBody>
      </p:sp>
      <p:sp>
        <p:nvSpPr>
          <p:cNvPr id="4" name="AutoShape 2" descr="Walmart Stock Photos, Royalty Free Walmart Images ...">
            <a:extLst>
              <a:ext uri="{FF2B5EF4-FFF2-40B4-BE49-F238E27FC236}">
                <a16:creationId xmlns:a16="http://schemas.microsoft.com/office/drawing/2014/main" id="{68EFB3EE-1549-6CF2-7B6F-6601C9E3CA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almart Stock Photos, Royalty Free Walmart Images ...">
            <a:extLst>
              <a:ext uri="{FF2B5EF4-FFF2-40B4-BE49-F238E27FC236}">
                <a16:creationId xmlns:a16="http://schemas.microsoft.com/office/drawing/2014/main" id="{16F582E4-8C6B-735E-74B2-9DDC3BF3666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8190124-1601-BFBD-E999-647D746B68EA}"/>
              </a:ext>
            </a:extLst>
          </p:cNvPr>
          <p:cNvPicPr>
            <a:picLocks noChangeAspect="1"/>
          </p:cNvPicPr>
          <p:nvPr/>
        </p:nvPicPr>
        <p:blipFill>
          <a:blip r:embed="rId2"/>
          <a:stretch>
            <a:fillRect/>
          </a:stretch>
        </p:blipFill>
        <p:spPr>
          <a:xfrm>
            <a:off x="8770620" y="419423"/>
            <a:ext cx="5661107" cy="5897233"/>
          </a:xfrm>
          <a:prstGeom prst="rect">
            <a:avLst/>
          </a:prstGeom>
        </p:spPr>
      </p:pic>
    </p:spTree>
    <p:extLst>
      <p:ext uri="{BB962C8B-B14F-4D97-AF65-F5344CB8AC3E}">
        <p14:creationId xmlns:p14="http://schemas.microsoft.com/office/powerpoint/2010/main" val="2385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000">
              <a:schemeClr val="bg2"/>
            </a:gs>
            <a:gs pos="38000">
              <a:srgbClr val="E7E6E6"/>
            </a:gs>
            <a:gs pos="68000">
              <a:srgbClr val="D7DEEA"/>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3EFB-C4F8-911F-FC97-9DCDB525C10B}"/>
              </a:ext>
            </a:extLst>
          </p:cNvPr>
          <p:cNvSpPr>
            <a:spLocks noGrp="1"/>
          </p:cNvSpPr>
          <p:nvPr>
            <p:ph type="ctrTitle"/>
          </p:nvPr>
        </p:nvSpPr>
        <p:spPr>
          <a:xfrm>
            <a:off x="304799" y="135467"/>
            <a:ext cx="10346267" cy="838200"/>
          </a:xfrm>
        </p:spPr>
        <p:txBody>
          <a:bodyPr>
            <a:normAutofit/>
          </a:bodyPr>
          <a:lstStyle/>
          <a:p>
            <a:r>
              <a:rPr lang="en-US" sz="4090" b="1" dirty="0">
                <a:solidFill>
                  <a:srgbClr val="0071CE"/>
                </a:solidFill>
              </a:rPr>
              <a:t>About</a:t>
            </a:r>
            <a:r>
              <a:rPr lang="en-US" sz="4090" b="1" dirty="0"/>
              <a:t> </a:t>
            </a:r>
            <a:r>
              <a:rPr lang="en-US" sz="4090" b="1" dirty="0">
                <a:solidFill>
                  <a:srgbClr val="0071CE"/>
                </a:solidFill>
              </a:rPr>
              <a:t>Walmart</a:t>
            </a:r>
          </a:p>
        </p:txBody>
      </p:sp>
      <p:sp>
        <p:nvSpPr>
          <p:cNvPr id="3" name="Subtitle 2">
            <a:extLst>
              <a:ext uri="{FF2B5EF4-FFF2-40B4-BE49-F238E27FC236}">
                <a16:creationId xmlns:a16="http://schemas.microsoft.com/office/drawing/2014/main" id="{63A800F4-86C5-9C05-04F4-F586EA92AC87}"/>
              </a:ext>
            </a:extLst>
          </p:cNvPr>
          <p:cNvSpPr>
            <a:spLocks noGrp="1"/>
          </p:cNvSpPr>
          <p:nvPr>
            <p:ph type="subTitle" idx="1"/>
          </p:nvPr>
        </p:nvSpPr>
        <p:spPr>
          <a:xfrm>
            <a:off x="304799" y="973668"/>
            <a:ext cx="6387831" cy="5057482"/>
          </a:xfrm>
        </p:spPr>
        <p:txBody>
          <a:bodyPr>
            <a:normAutofit fontScale="25000" lnSpcReduction="20000"/>
          </a:bodyPr>
          <a:lstStyle/>
          <a:p>
            <a:pPr marL="342900" indent="-342900" algn="l">
              <a:buFont typeface="Arial" panose="020B0604020202020204" pitchFamily="34" charset="0"/>
              <a:buChar char="•"/>
            </a:pPr>
            <a:r>
              <a:rPr lang="en-US" sz="8000" dirty="0"/>
              <a:t>Walmart is a retail giant store – widespread in the USA with international presence</a:t>
            </a:r>
          </a:p>
          <a:p>
            <a:pPr marL="342900" indent="-342900" algn="l">
              <a:buFont typeface="Arial" panose="020B0604020202020204" pitchFamily="34" charset="0"/>
              <a:buChar char="•"/>
            </a:pPr>
            <a:endParaRPr lang="en-US" sz="8000" dirty="0"/>
          </a:p>
          <a:p>
            <a:pPr marL="342900" indent="-342900" algn="l">
              <a:buFont typeface="Arial" panose="020B0604020202020204" pitchFamily="34" charset="0"/>
              <a:buChar char="•"/>
            </a:pPr>
            <a:r>
              <a:rPr lang="en-US" sz="8000" dirty="0"/>
              <a:t>Founded in 1962 by Sam Walton </a:t>
            </a:r>
            <a:r>
              <a:rPr lang="en-US" sz="8000" b="0" i="0" dirty="0">
                <a:solidFill>
                  <a:srgbClr val="0F0F0F"/>
                </a:solidFill>
                <a:effectLst/>
                <a:latin typeface="Söhne"/>
              </a:rPr>
              <a:t>in Rogers, Arkansas, USA.</a:t>
            </a:r>
          </a:p>
          <a:p>
            <a:pPr marL="342900" indent="-342900" algn="l">
              <a:buFont typeface="Arial" panose="020B0604020202020204" pitchFamily="34" charset="0"/>
              <a:buChar char="•"/>
            </a:pPr>
            <a:endParaRPr lang="en-US" sz="8000" dirty="0"/>
          </a:p>
          <a:p>
            <a:pPr marL="342900" indent="-342900" algn="l">
              <a:buFont typeface="Arial" panose="020B0604020202020204" pitchFamily="34" charset="0"/>
              <a:buChar char="•"/>
            </a:pPr>
            <a:r>
              <a:rPr lang="en-US" sz="8000" dirty="0"/>
              <a:t>Tagline “Save Money. Live Better”  expresses commitment of delivering products at affordable prices.</a:t>
            </a:r>
          </a:p>
          <a:p>
            <a:pPr marL="342900" indent="-342900" algn="l">
              <a:buFont typeface="Arial" panose="020B0604020202020204" pitchFamily="34" charset="0"/>
              <a:buChar char="•"/>
            </a:pPr>
            <a:endParaRPr lang="en-US" sz="8000" dirty="0"/>
          </a:p>
          <a:p>
            <a:pPr marL="342900" indent="-342900" algn="l">
              <a:buFont typeface="Arial" panose="020B0604020202020204" pitchFamily="34" charset="0"/>
              <a:buChar char="•"/>
            </a:pPr>
            <a:r>
              <a:rPr lang="en-US" sz="8000" dirty="0"/>
              <a:t>Every Day Low Price (EDLP) is the cornerstone of their strategy</a:t>
            </a:r>
          </a:p>
          <a:p>
            <a:pPr marL="342900" indent="-342900" algn="l">
              <a:buFont typeface="Arial" panose="020B0604020202020204" pitchFamily="34" charset="0"/>
              <a:buChar char="•"/>
            </a:pPr>
            <a:endParaRPr lang="en-US" sz="8000" b="0" i="0" dirty="0">
              <a:effectLst/>
              <a:latin typeface="Söhne"/>
            </a:endParaRPr>
          </a:p>
          <a:p>
            <a:pPr marL="342900" indent="-342900" algn="l">
              <a:buFont typeface="Arial" panose="020B0604020202020204" pitchFamily="34" charset="0"/>
              <a:buChar char="•"/>
            </a:pPr>
            <a:r>
              <a:rPr lang="en-US" sz="8000" b="0" i="0" dirty="0">
                <a:effectLst/>
                <a:latin typeface="Söhne"/>
              </a:rPr>
              <a:t>A vast network of 4,756 stores across the United States.</a:t>
            </a:r>
          </a:p>
          <a:p>
            <a:pPr marL="342900" indent="-342900" algn="l">
              <a:buFont typeface="Arial" panose="020B0604020202020204" pitchFamily="34" charset="0"/>
              <a:buChar char="•"/>
            </a:pPr>
            <a:endParaRPr lang="en-US" sz="8000" b="0" i="0" dirty="0">
              <a:effectLst/>
              <a:latin typeface="Söhne"/>
            </a:endParaRPr>
          </a:p>
          <a:p>
            <a:pPr marL="342900" indent="-342900" algn="l">
              <a:buFont typeface="Arial" panose="020B0604020202020204" pitchFamily="34" charset="0"/>
              <a:buChar char="•"/>
            </a:pPr>
            <a:r>
              <a:rPr lang="en-US" sz="8000" b="0" i="0" dirty="0">
                <a:effectLst/>
                <a:latin typeface="Söhne"/>
              </a:rPr>
              <a:t>Partnership with Apple, </a:t>
            </a:r>
            <a:r>
              <a:rPr lang="en-US" sz="8000" b="0" i="0" dirty="0">
                <a:solidFill>
                  <a:srgbClr val="0F0F0F"/>
                </a:solidFill>
                <a:effectLst/>
                <a:latin typeface="Söhne"/>
              </a:rPr>
              <a:t>Levi Strauss &amp; Co</a:t>
            </a:r>
            <a:r>
              <a:rPr lang="en-US" sz="8000" b="0" i="0" dirty="0">
                <a:effectLst/>
                <a:latin typeface="Söhne"/>
              </a:rPr>
              <a:t>, Starbucks  and many renow</a:t>
            </a:r>
            <a:r>
              <a:rPr lang="en-US" sz="8000" dirty="0">
                <a:latin typeface="Söhne"/>
              </a:rPr>
              <a:t>ned </a:t>
            </a:r>
            <a:r>
              <a:rPr lang="en-US" sz="8000" b="0" i="0" dirty="0">
                <a:effectLst/>
                <a:latin typeface="Söhne"/>
              </a:rPr>
              <a:t>brands. Also has </a:t>
            </a:r>
            <a:r>
              <a:rPr lang="en-US" sz="8000" dirty="0">
                <a:latin typeface="Söhne"/>
              </a:rPr>
              <a:t>multiple exclusive Walmart </a:t>
            </a:r>
            <a:r>
              <a:rPr lang="en-US" sz="8000" b="0" i="0" dirty="0">
                <a:effectLst/>
                <a:latin typeface="Söhne"/>
              </a:rPr>
              <a:t>products.</a:t>
            </a:r>
          </a:p>
          <a:p>
            <a:pPr marL="342900" indent="-342900" algn="l">
              <a:buFont typeface="Arial" panose="020B0604020202020204" pitchFamily="34" charset="0"/>
              <a:buChar char="•"/>
            </a:pPr>
            <a:endParaRPr lang="en-US" sz="8000" b="0" i="0" dirty="0">
              <a:effectLst/>
              <a:latin typeface="Söhne"/>
            </a:endParaRPr>
          </a:p>
          <a:p>
            <a:pPr marL="342900" indent="-342900" algn="l">
              <a:buFont typeface="Arial" panose="020B0604020202020204" pitchFamily="34" charset="0"/>
              <a:buChar char="•"/>
            </a:pPr>
            <a:r>
              <a:rPr lang="en-US" sz="8000" b="0" i="0" dirty="0">
                <a:solidFill>
                  <a:srgbClr val="0F0F0F"/>
                </a:solidFill>
                <a:effectLst/>
                <a:latin typeface="Söhne"/>
              </a:rPr>
              <a:t>2% of Walmart's profits goes back  to the community</a:t>
            </a:r>
            <a:endParaRPr lang="en-US" sz="8000" b="0" i="0" dirty="0">
              <a:effectLst/>
              <a:latin typeface="Söhne"/>
            </a:endParaRPr>
          </a:p>
          <a:p>
            <a:pPr marL="342900" indent="-342900" algn="l">
              <a:buFont typeface="Arial" panose="020B0604020202020204" pitchFamily="34" charset="0"/>
              <a:buChar char="•"/>
            </a:pPr>
            <a:endParaRPr lang="en-US" b="0" i="0" dirty="0">
              <a:effectLst/>
              <a:latin typeface="Söhne"/>
            </a:endParaRPr>
          </a:p>
          <a:p>
            <a:pPr marL="342900" indent="-342900" algn="l">
              <a:buFont typeface="Arial" panose="020B0604020202020204" pitchFamily="34" charset="0"/>
              <a:buChar char="•"/>
            </a:pPr>
            <a:endParaRPr lang="en-US" b="0" i="0" dirty="0">
              <a:effectLst/>
              <a:latin typeface="Söhne"/>
            </a:endParaRPr>
          </a:p>
          <a:p>
            <a:br>
              <a:rPr lang="en-US" dirty="0"/>
            </a:br>
            <a:endParaRPr lang="en-US" dirty="0"/>
          </a:p>
        </p:txBody>
      </p:sp>
      <p:sp>
        <p:nvSpPr>
          <p:cNvPr id="4" name="AutoShape 2" descr="Walmart Stock Photos, Royalty Free Walmart Images ...">
            <a:extLst>
              <a:ext uri="{FF2B5EF4-FFF2-40B4-BE49-F238E27FC236}">
                <a16:creationId xmlns:a16="http://schemas.microsoft.com/office/drawing/2014/main" id="{68EFB3EE-1549-6CF2-7B6F-6601C9E3CA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almart Stock Photos, Royalty Free Walmart Images ...">
            <a:extLst>
              <a:ext uri="{FF2B5EF4-FFF2-40B4-BE49-F238E27FC236}">
                <a16:creationId xmlns:a16="http://schemas.microsoft.com/office/drawing/2014/main" id="{16F582E4-8C6B-735E-74B2-9DDC3BF3666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1F488C78-140C-91DD-7443-DF0FA16D278A}"/>
              </a:ext>
            </a:extLst>
          </p:cNvPr>
          <p:cNvPicPr>
            <a:picLocks noChangeAspect="1"/>
          </p:cNvPicPr>
          <p:nvPr/>
        </p:nvPicPr>
        <p:blipFill>
          <a:blip r:embed="rId2"/>
          <a:stretch>
            <a:fillRect/>
          </a:stretch>
        </p:blipFill>
        <p:spPr>
          <a:xfrm>
            <a:off x="6951134" y="2088444"/>
            <a:ext cx="4936067" cy="3290711"/>
          </a:xfrm>
          <a:prstGeom prst="rect">
            <a:avLst/>
          </a:prstGeom>
        </p:spPr>
      </p:pic>
    </p:spTree>
    <p:extLst>
      <p:ext uri="{BB962C8B-B14F-4D97-AF65-F5344CB8AC3E}">
        <p14:creationId xmlns:p14="http://schemas.microsoft.com/office/powerpoint/2010/main" val="214349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7000">
              <a:schemeClr val="bg2"/>
            </a:gs>
            <a:gs pos="0">
              <a:schemeClr val="bg2"/>
            </a:gs>
            <a:gs pos="0">
              <a:schemeClr val="accent1">
                <a:lumMod val="5000"/>
                <a:lumOff val="95000"/>
              </a:schemeClr>
            </a:gs>
            <a:gs pos="66500">
              <a:srgbClr val="D7DEEA"/>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3EFB-C4F8-911F-FC97-9DCDB525C10B}"/>
              </a:ext>
            </a:extLst>
          </p:cNvPr>
          <p:cNvSpPr>
            <a:spLocks noGrp="1"/>
          </p:cNvSpPr>
          <p:nvPr>
            <p:ph type="ctrTitle"/>
          </p:nvPr>
        </p:nvSpPr>
        <p:spPr>
          <a:xfrm>
            <a:off x="321733" y="177800"/>
            <a:ext cx="10346267" cy="838200"/>
          </a:xfrm>
        </p:spPr>
        <p:txBody>
          <a:bodyPr>
            <a:normAutofit/>
          </a:bodyPr>
          <a:lstStyle/>
          <a:p>
            <a:r>
              <a:rPr lang="en-US" sz="4090" b="1" dirty="0">
                <a:solidFill>
                  <a:srgbClr val="0071CE"/>
                </a:solidFill>
              </a:rPr>
              <a:t>Business</a:t>
            </a:r>
            <a:r>
              <a:rPr lang="en-US" sz="4090" b="1" dirty="0"/>
              <a:t> </a:t>
            </a:r>
            <a:r>
              <a:rPr lang="en-US" sz="4090" b="1" dirty="0">
                <a:solidFill>
                  <a:srgbClr val="0071CE"/>
                </a:solidFill>
              </a:rPr>
              <a:t>Objectives</a:t>
            </a:r>
          </a:p>
        </p:txBody>
      </p:sp>
      <p:sp>
        <p:nvSpPr>
          <p:cNvPr id="3" name="Subtitle 2">
            <a:extLst>
              <a:ext uri="{FF2B5EF4-FFF2-40B4-BE49-F238E27FC236}">
                <a16:creationId xmlns:a16="http://schemas.microsoft.com/office/drawing/2014/main" id="{63A800F4-86C5-9C05-04F4-F586EA92AC87}"/>
              </a:ext>
            </a:extLst>
          </p:cNvPr>
          <p:cNvSpPr>
            <a:spLocks noGrp="1"/>
          </p:cNvSpPr>
          <p:nvPr>
            <p:ph type="subTitle" idx="1"/>
          </p:nvPr>
        </p:nvSpPr>
        <p:spPr>
          <a:xfrm>
            <a:off x="245533" y="1016000"/>
            <a:ext cx="7546322" cy="5443166"/>
          </a:xfrm>
        </p:spPr>
        <p:txBody>
          <a:bodyPr>
            <a:normAutofit/>
          </a:bodyPr>
          <a:lstStyle/>
          <a:p>
            <a:pPr algn="l"/>
            <a:endParaRPr lang="en-US" sz="2000" dirty="0"/>
          </a:p>
          <a:p>
            <a:pPr marL="342900" indent="-342900" algn="l">
              <a:buFont typeface="Arial" panose="020B0604020202020204" pitchFamily="34" charset="0"/>
              <a:buChar char="•"/>
            </a:pPr>
            <a:r>
              <a:rPr lang="en-US" sz="2000" dirty="0"/>
              <a:t>Improve the percentage of website visitors who will make the purchase.</a:t>
            </a:r>
          </a:p>
          <a:p>
            <a:pPr algn="l"/>
            <a:endParaRPr lang="en-US" sz="2000" dirty="0"/>
          </a:p>
          <a:p>
            <a:pPr marL="342900" indent="-342900" algn="l">
              <a:buFont typeface="Arial" panose="020B0604020202020204" pitchFamily="34" charset="0"/>
              <a:buChar char="•"/>
            </a:pPr>
            <a:r>
              <a:rPr lang="en-US" sz="2000" dirty="0"/>
              <a:t>Boost the revenue generation using device categories and overall revenue in the states of the US.</a:t>
            </a:r>
          </a:p>
          <a:p>
            <a:pPr algn="l"/>
            <a:endParaRPr lang="en-US" sz="2000" dirty="0"/>
          </a:p>
          <a:p>
            <a:pPr marL="342900" indent="-342900" algn="l">
              <a:buFont typeface="Arial" panose="020B0604020202020204" pitchFamily="34" charset="0"/>
              <a:buChar char="•"/>
            </a:pPr>
            <a:r>
              <a:rPr lang="en-US" sz="2000" dirty="0"/>
              <a:t>Decrease the percentage of visitors who navigate away from the site after viewing only one page.</a:t>
            </a:r>
          </a:p>
          <a:p>
            <a:pPr algn="l"/>
            <a:endParaRPr lang="en-US" sz="2000" dirty="0"/>
          </a:p>
          <a:p>
            <a:pPr marL="342900" indent="-342900" algn="l">
              <a:buFont typeface="Arial" panose="020B0604020202020204" pitchFamily="34" charset="0"/>
              <a:buChar char="•"/>
            </a:pPr>
            <a:r>
              <a:rPr lang="en-US" sz="2000" dirty="0"/>
              <a:t>Increase the average amount spent by customers per transaction for successful upselling or cross-selling strategies.</a:t>
            </a:r>
          </a:p>
          <a:p>
            <a:pPr algn="l"/>
            <a:endParaRPr lang="en-US" sz="2000" dirty="0"/>
          </a:p>
          <a:p>
            <a:pPr algn="l"/>
            <a:endParaRPr lang="en-US" sz="2000" dirty="0"/>
          </a:p>
          <a:p>
            <a:pPr marL="342900" indent="-342900" algn="l">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D059CBD3-831B-5E7C-7598-1AC73F7F0484}"/>
              </a:ext>
            </a:extLst>
          </p:cNvPr>
          <p:cNvPicPr>
            <a:picLocks noChangeAspect="1"/>
          </p:cNvPicPr>
          <p:nvPr/>
        </p:nvPicPr>
        <p:blipFill>
          <a:blip r:embed="rId3"/>
          <a:stretch>
            <a:fillRect/>
          </a:stretch>
        </p:blipFill>
        <p:spPr>
          <a:xfrm>
            <a:off x="6313714" y="1318554"/>
            <a:ext cx="7285091" cy="4938421"/>
          </a:xfrm>
          <a:prstGeom prst="rect">
            <a:avLst/>
          </a:prstGeom>
        </p:spPr>
      </p:pic>
    </p:spTree>
    <p:extLst>
      <p:ext uri="{BB962C8B-B14F-4D97-AF65-F5344CB8AC3E}">
        <p14:creationId xmlns:p14="http://schemas.microsoft.com/office/powerpoint/2010/main" val="106228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000">
              <a:schemeClr val="bg2"/>
            </a:gs>
            <a:gs pos="38000">
              <a:srgbClr val="E7E6E6"/>
            </a:gs>
            <a:gs pos="68000">
              <a:srgbClr val="D7DEEA"/>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3EFB-C4F8-911F-FC97-9DCDB525C10B}"/>
              </a:ext>
            </a:extLst>
          </p:cNvPr>
          <p:cNvSpPr>
            <a:spLocks noGrp="1"/>
          </p:cNvSpPr>
          <p:nvPr>
            <p:ph type="ctrTitle"/>
          </p:nvPr>
        </p:nvSpPr>
        <p:spPr>
          <a:xfrm>
            <a:off x="304799" y="135467"/>
            <a:ext cx="10346267" cy="838200"/>
          </a:xfrm>
        </p:spPr>
        <p:txBody>
          <a:bodyPr>
            <a:normAutofit/>
          </a:bodyPr>
          <a:lstStyle/>
          <a:p>
            <a:r>
              <a:rPr lang="en-US" sz="4090" b="1" dirty="0">
                <a:solidFill>
                  <a:srgbClr val="0071CE"/>
                </a:solidFill>
              </a:rPr>
              <a:t>Key Performance Indicators</a:t>
            </a:r>
          </a:p>
        </p:txBody>
      </p:sp>
      <p:sp>
        <p:nvSpPr>
          <p:cNvPr id="3" name="Subtitle 2">
            <a:extLst>
              <a:ext uri="{FF2B5EF4-FFF2-40B4-BE49-F238E27FC236}">
                <a16:creationId xmlns:a16="http://schemas.microsoft.com/office/drawing/2014/main" id="{63A800F4-86C5-9C05-04F4-F586EA92AC87}"/>
              </a:ext>
            </a:extLst>
          </p:cNvPr>
          <p:cNvSpPr>
            <a:spLocks noGrp="1"/>
          </p:cNvSpPr>
          <p:nvPr>
            <p:ph type="subTitle" idx="1"/>
          </p:nvPr>
        </p:nvSpPr>
        <p:spPr>
          <a:xfrm>
            <a:off x="618308" y="1426514"/>
            <a:ext cx="6387831" cy="5057482"/>
          </a:xfrm>
        </p:spPr>
        <p:txBody>
          <a:bodyPr>
            <a:normAutofit/>
          </a:bodyPr>
          <a:lstStyle/>
          <a:p>
            <a:pPr marL="800100" lvl="1" indent="-228600" algn="l">
              <a:buFont typeface="Arial" panose="020B0604020202020204" pitchFamily="34" charset="0"/>
              <a:buChar char="•"/>
            </a:pPr>
            <a:r>
              <a:rPr lang="en-US" dirty="0"/>
              <a:t>Conversion Rate</a:t>
            </a:r>
          </a:p>
          <a:p>
            <a:pPr marL="800100" lvl="1" indent="-228600" algn="l">
              <a:buFont typeface="Arial" panose="020B0604020202020204" pitchFamily="34" charset="0"/>
              <a:buChar char="•"/>
            </a:pPr>
            <a:endParaRPr lang="en-US" dirty="0"/>
          </a:p>
          <a:p>
            <a:pPr marL="800100" lvl="1" indent="-228600" algn="l">
              <a:buFont typeface="Arial" panose="020B0604020202020204" pitchFamily="34" charset="0"/>
              <a:buChar char="•"/>
            </a:pPr>
            <a:r>
              <a:rPr lang="en-US" dirty="0"/>
              <a:t>Revenue</a:t>
            </a:r>
          </a:p>
          <a:p>
            <a:pPr marL="800100" lvl="1" indent="-228600" algn="l">
              <a:buFont typeface="Arial" panose="020B0604020202020204" pitchFamily="34" charset="0"/>
              <a:buChar char="•"/>
            </a:pPr>
            <a:endParaRPr lang="en-US" dirty="0"/>
          </a:p>
          <a:p>
            <a:pPr marL="800100" lvl="1" indent="-228600" algn="l">
              <a:buFont typeface="Arial" panose="020B0604020202020204" pitchFamily="34" charset="0"/>
              <a:buChar char="•"/>
            </a:pPr>
            <a:r>
              <a:rPr lang="en-US" dirty="0"/>
              <a:t>AOV</a:t>
            </a:r>
          </a:p>
          <a:p>
            <a:pPr marL="571500" lvl="1" algn="l"/>
            <a:endParaRPr lang="en-US" dirty="0"/>
          </a:p>
          <a:p>
            <a:pPr marL="800100" lvl="1" indent="-228600" algn="l">
              <a:buFont typeface="Arial" panose="020B0604020202020204" pitchFamily="34" charset="0"/>
              <a:buChar char="•"/>
            </a:pPr>
            <a:r>
              <a:rPr lang="en-US" dirty="0"/>
              <a:t>Bounce Rate</a:t>
            </a:r>
          </a:p>
          <a:p>
            <a:pPr marL="342900" indent="-228600" algn="l">
              <a:buFont typeface="Arial" panose="020B0604020202020204" pitchFamily="34" charset="0"/>
              <a:buChar char="•"/>
            </a:pPr>
            <a:endParaRPr lang="en-US" dirty="0"/>
          </a:p>
        </p:txBody>
      </p:sp>
      <p:sp>
        <p:nvSpPr>
          <p:cNvPr id="4" name="AutoShape 2" descr="Walmart Stock Photos, Royalty Free Walmart Images ...">
            <a:extLst>
              <a:ext uri="{FF2B5EF4-FFF2-40B4-BE49-F238E27FC236}">
                <a16:creationId xmlns:a16="http://schemas.microsoft.com/office/drawing/2014/main" id="{68EFB3EE-1549-6CF2-7B6F-6601C9E3CA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almart Stock Photos, Royalty Free Walmart Images ...">
            <a:extLst>
              <a:ext uri="{FF2B5EF4-FFF2-40B4-BE49-F238E27FC236}">
                <a16:creationId xmlns:a16="http://schemas.microsoft.com/office/drawing/2014/main" id="{16F582E4-8C6B-735E-74B2-9DDC3BF3666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FA90F03-79E9-88BC-3753-4742560A00E0}"/>
              </a:ext>
            </a:extLst>
          </p:cNvPr>
          <p:cNvPicPr>
            <a:picLocks noChangeAspect="1"/>
          </p:cNvPicPr>
          <p:nvPr/>
        </p:nvPicPr>
        <p:blipFill>
          <a:blip r:embed="rId2"/>
          <a:stretch>
            <a:fillRect/>
          </a:stretch>
        </p:blipFill>
        <p:spPr>
          <a:xfrm>
            <a:off x="8587205" y="701363"/>
            <a:ext cx="5661107" cy="5897233"/>
          </a:xfrm>
          <a:prstGeom prst="rect">
            <a:avLst/>
          </a:prstGeom>
        </p:spPr>
      </p:pic>
    </p:spTree>
    <p:extLst>
      <p:ext uri="{BB962C8B-B14F-4D97-AF65-F5344CB8AC3E}">
        <p14:creationId xmlns:p14="http://schemas.microsoft.com/office/powerpoint/2010/main" val="342023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7000">
              <a:schemeClr val="bg2"/>
            </a:gs>
            <a:gs pos="0">
              <a:schemeClr val="bg2"/>
            </a:gs>
            <a:gs pos="0">
              <a:schemeClr val="accent1">
                <a:lumMod val="5000"/>
                <a:lumOff val="95000"/>
              </a:schemeClr>
            </a:gs>
            <a:gs pos="66500">
              <a:srgbClr val="D7DEEA"/>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FD6A2-DB43-6F64-95B5-3F08D5332B5E}"/>
              </a:ext>
            </a:extLst>
          </p:cNvPr>
          <p:cNvSpPr>
            <a:spLocks noGrp="1"/>
          </p:cNvSpPr>
          <p:nvPr>
            <p:ph type="title"/>
          </p:nvPr>
        </p:nvSpPr>
        <p:spPr>
          <a:xfrm>
            <a:off x="3081867" y="186267"/>
            <a:ext cx="6546926" cy="713882"/>
          </a:xfrm>
        </p:spPr>
        <p:txBody>
          <a:bodyPr/>
          <a:lstStyle/>
          <a:p>
            <a:pPr algn="ctr"/>
            <a:r>
              <a:rPr lang="en-US" sz="4090" b="1" dirty="0">
                <a:solidFill>
                  <a:srgbClr val="0071CE"/>
                </a:solidFill>
              </a:rPr>
              <a:t>Conversion</a:t>
            </a:r>
            <a:r>
              <a:rPr lang="en-US" b="1" dirty="0">
                <a:solidFill>
                  <a:schemeClr val="tx1"/>
                </a:solidFill>
              </a:rPr>
              <a:t> </a:t>
            </a:r>
            <a:r>
              <a:rPr lang="en-US" sz="4090" b="1" dirty="0">
                <a:solidFill>
                  <a:srgbClr val="0071CE"/>
                </a:solidFill>
              </a:rPr>
              <a:t>Rate</a:t>
            </a:r>
          </a:p>
        </p:txBody>
      </p:sp>
      <p:pic>
        <p:nvPicPr>
          <p:cNvPr id="4" name="Picture 3">
            <a:extLst>
              <a:ext uri="{FF2B5EF4-FFF2-40B4-BE49-F238E27FC236}">
                <a16:creationId xmlns:a16="http://schemas.microsoft.com/office/drawing/2014/main" id="{23CFC71F-F07B-C1C4-C503-D99DC13EB0BA}"/>
              </a:ext>
            </a:extLst>
          </p:cNvPr>
          <p:cNvPicPr>
            <a:picLocks noChangeAspect="1"/>
          </p:cNvPicPr>
          <p:nvPr/>
        </p:nvPicPr>
        <p:blipFill>
          <a:blip r:embed="rId2"/>
          <a:stretch>
            <a:fillRect/>
          </a:stretch>
        </p:blipFill>
        <p:spPr>
          <a:xfrm>
            <a:off x="1064193" y="1230349"/>
            <a:ext cx="10063614" cy="2754252"/>
          </a:xfrm>
          <a:prstGeom prst="rect">
            <a:avLst/>
          </a:prstGeom>
          <a:ln>
            <a:solidFill>
              <a:schemeClr val="tx1"/>
            </a:solidFill>
          </a:ln>
        </p:spPr>
      </p:pic>
      <p:pic>
        <p:nvPicPr>
          <p:cNvPr id="5" name="Picture 4">
            <a:extLst>
              <a:ext uri="{FF2B5EF4-FFF2-40B4-BE49-F238E27FC236}">
                <a16:creationId xmlns:a16="http://schemas.microsoft.com/office/drawing/2014/main" id="{A8365341-88B7-0DAE-560D-D8941BFC7AF0}"/>
              </a:ext>
            </a:extLst>
          </p:cNvPr>
          <p:cNvPicPr>
            <a:picLocks noChangeAspect="1"/>
          </p:cNvPicPr>
          <p:nvPr/>
        </p:nvPicPr>
        <p:blipFill>
          <a:blip r:embed="rId3"/>
          <a:stretch>
            <a:fillRect/>
          </a:stretch>
        </p:blipFill>
        <p:spPr>
          <a:xfrm>
            <a:off x="1064193" y="4188882"/>
            <a:ext cx="5219700" cy="1930400"/>
          </a:xfrm>
          <a:prstGeom prst="rect">
            <a:avLst/>
          </a:prstGeom>
          <a:ln>
            <a:solidFill>
              <a:schemeClr val="tx1"/>
            </a:solidFill>
          </a:ln>
        </p:spPr>
      </p:pic>
      <p:sp>
        <p:nvSpPr>
          <p:cNvPr id="11" name="TextBox 10">
            <a:extLst>
              <a:ext uri="{FF2B5EF4-FFF2-40B4-BE49-F238E27FC236}">
                <a16:creationId xmlns:a16="http://schemas.microsoft.com/office/drawing/2014/main" id="{E9886F75-8D9A-DCE7-EC02-9D682DD34673}"/>
              </a:ext>
            </a:extLst>
          </p:cNvPr>
          <p:cNvSpPr txBox="1"/>
          <p:nvPr/>
        </p:nvSpPr>
        <p:spPr>
          <a:xfrm>
            <a:off x="6471326" y="4188881"/>
            <a:ext cx="5356607" cy="2185214"/>
          </a:xfrm>
          <a:prstGeom prst="rect">
            <a:avLst/>
          </a:prstGeom>
          <a:noFill/>
        </p:spPr>
        <p:txBody>
          <a:bodyPr wrap="square">
            <a:spAutoFit/>
          </a:bodyPr>
          <a:lstStyle/>
          <a:p>
            <a:pPr>
              <a:buFont typeface="Arial" panose="020B0604020202020204" pitchFamily="34" charset="0"/>
              <a:buChar char="•"/>
            </a:pPr>
            <a:endParaRPr lang="en-US" sz="1800" dirty="0"/>
          </a:p>
          <a:p>
            <a:pPr>
              <a:buFont typeface="Arial" panose="020B0604020202020204" pitchFamily="34" charset="0"/>
              <a:buChar char="•"/>
            </a:pPr>
            <a:r>
              <a:rPr lang="en-US" sz="2000" dirty="0">
                <a:effectLst/>
              </a:rPr>
              <a:t>In October 2021, the conversion rate was  2.99% whereas in  October 2022 it was  2.07%</a:t>
            </a:r>
          </a:p>
          <a:p>
            <a:pPr>
              <a:buFont typeface="Arial" panose="020B0604020202020204" pitchFamily="34" charset="0"/>
              <a:buChar char="•"/>
            </a:pPr>
            <a:endParaRPr lang="en-US" sz="2000" dirty="0">
              <a:effectLst/>
            </a:endParaRPr>
          </a:p>
          <a:p>
            <a:pPr>
              <a:buFont typeface="Arial" panose="020B0604020202020204" pitchFamily="34" charset="0"/>
              <a:buChar char="•"/>
            </a:pPr>
            <a:r>
              <a:rPr lang="en-US" sz="2000" dirty="0">
                <a:effectLst/>
              </a:rPr>
              <a:t>There is a significant </a:t>
            </a:r>
            <a:r>
              <a:rPr lang="en-US" sz="2000" b="1" dirty="0">
                <a:effectLst/>
              </a:rPr>
              <a:t>decrease</a:t>
            </a:r>
            <a:r>
              <a:rPr lang="en-US" sz="2000" dirty="0">
                <a:effectLst/>
              </a:rPr>
              <a:t> in conversion rate by 30%</a:t>
            </a:r>
          </a:p>
          <a:p>
            <a:endParaRPr lang="en-US" sz="1800" dirty="0"/>
          </a:p>
        </p:txBody>
      </p:sp>
    </p:spTree>
    <p:extLst>
      <p:ext uri="{BB962C8B-B14F-4D97-AF65-F5344CB8AC3E}">
        <p14:creationId xmlns:p14="http://schemas.microsoft.com/office/powerpoint/2010/main" val="307499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7000">
              <a:schemeClr val="bg2"/>
            </a:gs>
            <a:gs pos="0">
              <a:schemeClr val="bg2"/>
            </a:gs>
            <a:gs pos="0">
              <a:schemeClr val="accent1">
                <a:lumMod val="5000"/>
                <a:lumOff val="95000"/>
              </a:schemeClr>
            </a:gs>
            <a:gs pos="66500">
              <a:srgbClr val="D7DEEA"/>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FD6A2-DB43-6F64-95B5-3F08D5332B5E}"/>
              </a:ext>
            </a:extLst>
          </p:cNvPr>
          <p:cNvSpPr>
            <a:spLocks noGrp="1"/>
          </p:cNvSpPr>
          <p:nvPr>
            <p:ph type="title"/>
          </p:nvPr>
        </p:nvSpPr>
        <p:spPr>
          <a:xfrm>
            <a:off x="3050071" y="80266"/>
            <a:ext cx="7172830" cy="945845"/>
          </a:xfrm>
        </p:spPr>
        <p:txBody>
          <a:bodyPr/>
          <a:lstStyle/>
          <a:p>
            <a:r>
              <a:rPr lang="en-US" sz="4090" b="1" dirty="0">
                <a:solidFill>
                  <a:srgbClr val="0071CE"/>
                </a:solidFill>
              </a:rPr>
              <a:t>State-wise Conversion Rate</a:t>
            </a:r>
          </a:p>
        </p:txBody>
      </p:sp>
      <p:sp>
        <p:nvSpPr>
          <p:cNvPr id="4" name="TextBox 3">
            <a:extLst>
              <a:ext uri="{FF2B5EF4-FFF2-40B4-BE49-F238E27FC236}">
                <a16:creationId xmlns:a16="http://schemas.microsoft.com/office/drawing/2014/main" id="{C857C22A-D51E-2E78-0CDA-5D8FD457D8F7}"/>
              </a:ext>
            </a:extLst>
          </p:cNvPr>
          <p:cNvSpPr txBox="1"/>
          <p:nvPr/>
        </p:nvSpPr>
        <p:spPr>
          <a:xfrm>
            <a:off x="6764867" y="4373247"/>
            <a:ext cx="5139266"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Alaska </a:t>
            </a:r>
            <a:r>
              <a:rPr lang="en-US" sz="2000" dirty="0"/>
              <a:t>had the highest conversion rate in 2022.</a:t>
            </a:r>
          </a:p>
        </p:txBody>
      </p:sp>
      <p:pic>
        <p:nvPicPr>
          <p:cNvPr id="2" name="Picture 1">
            <a:extLst>
              <a:ext uri="{FF2B5EF4-FFF2-40B4-BE49-F238E27FC236}">
                <a16:creationId xmlns:a16="http://schemas.microsoft.com/office/drawing/2014/main" id="{E84A1406-A94A-1E81-C2DD-5E54C3F7F996}"/>
              </a:ext>
            </a:extLst>
          </p:cNvPr>
          <p:cNvPicPr>
            <a:picLocks noChangeAspect="1"/>
          </p:cNvPicPr>
          <p:nvPr/>
        </p:nvPicPr>
        <p:blipFill rotWithShape="1">
          <a:blip r:embed="rId2"/>
          <a:srcRect t="16814"/>
          <a:stretch/>
        </p:blipFill>
        <p:spPr>
          <a:xfrm>
            <a:off x="611671" y="1106442"/>
            <a:ext cx="7772400" cy="2685527"/>
          </a:xfrm>
          <a:prstGeom prst="rect">
            <a:avLst/>
          </a:prstGeom>
          <a:ln>
            <a:solidFill>
              <a:schemeClr val="tx1"/>
            </a:solidFill>
          </a:ln>
        </p:spPr>
      </p:pic>
      <p:pic>
        <p:nvPicPr>
          <p:cNvPr id="3" name="Picture 2">
            <a:extLst>
              <a:ext uri="{FF2B5EF4-FFF2-40B4-BE49-F238E27FC236}">
                <a16:creationId xmlns:a16="http://schemas.microsoft.com/office/drawing/2014/main" id="{E7F42BB5-6656-58DA-0E70-9586ADD02EFA}"/>
              </a:ext>
            </a:extLst>
          </p:cNvPr>
          <p:cNvPicPr>
            <a:picLocks noChangeAspect="1"/>
          </p:cNvPicPr>
          <p:nvPr/>
        </p:nvPicPr>
        <p:blipFill>
          <a:blip r:embed="rId3"/>
          <a:stretch>
            <a:fillRect/>
          </a:stretch>
        </p:blipFill>
        <p:spPr>
          <a:xfrm>
            <a:off x="611671" y="3889007"/>
            <a:ext cx="5908161" cy="2685527"/>
          </a:xfrm>
          <a:prstGeom prst="rect">
            <a:avLst/>
          </a:prstGeom>
          <a:ln>
            <a:solidFill>
              <a:schemeClr val="tx1"/>
            </a:solidFill>
          </a:ln>
        </p:spPr>
      </p:pic>
    </p:spTree>
    <p:extLst>
      <p:ext uri="{BB962C8B-B14F-4D97-AF65-F5344CB8AC3E}">
        <p14:creationId xmlns:p14="http://schemas.microsoft.com/office/powerpoint/2010/main" val="62433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7000">
              <a:schemeClr val="bg2"/>
            </a:gs>
            <a:gs pos="0">
              <a:schemeClr val="bg2"/>
            </a:gs>
            <a:gs pos="0">
              <a:schemeClr val="accent1">
                <a:lumMod val="5000"/>
                <a:lumOff val="95000"/>
              </a:schemeClr>
            </a:gs>
            <a:gs pos="66500">
              <a:srgbClr val="D7DEEA"/>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19E9-4713-F82C-0230-F018FE62590C}"/>
              </a:ext>
            </a:extLst>
          </p:cNvPr>
          <p:cNvSpPr>
            <a:spLocks noGrp="1"/>
          </p:cNvSpPr>
          <p:nvPr>
            <p:ph type="title"/>
          </p:nvPr>
        </p:nvSpPr>
        <p:spPr>
          <a:xfrm>
            <a:off x="993912" y="62740"/>
            <a:ext cx="10359887" cy="1055619"/>
          </a:xfrm>
        </p:spPr>
        <p:txBody>
          <a:bodyPr>
            <a:normAutofit/>
          </a:bodyPr>
          <a:lstStyle/>
          <a:p>
            <a:pPr algn="ctr"/>
            <a:r>
              <a:rPr lang="en-US" sz="4090" b="1" dirty="0">
                <a:solidFill>
                  <a:srgbClr val="0071CE"/>
                </a:solidFill>
              </a:rPr>
              <a:t>Recommendations</a:t>
            </a:r>
          </a:p>
        </p:txBody>
      </p:sp>
      <p:sp>
        <p:nvSpPr>
          <p:cNvPr id="3" name="Content Placeholder 2">
            <a:extLst>
              <a:ext uri="{FF2B5EF4-FFF2-40B4-BE49-F238E27FC236}">
                <a16:creationId xmlns:a16="http://schemas.microsoft.com/office/drawing/2014/main" id="{FB32CCD3-E5AD-4DB1-077D-E122A72F015E}"/>
              </a:ext>
            </a:extLst>
          </p:cNvPr>
          <p:cNvSpPr>
            <a:spLocks noGrp="1"/>
          </p:cNvSpPr>
          <p:nvPr>
            <p:ph idx="1"/>
          </p:nvPr>
        </p:nvSpPr>
        <p:spPr>
          <a:xfrm>
            <a:off x="838200" y="1388303"/>
            <a:ext cx="10515600" cy="4351338"/>
          </a:xfrm>
        </p:spPr>
        <p:txBody>
          <a:bodyPr>
            <a:normAutofit/>
          </a:bodyPr>
          <a:lstStyle/>
          <a:p>
            <a:pPr marL="0" indent="0">
              <a:buNone/>
            </a:pPr>
            <a:r>
              <a:rPr lang="en-US" sz="2000" b="1" dirty="0">
                <a:cs typeface="Calibri"/>
              </a:rPr>
              <a:t>Improve User Friendliness</a:t>
            </a:r>
          </a:p>
          <a:p>
            <a:pPr marL="171450" indent="-171450">
              <a:buFont typeface="Arial,Sans-Serif"/>
              <a:buChar char="•"/>
            </a:pPr>
            <a:r>
              <a:rPr lang="en-US" sz="1600" dirty="0">
                <a:ea typeface="+mn-lt"/>
                <a:cs typeface="+mn-lt"/>
              </a:rPr>
              <a:t>User should not have to go through hassle to place order. Website/app should not have multiple steps to checkout.</a:t>
            </a:r>
          </a:p>
          <a:p>
            <a:pPr marL="0" indent="0">
              <a:buNone/>
            </a:pPr>
            <a:r>
              <a:rPr lang="en-US" sz="1400" dirty="0">
                <a:ea typeface="+mn-lt"/>
                <a:cs typeface="+mn-lt"/>
              </a:rPr>
              <a:t> </a:t>
            </a:r>
          </a:p>
          <a:p>
            <a:pPr marL="0" indent="0">
              <a:buNone/>
            </a:pPr>
            <a:r>
              <a:rPr lang="en-US" sz="2000" b="1" dirty="0">
                <a:cs typeface="Calibri"/>
              </a:rPr>
              <a:t>Add clear product description and images</a:t>
            </a:r>
          </a:p>
          <a:p>
            <a:pPr marL="171450" indent="-171450">
              <a:buChar char="•"/>
            </a:pPr>
            <a:r>
              <a:rPr lang="en-US" sz="1600" dirty="0">
                <a:ea typeface="+mn-lt"/>
                <a:cs typeface="+mn-lt"/>
              </a:rPr>
              <a:t>Provide detailed description and high-quality images for customer  make informed decisions .</a:t>
            </a:r>
          </a:p>
          <a:p>
            <a:pPr marL="0" indent="0">
              <a:buNone/>
            </a:pPr>
            <a:endParaRPr lang="en-US" sz="1400" dirty="0">
              <a:ea typeface="+mn-lt"/>
              <a:cs typeface="+mn-lt"/>
            </a:endParaRPr>
          </a:p>
          <a:p>
            <a:pPr marL="0" indent="0">
              <a:buNone/>
            </a:pPr>
            <a:r>
              <a:rPr lang="en-US" sz="2000" b="1" dirty="0">
                <a:cs typeface="Calibri"/>
              </a:rPr>
              <a:t>Assessing the effectiveness of campaigns</a:t>
            </a:r>
          </a:p>
          <a:p>
            <a:pPr marL="171450" indent="-171450">
              <a:buChar char="•"/>
            </a:pPr>
            <a:r>
              <a:rPr lang="en-US" sz="1600" dirty="0">
                <a:ea typeface="+mn-lt"/>
                <a:cs typeface="+mn-lt"/>
              </a:rPr>
              <a:t>Walmart should monitor CTR and analyze how are the ad campaigns working and do retargeted campaigns.</a:t>
            </a:r>
          </a:p>
          <a:p>
            <a:endParaRPr lang="en-US" dirty="0"/>
          </a:p>
        </p:txBody>
      </p:sp>
      <p:pic>
        <p:nvPicPr>
          <p:cNvPr id="7" name="Picture 6">
            <a:extLst>
              <a:ext uri="{FF2B5EF4-FFF2-40B4-BE49-F238E27FC236}">
                <a16:creationId xmlns:a16="http://schemas.microsoft.com/office/drawing/2014/main" id="{49CAE5B5-86A8-8C08-FF4D-7B27621C5EE7}"/>
              </a:ext>
            </a:extLst>
          </p:cNvPr>
          <p:cNvPicPr>
            <a:picLocks noChangeAspect="1"/>
          </p:cNvPicPr>
          <p:nvPr/>
        </p:nvPicPr>
        <p:blipFill>
          <a:blip r:embed="rId2"/>
          <a:stretch>
            <a:fillRect/>
          </a:stretch>
        </p:blipFill>
        <p:spPr>
          <a:xfrm>
            <a:off x="10271760" y="5103888"/>
            <a:ext cx="4640983" cy="3146032"/>
          </a:xfrm>
          <a:prstGeom prst="rect">
            <a:avLst/>
          </a:prstGeom>
        </p:spPr>
      </p:pic>
    </p:spTree>
    <p:extLst>
      <p:ext uri="{BB962C8B-B14F-4D97-AF65-F5344CB8AC3E}">
        <p14:creationId xmlns:p14="http://schemas.microsoft.com/office/powerpoint/2010/main" val="45647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7000">
              <a:schemeClr val="bg2"/>
            </a:gs>
            <a:gs pos="0">
              <a:schemeClr val="bg2"/>
            </a:gs>
            <a:gs pos="0">
              <a:schemeClr val="accent1">
                <a:lumMod val="5000"/>
                <a:lumOff val="95000"/>
              </a:schemeClr>
            </a:gs>
            <a:gs pos="66500">
              <a:srgbClr val="D7DEEA"/>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FD6A2-DB43-6F64-95B5-3F08D5332B5E}"/>
              </a:ext>
            </a:extLst>
          </p:cNvPr>
          <p:cNvSpPr>
            <a:spLocks noGrp="1"/>
          </p:cNvSpPr>
          <p:nvPr>
            <p:ph type="title"/>
          </p:nvPr>
        </p:nvSpPr>
        <p:spPr>
          <a:xfrm>
            <a:off x="1856271" y="160508"/>
            <a:ext cx="7172830" cy="945845"/>
          </a:xfrm>
        </p:spPr>
        <p:txBody>
          <a:bodyPr/>
          <a:lstStyle/>
          <a:p>
            <a:pPr algn="ctr"/>
            <a:r>
              <a:rPr lang="en-US" sz="4090" b="1" dirty="0">
                <a:solidFill>
                  <a:srgbClr val="0071CE"/>
                </a:solidFill>
              </a:rPr>
              <a:t>Revenue by Device Category</a:t>
            </a:r>
          </a:p>
        </p:txBody>
      </p:sp>
      <p:pic>
        <p:nvPicPr>
          <p:cNvPr id="5" name="Picture 4">
            <a:extLst>
              <a:ext uri="{FF2B5EF4-FFF2-40B4-BE49-F238E27FC236}">
                <a16:creationId xmlns:a16="http://schemas.microsoft.com/office/drawing/2014/main" id="{9E6E0316-F246-59E6-3745-60960263DD08}"/>
              </a:ext>
            </a:extLst>
          </p:cNvPr>
          <p:cNvPicPr>
            <a:picLocks noChangeAspect="1"/>
          </p:cNvPicPr>
          <p:nvPr/>
        </p:nvPicPr>
        <p:blipFill>
          <a:blip r:embed="rId3"/>
          <a:stretch>
            <a:fillRect/>
          </a:stretch>
        </p:blipFill>
        <p:spPr>
          <a:xfrm>
            <a:off x="520172" y="1205428"/>
            <a:ext cx="6257617" cy="1446259"/>
          </a:xfrm>
          <a:prstGeom prst="rect">
            <a:avLst/>
          </a:prstGeom>
          <a:ln>
            <a:solidFill>
              <a:schemeClr val="tx1"/>
            </a:solidFill>
          </a:ln>
        </p:spPr>
      </p:pic>
      <p:pic>
        <p:nvPicPr>
          <p:cNvPr id="9" name="Picture 8">
            <a:extLst>
              <a:ext uri="{FF2B5EF4-FFF2-40B4-BE49-F238E27FC236}">
                <a16:creationId xmlns:a16="http://schemas.microsoft.com/office/drawing/2014/main" id="{CB1BB28B-2D2D-872E-5743-C4685814A287}"/>
              </a:ext>
            </a:extLst>
          </p:cNvPr>
          <p:cNvPicPr>
            <a:picLocks noChangeAspect="1"/>
          </p:cNvPicPr>
          <p:nvPr/>
        </p:nvPicPr>
        <p:blipFill>
          <a:blip r:embed="rId4"/>
          <a:stretch>
            <a:fillRect/>
          </a:stretch>
        </p:blipFill>
        <p:spPr>
          <a:xfrm>
            <a:off x="520172" y="2849837"/>
            <a:ext cx="6350541" cy="2307049"/>
          </a:xfrm>
          <a:prstGeom prst="rect">
            <a:avLst/>
          </a:prstGeom>
          <a:ln>
            <a:solidFill>
              <a:schemeClr val="tx1"/>
            </a:solidFill>
          </a:ln>
        </p:spPr>
      </p:pic>
      <p:pic>
        <p:nvPicPr>
          <p:cNvPr id="12" name="Picture 11">
            <a:extLst>
              <a:ext uri="{FF2B5EF4-FFF2-40B4-BE49-F238E27FC236}">
                <a16:creationId xmlns:a16="http://schemas.microsoft.com/office/drawing/2014/main" id="{944F8BA5-3F33-7A6E-0DDA-029CCA64AEDD}"/>
              </a:ext>
            </a:extLst>
          </p:cNvPr>
          <p:cNvPicPr>
            <a:picLocks noChangeAspect="1"/>
          </p:cNvPicPr>
          <p:nvPr/>
        </p:nvPicPr>
        <p:blipFill>
          <a:blip r:embed="rId5"/>
          <a:stretch>
            <a:fillRect/>
          </a:stretch>
        </p:blipFill>
        <p:spPr>
          <a:xfrm>
            <a:off x="6984974" y="1205428"/>
            <a:ext cx="5033570" cy="3951458"/>
          </a:xfrm>
          <a:prstGeom prst="rect">
            <a:avLst/>
          </a:prstGeom>
          <a:ln>
            <a:solidFill>
              <a:schemeClr val="tx1"/>
            </a:solidFill>
          </a:ln>
        </p:spPr>
      </p:pic>
      <p:sp>
        <p:nvSpPr>
          <p:cNvPr id="15" name="TextBox 14">
            <a:extLst>
              <a:ext uri="{FF2B5EF4-FFF2-40B4-BE49-F238E27FC236}">
                <a16:creationId xmlns:a16="http://schemas.microsoft.com/office/drawing/2014/main" id="{72367000-0492-C40C-3ECD-6040459775C4}"/>
              </a:ext>
            </a:extLst>
          </p:cNvPr>
          <p:cNvSpPr txBox="1"/>
          <p:nvPr/>
        </p:nvSpPr>
        <p:spPr>
          <a:xfrm>
            <a:off x="520172" y="5374053"/>
            <a:ext cx="10643533"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Overall revenue in Oct 2021 was 11.9% more than that was in Oct 2022</a:t>
            </a:r>
          </a:p>
          <a:p>
            <a:pPr marL="285750" indent="-285750">
              <a:buFont typeface="Arial" panose="020B0604020202020204" pitchFamily="34" charset="0"/>
              <a:buChar char="•"/>
            </a:pPr>
            <a:r>
              <a:rPr lang="en-US" sz="2000" dirty="0"/>
              <a:t>Maximum </a:t>
            </a:r>
            <a:r>
              <a:rPr lang="en-US" sz="2000" b="1" dirty="0"/>
              <a:t>revenue</a:t>
            </a:r>
            <a:r>
              <a:rPr lang="en-US" sz="2000" dirty="0"/>
              <a:t> was generated for Device Type </a:t>
            </a:r>
            <a:r>
              <a:rPr lang="en-US" sz="2000" b="1" dirty="0"/>
              <a:t>Desktop</a:t>
            </a:r>
            <a:r>
              <a:rPr lang="en-US" sz="2000" dirty="0"/>
              <a:t> followed by Mobile. Very less revenue was generated by Tablet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55523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841</Words>
  <Application>Microsoft Office PowerPoint</Application>
  <PresentationFormat>Widescreen</PresentationFormat>
  <Paragraphs>155</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Agenda</vt:lpstr>
      <vt:lpstr>About Walmart</vt:lpstr>
      <vt:lpstr>Business Objectives</vt:lpstr>
      <vt:lpstr>Key Performance Indicators</vt:lpstr>
      <vt:lpstr>Conversion Rate</vt:lpstr>
      <vt:lpstr>State-wise Conversion Rate</vt:lpstr>
      <vt:lpstr>Recommendations</vt:lpstr>
      <vt:lpstr>Revenue by Device Category</vt:lpstr>
      <vt:lpstr>State-wise Revenue</vt:lpstr>
      <vt:lpstr>Recommendations</vt:lpstr>
      <vt:lpstr>State-wise Bounce Rate</vt:lpstr>
      <vt:lpstr>Recommendations</vt:lpstr>
      <vt:lpstr>Average Order Value (AOV)</vt:lpstr>
      <vt:lpstr>State-wise Average Order Value</vt:lpstr>
      <vt:lpstr>Recommendations</vt:lpstr>
      <vt:lpstr>Water Fall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Yatin</dc:creator>
  <cp:lastModifiedBy>Gawali, Vaishnavi</cp:lastModifiedBy>
  <cp:revision>172</cp:revision>
  <dcterms:created xsi:type="dcterms:W3CDTF">2023-11-20T02:08:07Z</dcterms:created>
  <dcterms:modified xsi:type="dcterms:W3CDTF">2024-04-26T15:20:38Z</dcterms:modified>
</cp:coreProperties>
</file>