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94" r:id="rId7"/>
    <p:sldId id="290" r:id="rId8"/>
    <p:sldId id="291" r:id="rId9"/>
    <p:sldId id="295" r:id="rId10"/>
    <p:sldId id="288" r:id="rId11"/>
    <p:sldId id="258" r:id="rId12"/>
    <p:sldId id="292" r:id="rId13"/>
    <p:sldId id="293" r:id="rId14"/>
    <p:sldId id="296"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69" autoAdjust="0"/>
    <p:restoredTop sz="94660"/>
  </p:normalViewPr>
  <p:slideViewPr>
    <p:cSldViewPr snapToGrid="0">
      <p:cViewPr varScale="1">
        <p:scale>
          <a:sx n="66" d="100"/>
          <a:sy n="66" d="100"/>
        </p:scale>
        <p:origin x="424" y="4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3/10/2022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3/10/2022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itvoyagers.in/programming-languages/python-programming/" TargetMode="Externa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Python Assignment-2</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5053262"/>
            <a:ext cx="7077456" cy="924025"/>
          </a:xfrm>
        </p:spPr>
        <p:txBody>
          <a:bodyPr>
            <a:normAutofit/>
          </a:bodyPr>
          <a:lstStyle/>
          <a:p>
            <a:pPr marL="0" indent="0">
              <a:buNone/>
            </a:pPr>
            <a:r>
              <a:rPr lang="en-US" dirty="0"/>
              <a:t>NAME : VAISHNAVI A K</a:t>
            </a:r>
          </a:p>
          <a:p>
            <a:pPr marL="0" indent="0">
              <a:buNone/>
            </a:pPr>
            <a:r>
              <a:rPr lang="en-US" dirty="0"/>
              <a:t>       CSIT-B</a:t>
            </a:r>
          </a:p>
        </p:txBody>
      </p:sp>
      <p:pic>
        <p:nvPicPr>
          <p:cNvPr id="4" name="Picture Placeholder 26" descr="Clock">
            <a:extLst>
              <a:ext uri="{FF2B5EF4-FFF2-40B4-BE49-F238E27FC236}">
                <a16:creationId xmlns:a16="http://schemas.microsoft.com/office/drawing/2014/main" id="{352BD3B5-E9B5-405B-B69B-CCB63F3C21AD}"/>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p:blipFill>
        <p:spPr>
          <a:xfrm>
            <a:off x="9334272" y="545233"/>
            <a:ext cx="1850495" cy="1850495"/>
          </a:xfrm>
          <a:prstGeom prst="ellipse">
            <a:avLst/>
          </a:prstGeom>
        </p:spPr>
      </p:pic>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504422-31CC-4252-86BE-F2DC7224BC65}"/>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8" name="TextBox 7">
            <a:extLst>
              <a:ext uri="{FF2B5EF4-FFF2-40B4-BE49-F238E27FC236}">
                <a16:creationId xmlns:a16="http://schemas.microsoft.com/office/drawing/2014/main" id="{431418EA-A5DC-4123-AF21-F031484A7A0C}"/>
              </a:ext>
            </a:extLst>
          </p:cNvPr>
          <p:cNvSpPr txBox="1"/>
          <p:nvPr/>
        </p:nvSpPr>
        <p:spPr>
          <a:xfrm>
            <a:off x="327259" y="471638"/>
            <a:ext cx="10847672" cy="5201424"/>
          </a:xfrm>
          <a:prstGeom prst="rect">
            <a:avLst/>
          </a:prstGeom>
          <a:noFill/>
        </p:spPr>
        <p:txBody>
          <a:bodyPr wrap="square" rtlCol="0">
            <a:spAutoFit/>
          </a:bodyPr>
          <a:lstStyle/>
          <a:p>
            <a:r>
              <a:rPr lang="en-IN" sz="2400" b="1" i="1" u="sng" dirty="0">
                <a:solidFill>
                  <a:schemeClr val="bg1"/>
                </a:solidFill>
              </a:rPr>
              <a:t>.config():</a:t>
            </a:r>
          </a:p>
          <a:p>
            <a:endParaRPr lang="en-IN" b="1" i="1" u="sng" dirty="0">
              <a:solidFill>
                <a:schemeClr val="bg1"/>
              </a:solidFill>
            </a:endParaRPr>
          </a:p>
          <a:p>
            <a:r>
              <a:rPr lang="en-IN" dirty="0">
                <a:solidFill>
                  <a:schemeClr val="bg1"/>
                </a:solidFill>
                <a:latin typeface="Adobe Ming Std L" panose="02020300000000000000" pitchFamily="18" charset="-128"/>
                <a:ea typeface="Adobe Ming Std L" panose="02020300000000000000" pitchFamily="18" charset="-128"/>
              </a:rPr>
              <a:t>-it is a method used to display text on the GUI window</a:t>
            </a:r>
          </a:p>
          <a:p>
            <a:r>
              <a:rPr lang="en-IN" dirty="0">
                <a:solidFill>
                  <a:schemeClr val="bg1"/>
                </a:solidFill>
                <a:latin typeface="Adobe Ming Std L" panose="02020300000000000000" pitchFamily="18" charset="-128"/>
                <a:ea typeface="Adobe Ming Std L" panose="02020300000000000000" pitchFamily="18" charset="-128"/>
              </a:rPr>
              <a:t>Syntax:  </a:t>
            </a:r>
            <a:r>
              <a:rPr lang="en-IN" dirty="0" err="1">
                <a:solidFill>
                  <a:schemeClr val="bg1"/>
                </a:solidFill>
                <a:latin typeface="Adobe Ming Std L" panose="02020300000000000000" pitchFamily="18" charset="-128"/>
                <a:ea typeface="Adobe Ming Std L" panose="02020300000000000000" pitchFamily="18" charset="-128"/>
              </a:rPr>
              <a:t>label.config</a:t>
            </a:r>
            <a:r>
              <a:rPr lang="en-IN" dirty="0">
                <a:solidFill>
                  <a:schemeClr val="bg1"/>
                </a:solidFill>
                <a:latin typeface="Adobe Ming Std L" panose="02020300000000000000" pitchFamily="18" charset="-128"/>
                <a:ea typeface="Adobe Ming Std L" panose="02020300000000000000" pitchFamily="18" charset="-128"/>
              </a:rPr>
              <a:t>(text)</a:t>
            </a:r>
          </a:p>
          <a:p>
            <a:endParaRPr lang="en-IN" dirty="0">
              <a:solidFill>
                <a:schemeClr val="bg1"/>
              </a:solidFill>
              <a:latin typeface="Adobe Ming Std L" panose="02020300000000000000" pitchFamily="18" charset="-128"/>
              <a:ea typeface="Adobe Ming Std L" panose="02020300000000000000" pitchFamily="18" charset="-128"/>
            </a:endParaRPr>
          </a:p>
          <a:p>
            <a:r>
              <a:rPr lang="en-IN" sz="2800" b="1" i="1" u="sng" dirty="0">
                <a:solidFill>
                  <a:schemeClr val="bg1"/>
                </a:solidFill>
                <a:latin typeface="Adobe Fan Heiti Std B" panose="020B0700000000000000" pitchFamily="34" charset="-128"/>
                <a:ea typeface="Adobe Fan Heiti Std B" panose="020B0700000000000000" pitchFamily="34" charset="-128"/>
              </a:rPr>
              <a:t>.</a:t>
            </a:r>
            <a:r>
              <a:rPr lang="en-IN" sz="2800" b="1" u="sng" dirty="0">
                <a:solidFill>
                  <a:schemeClr val="bg1"/>
                </a:solidFill>
                <a:latin typeface="Adobe Fan Heiti Std B" panose="020B0700000000000000" pitchFamily="34" charset="-128"/>
                <a:ea typeface="Adobe Fan Heiti Std B" panose="020B0700000000000000" pitchFamily="34" charset="-128"/>
              </a:rPr>
              <a:t>after():</a:t>
            </a:r>
          </a:p>
          <a:p>
            <a:r>
              <a:rPr lang="en-IN" b="1" i="1" dirty="0">
                <a:solidFill>
                  <a:schemeClr val="bg1"/>
                </a:solidFill>
                <a:latin typeface="Adobe Fan Heiti Std B" panose="020B0700000000000000" pitchFamily="34" charset="-128"/>
                <a:ea typeface="Adobe Fan Heiti Std B" panose="020B0700000000000000" pitchFamily="34" charset="-128"/>
              </a:rPr>
              <a:t>-</a:t>
            </a:r>
            <a:r>
              <a:rPr lang="en-US" b="0" i="0" dirty="0">
                <a:solidFill>
                  <a:schemeClr val="bg1"/>
                </a:solidFill>
                <a:effectLst/>
                <a:latin typeface="Roboto" panose="02000000000000000000" pitchFamily="2" charset="0"/>
              </a:rPr>
              <a:t>The </a:t>
            </a:r>
            <a:r>
              <a:rPr lang="en-US" b="1" i="0" dirty="0">
                <a:solidFill>
                  <a:schemeClr val="bg1"/>
                </a:solidFill>
                <a:effectLst/>
                <a:latin typeface="Roboto" panose="02000000000000000000" pitchFamily="2" charset="0"/>
              </a:rPr>
              <a:t>after()</a:t>
            </a:r>
            <a:r>
              <a:rPr lang="en-US" b="0" i="0" dirty="0">
                <a:solidFill>
                  <a:schemeClr val="bg1"/>
                </a:solidFill>
                <a:effectLst/>
                <a:latin typeface="Roboto" panose="02000000000000000000" pitchFamily="2" charset="0"/>
              </a:rPr>
              <a:t> method calls the callback function once after a delay milliseconds (</a:t>
            </a:r>
            <a:r>
              <a:rPr lang="en-US" b="0" i="0" dirty="0" err="1">
                <a:solidFill>
                  <a:schemeClr val="bg1"/>
                </a:solidFill>
                <a:effectLst/>
                <a:latin typeface="Roboto" panose="02000000000000000000" pitchFamily="2" charset="0"/>
              </a:rPr>
              <a:t>ms</a:t>
            </a:r>
            <a:r>
              <a:rPr lang="en-US" b="0" i="0" dirty="0">
                <a:solidFill>
                  <a:schemeClr val="bg1"/>
                </a:solidFill>
                <a:effectLst/>
                <a:latin typeface="Roboto" panose="02000000000000000000" pitchFamily="2" charset="0"/>
              </a:rPr>
              <a:t>) within </a:t>
            </a:r>
            <a:r>
              <a:rPr lang="en-US" b="0" i="0" dirty="0" err="1">
                <a:solidFill>
                  <a:schemeClr val="bg1"/>
                </a:solidFill>
                <a:effectLst/>
                <a:latin typeface="Roboto" panose="02000000000000000000" pitchFamily="2" charset="0"/>
              </a:rPr>
              <a:t>Tkinter’s</a:t>
            </a:r>
            <a:r>
              <a:rPr lang="en-US" b="0" i="0" dirty="0">
                <a:solidFill>
                  <a:schemeClr val="bg1"/>
                </a:solidFill>
                <a:effectLst/>
                <a:latin typeface="Roboto" panose="02000000000000000000" pitchFamily="2" charset="0"/>
              </a:rPr>
              <a:t> main loop</a:t>
            </a:r>
            <a:endParaRPr lang="en-IN" b="1" i="1" u="sng" dirty="0">
              <a:solidFill>
                <a:schemeClr val="bg1"/>
              </a:solidFill>
              <a:latin typeface="Adobe Fan Heiti Std B" panose="020B0700000000000000" pitchFamily="34" charset="-128"/>
              <a:ea typeface="Adobe Fan Heiti Std B" panose="020B0700000000000000" pitchFamily="34" charset="-128"/>
            </a:endParaRPr>
          </a:p>
          <a:p>
            <a:endParaRPr lang="en-IN" dirty="0">
              <a:solidFill>
                <a:schemeClr val="bg1"/>
              </a:solidFill>
              <a:latin typeface="Adobe Ming Std L" panose="02020300000000000000" pitchFamily="18" charset="-128"/>
              <a:ea typeface="Adobe Ming Std L" panose="02020300000000000000" pitchFamily="18" charset="-128"/>
            </a:endParaRPr>
          </a:p>
          <a:p>
            <a:r>
              <a:rPr lang="en-IN" sz="2800" b="1" i="1" u="sng" dirty="0">
                <a:solidFill>
                  <a:schemeClr val="bg1"/>
                </a:solidFill>
              </a:rPr>
              <a:t>.pack():</a:t>
            </a:r>
          </a:p>
          <a:p>
            <a:endParaRPr lang="en-IN" dirty="0">
              <a:solidFill>
                <a:schemeClr val="bg1"/>
              </a:solidFill>
            </a:endParaRPr>
          </a:p>
          <a:p>
            <a:r>
              <a:rPr lang="en-IN" dirty="0">
                <a:solidFill>
                  <a:schemeClr val="bg1"/>
                </a:solidFill>
              </a:rPr>
              <a:t>-it is a method in </a:t>
            </a:r>
            <a:r>
              <a:rPr lang="en-IN" dirty="0" err="1">
                <a:solidFill>
                  <a:schemeClr val="bg1"/>
                </a:solidFill>
              </a:rPr>
              <a:t>tkinter</a:t>
            </a:r>
            <a:r>
              <a:rPr lang="en-IN" dirty="0">
                <a:solidFill>
                  <a:schemeClr val="bg1"/>
                </a:solidFill>
              </a:rPr>
              <a:t> that packs all the widget one after the other</a:t>
            </a:r>
          </a:p>
          <a:p>
            <a:endParaRPr lang="en-IN" dirty="0">
              <a:solidFill>
                <a:schemeClr val="bg1"/>
              </a:solidFill>
            </a:endParaRPr>
          </a:p>
          <a:p>
            <a:r>
              <a:rPr lang="en-IN" sz="2400" b="1" i="1" u="sng" dirty="0" err="1">
                <a:solidFill>
                  <a:schemeClr val="bg1"/>
                </a:solidFill>
              </a:rPr>
              <a:t>mainloop</a:t>
            </a:r>
            <a:r>
              <a:rPr lang="en-IN" sz="2400" b="1" u="sng" dirty="0">
                <a:solidFill>
                  <a:schemeClr val="bg1"/>
                </a:solidFill>
              </a:rPr>
              <a:t>():</a:t>
            </a:r>
          </a:p>
          <a:p>
            <a:r>
              <a:rPr lang="en-US" sz="2400" i="0" dirty="0">
                <a:solidFill>
                  <a:schemeClr val="bg1"/>
                </a:solidFill>
                <a:effectLst/>
                <a:latin typeface="Muli"/>
              </a:rPr>
              <a:t> -</a:t>
            </a:r>
            <a:r>
              <a:rPr lang="en-US" sz="2000" dirty="0" err="1">
                <a:solidFill>
                  <a:schemeClr val="bg1"/>
                </a:solidFill>
                <a:latin typeface="Muli"/>
              </a:rPr>
              <a:t>m</a:t>
            </a:r>
            <a:r>
              <a:rPr lang="en-US" sz="2000" i="0" dirty="0" err="1">
                <a:solidFill>
                  <a:schemeClr val="bg1"/>
                </a:solidFill>
                <a:effectLst/>
                <a:latin typeface="Muli"/>
              </a:rPr>
              <a:t>ainloop</a:t>
            </a:r>
            <a:r>
              <a:rPr lang="en-US" sz="2000" b="1" i="0" dirty="0">
                <a:solidFill>
                  <a:schemeClr val="bg1"/>
                </a:solidFill>
                <a:effectLst/>
                <a:latin typeface="Muli"/>
              </a:rPr>
              <a:t> </a:t>
            </a:r>
            <a:r>
              <a:rPr lang="en-US" sz="2000" i="0" dirty="0">
                <a:solidFill>
                  <a:schemeClr val="bg1"/>
                </a:solidFill>
                <a:effectLst/>
                <a:latin typeface="Muli"/>
              </a:rPr>
              <a:t>in</a:t>
            </a:r>
            <a:r>
              <a:rPr lang="en-US" sz="2000" b="1" i="0" dirty="0">
                <a:solidFill>
                  <a:schemeClr val="bg1"/>
                </a:solidFill>
                <a:effectLst/>
                <a:latin typeface="Muli"/>
              </a:rPr>
              <a:t> </a:t>
            </a:r>
            <a:r>
              <a:rPr lang="en-US" sz="2000" i="0" dirty="0">
                <a:solidFill>
                  <a:schemeClr val="bg1"/>
                </a:solidFill>
                <a:effectLst/>
                <a:latin typeface="Muli"/>
              </a:rPr>
              <a:t>Python</a:t>
            </a:r>
            <a:r>
              <a:rPr lang="en-US" sz="2000" b="1" i="0" dirty="0">
                <a:solidFill>
                  <a:schemeClr val="bg1"/>
                </a:solidFill>
                <a:effectLst/>
                <a:latin typeface="Muli"/>
              </a:rPr>
              <a:t> </a:t>
            </a:r>
            <a:r>
              <a:rPr lang="en-US" sz="2000" i="0" dirty="0" err="1">
                <a:solidFill>
                  <a:schemeClr val="bg1"/>
                </a:solidFill>
                <a:effectLst/>
                <a:latin typeface="Muli"/>
              </a:rPr>
              <a:t>Tkinter</a:t>
            </a:r>
            <a:r>
              <a:rPr lang="en-US" sz="2000" b="0" i="0" dirty="0">
                <a:solidFill>
                  <a:schemeClr val="bg1"/>
                </a:solidFill>
                <a:effectLst/>
                <a:latin typeface="Muli"/>
              </a:rPr>
              <a:t> is an infinite loop of the application window which runs forever so that we can see the still screen</a:t>
            </a:r>
            <a:r>
              <a:rPr lang="en-US" sz="2400" b="0" i="0" dirty="0">
                <a:solidFill>
                  <a:schemeClr val="bg1"/>
                </a:solidFill>
                <a:effectLst/>
                <a:latin typeface="Muli"/>
              </a:rPr>
              <a:t>.</a:t>
            </a:r>
            <a:endParaRPr lang="en-IN" sz="2400" b="1" i="1" dirty="0">
              <a:solidFill>
                <a:schemeClr val="bg1"/>
              </a:solidFill>
            </a:endParaRPr>
          </a:p>
        </p:txBody>
      </p:sp>
    </p:spTree>
    <p:extLst>
      <p:ext uri="{BB962C8B-B14F-4D97-AF65-F5344CB8AC3E}">
        <p14:creationId xmlns:p14="http://schemas.microsoft.com/office/powerpoint/2010/main" val="89024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1000"/>
                                        <p:tgtEl>
                                          <p:spTgt spid="8">
                                            <p:txEl>
                                              <p:pRg st="2" end="2"/>
                                            </p:txEl>
                                          </p:spTgt>
                                        </p:tgtEl>
                                      </p:cBhvr>
                                    </p:animEffect>
                                    <p:anim calcmode="lin" valueType="num">
                                      <p:cBhvr>
                                        <p:cTn id="13"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1000"/>
                                        <p:tgtEl>
                                          <p:spTgt spid="8">
                                            <p:txEl>
                                              <p:pRg st="3" end="3"/>
                                            </p:txEl>
                                          </p:spTgt>
                                        </p:tgtEl>
                                      </p:cBhvr>
                                    </p:animEffect>
                                    <p:anim calcmode="lin" valueType="num">
                                      <p:cBhvr>
                                        <p:cTn id="1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 calcmode="lin" valueType="num">
                                      <p:cBhvr additive="base">
                                        <p:cTn id="24"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 calcmode="lin" valueType="num">
                                      <p:cBhvr additive="base">
                                        <p:cTn id="28"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8">
                                            <p:txEl>
                                              <p:pRg st="8" end="8"/>
                                            </p:txEl>
                                          </p:spTgt>
                                        </p:tgtEl>
                                        <p:attrNameLst>
                                          <p:attrName>style.visibility</p:attrName>
                                        </p:attrNameLst>
                                      </p:cBhvr>
                                      <p:to>
                                        <p:strVal val="visible"/>
                                      </p:to>
                                    </p:set>
                                    <p:animEffect transition="in" filter="fade">
                                      <p:cBhvr>
                                        <p:cTn id="34" dur="1000"/>
                                        <p:tgtEl>
                                          <p:spTgt spid="8">
                                            <p:txEl>
                                              <p:pRg st="8" end="8"/>
                                            </p:txEl>
                                          </p:spTgt>
                                        </p:tgtEl>
                                      </p:cBhvr>
                                    </p:animEffect>
                                    <p:anim calcmode="lin" valueType="num">
                                      <p:cBhvr>
                                        <p:cTn id="35"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8" end="8"/>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8">
                                            <p:txEl>
                                              <p:pRg st="10" end="10"/>
                                            </p:txEl>
                                          </p:spTgt>
                                        </p:tgtEl>
                                        <p:attrNameLst>
                                          <p:attrName>style.visibility</p:attrName>
                                        </p:attrNameLst>
                                      </p:cBhvr>
                                      <p:to>
                                        <p:strVal val="visible"/>
                                      </p:to>
                                    </p:set>
                                    <p:animEffect transition="in" filter="fade">
                                      <p:cBhvr>
                                        <p:cTn id="39" dur="1000"/>
                                        <p:tgtEl>
                                          <p:spTgt spid="8">
                                            <p:txEl>
                                              <p:pRg st="10" end="10"/>
                                            </p:txEl>
                                          </p:spTgt>
                                        </p:tgtEl>
                                      </p:cBhvr>
                                    </p:animEffect>
                                    <p:anim calcmode="lin" valueType="num">
                                      <p:cBhvr>
                                        <p:cTn id="40"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8">
                                            <p:txEl>
                                              <p:pRg st="12" end="12"/>
                                            </p:txEl>
                                          </p:spTgt>
                                        </p:tgtEl>
                                        <p:attrNameLst>
                                          <p:attrName>style.visibility</p:attrName>
                                        </p:attrNameLst>
                                      </p:cBhvr>
                                      <p:to>
                                        <p:strVal val="visible"/>
                                      </p:to>
                                    </p:set>
                                    <p:animEffect transition="in" filter="fade">
                                      <p:cBhvr>
                                        <p:cTn id="46" dur="1000"/>
                                        <p:tgtEl>
                                          <p:spTgt spid="8">
                                            <p:txEl>
                                              <p:pRg st="12" end="12"/>
                                            </p:txEl>
                                          </p:spTgt>
                                        </p:tgtEl>
                                      </p:cBhvr>
                                    </p:animEffect>
                                    <p:anim calcmode="lin" valueType="num">
                                      <p:cBhvr>
                                        <p:cTn id="47"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12" end="12"/>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8">
                                            <p:txEl>
                                              <p:pRg st="13" end="13"/>
                                            </p:txEl>
                                          </p:spTgt>
                                        </p:tgtEl>
                                        <p:attrNameLst>
                                          <p:attrName>style.visibility</p:attrName>
                                        </p:attrNameLst>
                                      </p:cBhvr>
                                      <p:to>
                                        <p:strVal val="visible"/>
                                      </p:to>
                                    </p:set>
                                    <p:animEffect transition="in" filter="fade">
                                      <p:cBhvr>
                                        <p:cTn id="51" dur="1000"/>
                                        <p:tgtEl>
                                          <p:spTgt spid="8">
                                            <p:txEl>
                                              <p:pRg st="13" end="13"/>
                                            </p:txEl>
                                          </p:spTgt>
                                        </p:tgtEl>
                                      </p:cBhvr>
                                    </p:animEffect>
                                    <p:anim calcmode="lin" valueType="num">
                                      <p:cBhvr>
                                        <p:cTn id="52" dur="1000" fill="hold"/>
                                        <p:tgtEl>
                                          <p:spTgt spid="8">
                                            <p:txEl>
                                              <p:pRg st="13" end="13"/>
                                            </p:txEl>
                                          </p:spTgt>
                                        </p:tgtEl>
                                        <p:attrNameLst>
                                          <p:attrName>ppt_x</p:attrName>
                                        </p:attrNameLst>
                                      </p:cBhvr>
                                      <p:tavLst>
                                        <p:tav tm="0">
                                          <p:val>
                                            <p:strVal val="#ppt_x"/>
                                          </p:val>
                                        </p:tav>
                                        <p:tav tm="100000">
                                          <p:val>
                                            <p:strVal val="#ppt_x"/>
                                          </p:val>
                                        </p:tav>
                                      </p:tavLst>
                                    </p:anim>
                                    <p:anim calcmode="lin" valueType="num">
                                      <p:cBhvr>
                                        <p:cTn id="53" dur="1000" fill="hold"/>
                                        <p:tgtEl>
                                          <p:spTgt spid="8">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570A-3999-4493-BD9E-06537B4F0FF9}"/>
              </a:ext>
            </a:extLst>
          </p:cNvPr>
          <p:cNvSpPr>
            <a:spLocks noGrp="1"/>
          </p:cNvSpPr>
          <p:nvPr>
            <p:ph type="title"/>
          </p:nvPr>
        </p:nvSpPr>
        <p:spPr/>
        <p:txBody>
          <a:bodyPr/>
          <a:lstStyle/>
          <a:p>
            <a:r>
              <a:rPr lang="en-IN" dirty="0"/>
              <a:t>This presentation has helped me to learn about</a:t>
            </a:r>
            <a:br>
              <a:rPr lang="en-IN" dirty="0"/>
            </a:br>
            <a:r>
              <a:rPr lang="en-IN" dirty="0"/>
              <a:t>- time and </a:t>
            </a:r>
            <a:r>
              <a:rPr lang="en-IN" dirty="0" err="1"/>
              <a:t>tkinter</a:t>
            </a:r>
            <a:r>
              <a:rPr lang="en-IN" dirty="0"/>
              <a:t> module </a:t>
            </a:r>
            <a:br>
              <a:rPr lang="en-IN" dirty="0"/>
            </a:br>
            <a:r>
              <a:rPr lang="en-IN" dirty="0"/>
              <a:t>- various methods associated with it</a:t>
            </a:r>
          </a:p>
        </p:txBody>
      </p:sp>
      <p:sp>
        <p:nvSpPr>
          <p:cNvPr id="3" name="Slide Number Placeholder 2">
            <a:extLst>
              <a:ext uri="{FF2B5EF4-FFF2-40B4-BE49-F238E27FC236}">
                <a16:creationId xmlns:a16="http://schemas.microsoft.com/office/drawing/2014/main" id="{12C7FF48-D05C-4317-B6AC-0BEB5EA6BABE}"/>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Tree>
    <p:extLst>
      <p:ext uri="{BB962C8B-B14F-4D97-AF65-F5344CB8AC3E}">
        <p14:creationId xmlns:p14="http://schemas.microsoft.com/office/powerpoint/2010/main" val="380476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pic>
        <p:nvPicPr>
          <p:cNvPr id="4" name="Graphic 3" descr="Grinning face with no fill">
            <a:extLst>
              <a:ext uri="{FF2B5EF4-FFF2-40B4-BE49-F238E27FC236}">
                <a16:creationId xmlns:a16="http://schemas.microsoft.com/office/drawing/2014/main" id="{79954416-8C6A-409A-A495-5162D3D1B2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0917" y="3149867"/>
            <a:ext cx="1637900" cy="1637900"/>
          </a:xfrm>
          <a:prstGeom prst="rect">
            <a:avLst/>
          </a:prstGeom>
        </p:spPr>
      </p:pic>
    </p:spTree>
    <p:extLst>
      <p:ext uri="{BB962C8B-B14F-4D97-AF65-F5344CB8AC3E}">
        <p14:creationId xmlns:p14="http://schemas.microsoft.com/office/powerpoint/2010/main" val="440696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normAutofit fontScale="90000"/>
          </a:bodyPr>
          <a:lstStyle/>
          <a:p>
            <a:r>
              <a:rPr lang="en-US" sz="4000" dirty="0">
                <a:solidFill>
                  <a:schemeClr val="accent6"/>
                </a:solidFill>
              </a:rPr>
              <a:t>TOPIC:</a:t>
            </a:r>
            <a:br>
              <a:rPr lang="en-US" dirty="0"/>
            </a:br>
            <a:r>
              <a:rPr lang="en-US" dirty="0">
                <a:solidFill>
                  <a:srgbClr val="00B0F0"/>
                </a:solidFill>
              </a:rPr>
              <a:t>CODING A DIGITAL CLOCK USING PYTHON</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pic>
        <p:nvPicPr>
          <p:cNvPr id="6" name="Picture 5">
            <a:extLst>
              <a:ext uri="{FF2B5EF4-FFF2-40B4-BE49-F238E27FC236}">
                <a16:creationId xmlns:a16="http://schemas.microsoft.com/office/drawing/2014/main" id="{B500C4CF-CB81-4CD4-AA67-348CA32A3F49}"/>
              </a:ext>
            </a:extLst>
          </p:cNvPr>
          <p:cNvPicPr>
            <a:picLocks noChangeAspect="1"/>
          </p:cNvPicPr>
          <p:nvPr/>
        </p:nvPicPr>
        <p:blipFill>
          <a:blip r:embed="rId2"/>
          <a:stretch>
            <a:fillRect/>
          </a:stretch>
        </p:blipFill>
        <p:spPr>
          <a:xfrm>
            <a:off x="2173188" y="1177404"/>
            <a:ext cx="6054188" cy="1084533"/>
          </a:xfrm>
          <a:prstGeom prst="rect">
            <a:avLst/>
          </a:prstGeom>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75A91-9AF9-4BB5-964B-353B14B23ADB}"/>
              </a:ext>
            </a:extLst>
          </p:cNvPr>
          <p:cNvSpPr>
            <a:spLocks noGrp="1"/>
          </p:cNvSpPr>
          <p:nvPr>
            <p:ph type="title"/>
          </p:nvPr>
        </p:nvSpPr>
        <p:spPr>
          <a:xfrm>
            <a:off x="444500" y="542925"/>
            <a:ext cx="11214100" cy="701731"/>
          </a:xfrm>
        </p:spPr>
        <p:txBody>
          <a:bodyPr/>
          <a:lstStyle/>
          <a:p>
            <a:r>
              <a:rPr lang="en-IN" sz="4400" i="1" u="sng" dirty="0">
                <a:latin typeface="Algerian" panose="04020705040A02060702" pitchFamily="82" charset="0"/>
              </a:rPr>
              <a:t>INDEX:</a:t>
            </a:r>
          </a:p>
        </p:txBody>
      </p:sp>
      <p:sp>
        <p:nvSpPr>
          <p:cNvPr id="3" name="Slide Number Placeholder 2">
            <a:extLst>
              <a:ext uri="{FF2B5EF4-FFF2-40B4-BE49-F238E27FC236}">
                <a16:creationId xmlns:a16="http://schemas.microsoft.com/office/drawing/2014/main" id="{4F1D439C-76CD-48E7-8CC9-760A30BAF9C8}"/>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ext Placeholder 3">
            <a:extLst>
              <a:ext uri="{FF2B5EF4-FFF2-40B4-BE49-F238E27FC236}">
                <a16:creationId xmlns:a16="http://schemas.microsoft.com/office/drawing/2014/main" id="{7F53F9BB-8BAB-4980-9E94-7C65A39EFE8C}"/>
              </a:ext>
            </a:extLst>
          </p:cNvPr>
          <p:cNvSpPr>
            <a:spLocks noGrp="1"/>
          </p:cNvSpPr>
          <p:nvPr>
            <p:ph type="body" sz="quarter" idx="13"/>
          </p:nvPr>
        </p:nvSpPr>
        <p:spPr/>
        <p:txBody>
          <a:bodyPr/>
          <a:lstStyle/>
          <a:p>
            <a:r>
              <a:rPr lang="en-IN" sz="2800" dirty="0"/>
              <a:t>CODE INVOLVED</a:t>
            </a:r>
          </a:p>
          <a:p>
            <a:r>
              <a:rPr lang="en-IN" sz="2800" dirty="0"/>
              <a:t>OUTPUT</a:t>
            </a:r>
          </a:p>
          <a:p>
            <a:r>
              <a:rPr lang="en-IN" sz="2800" dirty="0"/>
              <a:t>GRAPHICAL USER INTERFACE</a:t>
            </a:r>
          </a:p>
          <a:p>
            <a:r>
              <a:rPr lang="en-IN" sz="2800" dirty="0"/>
              <a:t>TKINTER</a:t>
            </a:r>
          </a:p>
          <a:p>
            <a:r>
              <a:rPr lang="en-IN" sz="2800" dirty="0"/>
              <a:t>PYTHON TIME MODULE</a:t>
            </a:r>
          </a:p>
          <a:p>
            <a:r>
              <a:rPr lang="en-IN" sz="2800" dirty="0"/>
              <a:t>MODULES OF TKINTER</a:t>
            </a:r>
          </a:p>
          <a:p>
            <a:pPr marL="0" indent="0">
              <a:buNone/>
            </a:pPr>
            <a:endParaRPr lang="en-IN" sz="2800" dirty="0"/>
          </a:p>
          <a:p>
            <a:endParaRPr lang="en-IN" dirty="0"/>
          </a:p>
          <a:p>
            <a:endParaRPr lang="en-IN" dirty="0"/>
          </a:p>
        </p:txBody>
      </p:sp>
    </p:spTree>
    <p:extLst>
      <p:ext uri="{BB962C8B-B14F-4D97-AF65-F5344CB8AC3E}">
        <p14:creationId xmlns:p14="http://schemas.microsoft.com/office/powerpoint/2010/main" val="66036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1000"/>
                                        <p:tgtEl>
                                          <p:spTgt spid="4">
                                            <p:txEl>
                                              <p:pRg st="1" end="1"/>
                                            </p:txEl>
                                          </p:spTgt>
                                        </p:tgtEl>
                                      </p:cBhvr>
                                    </p:animEffect>
                                    <p:anim calcmode="lin" valueType="num">
                                      <p:cBhvr>
                                        <p:cTn id="2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1000"/>
                                        <p:tgtEl>
                                          <p:spTgt spid="4">
                                            <p:txEl>
                                              <p:pRg st="2" end="2"/>
                                            </p:txEl>
                                          </p:spTgt>
                                        </p:tgtEl>
                                      </p:cBhvr>
                                    </p:animEffect>
                                    <p:anim calcmode="lin" valueType="num">
                                      <p:cBhvr>
                                        <p:cTn id="2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fade">
                                      <p:cBhvr>
                                        <p:cTn id="34" dur="1000"/>
                                        <p:tgtEl>
                                          <p:spTgt spid="4">
                                            <p:txEl>
                                              <p:pRg st="3" end="3"/>
                                            </p:txEl>
                                          </p:spTgt>
                                        </p:tgtEl>
                                      </p:cBhvr>
                                    </p:animEffect>
                                    <p:anim calcmode="lin" valueType="num">
                                      <p:cBhvr>
                                        <p:cTn id="3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Effect transition="in" filter="fade">
                                      <p:cBhvr>
                                        <p:cTn id="41" dur="1000"/>
                                        <p:tgtEl>
                                          <p:spTgt spid="4">
                                            <p:txEl>
                                              <p:pRg st="4" end="4"/>
                                            </p:txEl>
                                          </p:spTgt>
                                        </p:tgtEl>
                                      </p:cBhvr>
                                    </p:animEffect>
                                    <p:anim calcmode="lin" valueType="num">
                                      <p:cBhvr>
                                        <p:cTn id="4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4">
                                            <p:txEl>
                                              <p:pRg st="5" end="5"/>
                                            </p:txEl>
                                          </p:spTgt>
                                        </p:tgtEl>
                                        <p:attrNameLst>
                                          <p:attrName>style.visibility</p:attrName>
                                        </p:attrNameLst>
                                      </p:cBhvr>
                                      <p:to>
                                        <p:strVal val="visible"/>
                                      </p:to>
                                    </p:set>
                                    <p:animEffect transition="in" filter="fade">
                                      <p:cBhvr>
                                        <p:cTn id="48" dur="1000"/>
                                        <p:tgtEl>
                                          <p:spTgt spid="4">
                                            <p:txEl>
                                              <p:pRg st="5" end="5"/>
                                            </p:txEl>
                                          </p:spTgt>
                                        </p:tgtEl>
                                      </p:cBhvr>
                                    </p:animEffect>
                                    <p:anim calcmode="lin" valueType="num">
                                      <p:cBhvr>
                                        <p:cTn id="4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DF469-4383-4337-ADBA-7E85BD22211E}"/>
              </a:ext>
            </a:extLst>
          </p:cNvPr>
          <p:cNvSpPr>
            <a:spLocks noGrp="1"/>
          </p:cNvSpPr>
          <p:nvPr>
            <p:ph type="title"/>
          </p:nvPr>
        </p:nvSpPr>
        <p:spPr/>
        <p:txBody>
          <a:bodyPr/>
          <a:lstStyle/>
          <a:p>
            <a:r>
              <a:rPr lang="en-IN" dirty="0"/>
              <a:t>CODE INVOLVED:</a:t>
            </a:r>
          </a:p>
        </p:txBody>
      </p:sp>
      <p:sp>
        <p:nvSpPr>
          <p:cNvPr id="3" name="Slide Number Placeholder 2">
            <a:extLst>
              <a:ext uri="{FF2B5EF4-FFF2-40B4-BE49-F238E27FC236}">
                <a16:creationId xmlns:a16="http://schemas.microsoft.com/office/drawing/2014/main" id="{58FDB924-4A83-4607-8E2E-0359C9006826}"/>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5" name="TextBox 4">
            <a:extLst>
              <a:ext uri="{FF2B5EF4-FFF2-40B4-BE49-F238E27FC236}">
                <a16:creationId xmlns:a16="http://schemas.microsoft.com/office/drawing/2014/main" id="{84E707A2-12CE-43F6-8F63-DBD3794AD1D3}"/>
              </a:ext>
            </a:extLst>
          </p:cNvPr>
          <p:cNvSpPr txBox="1"/>
          <p:nvPr/>
        </p:nvSpPr>
        <p:spPr>
          <a:xfrm>
            <a:off x="444500" y="1617044"/>
            <a:ext cx="9989285" cy="5632311"/>
          </a:xfrm>
          <a:prstGeom prst="rect">
            <a:avLst/>
          </a:prstGeom>
          <a:noFill/>
        </p:spPr>
        <p:txBody>
          <a:bodyPr wrap="square" rtlCol="0">
            <a:spAutoFit/>
          </a:bodyPr>
          <a:lstStyle/>
          <a:p>
            <a:r>
              <a:rPr lang="en-IN" b="0" dirty="0">
                <a:solidFill>
                  <a:srgbClr val="C586C0"/>
                </a:solidFill>
                <a:effectLst/>
                <a:latin typeface="Consolas" panose="020B0609020204030204" pitchFamily="49" charset="0"/>
              </a:rPr>
              <a:t>from</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tkinter</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p>
          <a:p>
            <a:r>
              <a:rPr lang="en-IN" b="0" dirty="0">
                <a:solidFill>
                  <a:srgbClr val="C586C0"/>
                </a:solidFill>
                <a:effectLst/>
                <a:latin typeface="Consolas" panose="020B0609020204030204" pitchFamily="49" charset="0"/>
              </a:rPr>
              <a:t>from</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tkinter</a:t>
            </a:r>
            <a:r>
              <a:rPr lang="en-IN" b="0" dirty="0" err="1">
                <a:solidFill>
                  <a:srgbClr val="D4D4D4"/>
                </a:solidFill>
                <a:effectLst/>
                <a:latin typeface="Consolas" panose="020B0609020204030204" pitchFamily="49" charset="0"/>
              </a:rPr>
              <a:t>.</a:t>
            </a:r>
            <a:r>
              <a:rPr lang="en-IN" b="0" dirty="0" err="1">
                <a:solidFill>
                  <a:srgbClr val="4EC9B0"/>
                </a:solidFill>
                <a:effectLst/>
                <a:latin typeface="Consolas" panose="020B0609020204030204" pitchFamily="49" charset="0"/>
              </a:rPr>
              <a:t>ttk</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p>
          <a:p>
            <a:r>
              <a:rPr lang="en-IN" b="0" dirty="0">
                <a:solidFill>
                  <a:srgbClr val="C586C0"/>
                </a:solidFill>
                <a:effectLst/>
                <a:latin typeface="Consolas" panose="020B0609020204030204" pitchFamily="49" charset="0"/>
              </a:rPr>
              <a:t>from</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time</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strftime</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p>
          <a:p>
            <a:r>
              <a:rPr lang="en-IN" b="0" dirty="0">
                <a:solidFill>
                  <a:srgbClr val="9CDCFE"/>
                </a:solidFill>
                <a:effectLst/>
                <a:latin typeface="Consolas" panose="020B0609020204030204" pitchFamily="49" charset="0"/>
              </a:rPr>
              <a:t>a</a:t>
            </a:r>
            <a:r>
              <a:rPr lang="en-IN" b="0" dirty="0">
                <a:solidFill>
                  <a:srgbClr val="D4D4D4"/>
                </a:solidFill>
                <a:effectLst/>
                <a:latin typeface="Consolas" panose="020B0609020204030204" pitchFamily="49" charset="0"/>
              </a:rPr>
              <a:t> = </a:t>
            </a:r>
            <a:r>
              <a:rPr lang="en-IN" b="0" dirty="0">
                <a:solidFill>
                  <a:srgbClr val="4EC9B0"/>
                </a:solidFill>
                <a:effectLst/>
                <a:latin typeface="Consolas" panose="020B0609020204030204" pitchFamily="49" charset="0"/>
              </a:rPr>
              <a:t>Tk</a:t>
            </a:r>
            <a:r>
              <a:rPr lang="en-IN" b="0" dirty="0">
                <a:solidFill>
                  <a:srgbClr val="D4D4D4"/>
                </a:solidFill>
                <a:effectLst/>
                <a:latin typeface="Consolas" panose="020B0609020204030204" pitchFamily="49" charset="0"/>
              </a:rPr>
              <a:t>()</a:t>
            </a:r>
          </a:p>
          <a:p>
            <a:r>
              <a:rPr lang="en-IN" b="0" dirty="0" err="1">
                <a:solidFill>
                  <a:srgbClr val="9CDCFE"/>
                </a:solidFill>
                <a:effectLst/>
                <a:latin typeface="Consolas" panose="020B0609020204030204" pitchFamily="49" charset="0"/>
              </a:rPr>
              <a:t>a</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title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'Digital Clock'</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p>
          <a:p>
            <a:r>
              <a:rPr lang="en-IN" b="0" dirty="0">
                <a:solidFill>
                  <a:srgbClr val="569CD6"/>
                </a:solidFill>
                <a:effectLst/>
                <a:latin typeface="Consolas" panose="020B0609020204030204" pitchFamily="49" charset="0"/>
              </a:rPr>
              <a:t>def</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time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string</a:t>
            </a:r>
            <a:r>
              <a:rPr lang="en-IN" b="0" dirty="0">
                <a:solidFill>
                  <a:srgbClr val="D4D4D4"/>
                </a:solidFill>
                <a:effectLst/>
                <a:latin typeface="Consolas" panose="020B0609020204030204" pitchFamily="49" charset="0"/>
              </a:rPr>
              <a:t> = </a:t>
            </a:r>
            <a:r>
              <a:rPr lang="en-IN" b="0" dirty="0" err="1">
                <a:solidFill>
                  <a:srgbClr val="DCDCAA"/>
                </a:solidFill>
                <a:effectLst/>
                <a:latin typeface="Consolas" panose="020B0609020204030204" pitchFamily="49" charset="0"/>
              </a:rPr>
              <a:t>strftime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9CDCFE"/>
                </a:solidFill>
                <a:effectLst/>
                <a:latin typeface="Consolas" panose="020B0609020204030204" pitchFamily="49" charset="0"/>
              </a:rPr>
              <a:t>%H</a:t>
            </a:r>
            <a:r>
              <a:rPr lang="en-IN" b="0" dirty="0">
                <a:solidFill>
                  <a:srgbClr val="CE9178"/>
                </a:solidFill>
                <a:effectLst/>
                <a:latin typeface="Consolas" panose="020B0609020204030204" pitchFamily="49" charset="0"/>
              </a:rPr>
              <a:t>:</a:t>
            </a:r>
            <a:r>
              <a:rPr lang="en-IN" b="0" dirty="0">
                <a:solidFill>
                  <a:srgbClr val="9CDCFE"/>
                </a:solidFill>
                <a:effectLst/>
                <a:latin typeface="Consolas" panose="020B0609020204030204" pitchFamily="49" charset="0"/>
              </a:rPr>
              <a:t>%M</a:t>
            </a:r>
            <a:r>
              <a:rPr lang="en-IN" b="0" dirty="0">
                <a:solidFill>
                  <a:srgbClr val="CE9178"/>
                </a:solidFill>
                <a:effectLst/>
                <a:latin typeface="Consolas" panose="020B0609020204030204" pitchFamily="49" charset="0"/>
              </a:rPr>
              <a:t>:</a:t>
            </a:r>
            <a:r>
              <a:rPr lang="en-IN" b="0" dirty="0">
                <a:solidFill>
                  <a:srgbClr val="9CDCFE"/>
                </a:solidFill>
                <a:effectLst/>
                <a:latin typeface="Consolas" panose="020B0609020204030204" pitchFamily="49" charset="0"/>
              </a:rPr>
              <a:t>%S</a:t>
            </a:r>
            <a:r>
              <a:rPr lang="en-IN" b="0" dirty="0">
                <a:solidFill>
                  <a:srgbClr val="CE9178"/>
                </a:solidFill>
                <a:effectLst/>
                <a:latin typeface="Consolas" panose="020B0609020204030204" pitchFamily="49" charset="0"/>
              </a:rPr>
              <a:t> </a:t>
            </a:r>
            <a:r>
              <a:rPr lang="en-IN" b="0" dirty="0">
                <a:solidFill>
                  <a:srgbClr val="9CDCFE"/>
                </a:solidFill>
                <a:effectLst/>
                <a:latin typeface="Consolas" panose="020B0609020204030204" pitchFamily="49" charset="0"/>
              </a:rPr>
              <a:t>%p</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lbl</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config</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string</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lbl</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after</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1000</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time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p>
          <a:p>
            <a:r>
              <a:rPr lang="en-IN" b="0" dirty="0" err="1">
                <a:solidFill>
                  <a:srgbClr val="9CDCFE"/>
                </a:solidFill>
                <a:effectLst/>
                <a:latin typeface="Consolas" panose="020B0609020204030204" pitchFamily="49" charset="0"/>
              </a:rPr>
              <a:t>lbl</a:t>
            </a:r>
            <a:r>
              <a:rPr lang="en-IN" b="0" dirty="0">
                <a:solidFill>
                  <a:srgbClr val="D4D4D4"/>
                </a:solidFill>
                <a:effectLst/>
                <a:latin typeface="Consolas" panose="020B0609020204030204" pitchFamily="49" charset="0"/>
              </a:rPr>
              <a:t> = </a:t>
            </a:r>
            <a:r>
              <a:rPr lang="en-IN" b="0" dirty="0">
                <a:solidFill>
                  <a:srgbClr val="4EC9B0"/>
                </a:solidFill>
                <a:effectLst/>
                <a:latin typeface="Consolas" panose="020B0609020204030204" pitchFamily="49" charset="0"/>
              </a:rPr>
              <a:t>Label</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a</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font</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calibri</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40</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'bold'</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background</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‘red'</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foreground</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'white'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lbl</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pack</a:t>
            </a:r>
            <a:r>
              <a:rPr lang="en-IN" b="0" dirty="0">
                <a:solidFill>
                  <a:srgbClr val="D4D4D4"/>
                </a:solidFill>
                <a:effectLst/>
                <a:latin typeface="Consolas" panose="020B0609020204030204" pitchFamily="49" charset="0"/>
              </a:rPr>
              <a:t>()</a:t>
            </a:r>
          </a:p>
          <a:p>
            <a:r>
              <a:rPr lang="en-IN" b="0" dirty="0">
                <a:solidFill>
                  <a:srgbClr val="DCDCAA"/>
                </a:solidFill>
                <a:effectLst/>
                <a:latin typeface="Consolas" panose="020B0609020204030204" pitchFamily="49" charset="0"/>
              </a:rPr>
              <a:t>time</a:t>
            </a:r>
            <a:r>
              <a:rPr lang="en-IN" b="0" dirty="0">
                <a:solidFill>
                  <a:srgbClr val="D4D4D4"/>
                </a:solidFill>
                <a:effectLst/>
                <a:latin typeface="Consolas" panose="020B0609020204030204" pitchFamily="49" charset="0"/>
              </a:rPr>
              <a:t>()</a:t>
            </a:r>
          </a:p>
          <a:p>
            <a:r>
              <a:rPr lang="en-IN" b="0" dirty="0" err="1">
                <a:solidFill>
                  <a:srgbClr val="DCDCAA"/>
                </a:solidFill>
                <a:effectLst/>
                <a:latin typeface="Consolas" panose="020B0609020204030204" pitchFamily="49" charset="0"/>
              </a:rPr>
              <a:t>mainloop</a:t>
            </a:r>
            <a:r>
              <a:rPr lang="en-IN" b="0" dirty="0">
                <a:solidFill>
                  <a:srgbClr val="D4D4D4"/>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4616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3" dur="500"/>
                                        <p:tgtEl>
                                          <p:spTgt spid="5">
                                            <p:txEl>
                                              <p:pRg st="0" end="0"/>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6" dur="500"/>
                                        <p:tgtEl>
                                          <p:spTgt spid="5">
                                            <p:txEl>
                                              <p:pRg st="1" end="1"/>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9" dur="500"/>
                                        <p:tgtEl>
                                          <p:spTgt spid="5">
                                            <p:txEl>
                                              <p:pRg st="2" end="2"/>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5" dur="500"/>
                                        <p:tgtEl>
                                          <p:spTgt spid="5">
                                            <p:txEl>
                                              <p:pRg st="4" end="4"/>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8" dur="500"/>
                                        <p:tgtEl>
                                          <p:spTgt spid="5">
                                            <p:txEl>
                                              <p:pRg st="5" end="5"/>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1" dur="500"/>
                                        <p:tgtEl>
                                          <p:spTgt spid="5">
                                            <p:txEl>
                                              <p:pRg st="6" end="6"/>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randombar(horizontal)">
                                      <p:cBhvr>
                                        <p:cTn id="34" dur="500"/>
                                        <p:tgtEl>
                                          <p:spTgt spid="5">
                                            <p:txEl>
                                              <p:pRg st="7" end="7"/>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randombar(horizontal)">
                                      <p:cBhvr>
                                        <p:cTn id="37" dur="500"/>
                                        <p:tgtEl>
                                          <p:spTgt spid="5">
                                            <p:txEl>
                                              <p:pRg st="8" end="8"/>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randombar(horizontal)">
                                      <p:cBhvr>
                                        <p:cTn id="40" dur="500"/>
                                        <p:tgtEl>
                                          <p:spTgt spid="5">
                                            <p:txEl>
                                              <p:pRg st="9" end="9"/>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animEffect transition="in" filter="randombar(horizontal)">
                                      <p:cBhvr>
                                        <p:cTn id="43" dur="500"/>
                                        <p:tgtEl>
                                          <p:spTgt spid="5">
                                            <p:txEl>
                                              <p:pRg st="10" end="10"/>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5">
                                            <p:txEl>
                                              <p:pRg st="11" end="11"/>
                                            </p:txEl>
                                          </p:spTgt>
                                        </p:tgtEl>
                                        <p:attrNameLst>
                                          <p:attrName>style.visibility</p:attrName>
                                        </p:attrNameLst>
                                      </p:cBhvr>
                                      <p:to>
                                        <p:strVal val="visible"/>
                                      </p:to>
                                    </p:set>
                                    <p:animEffect transition="in" filter="randombar(horizontal)">
                                      <p:cBhvr>
                                        <p:cTn id="46" dur="500"/>
                                        <p:tgtEl>
                                          <p:spTgt spid="5">
                                            <p:txEl>
                                              <p:pRg st="11" end="11"/>
                                            </p:txEl>
                                          </p:spTgt>
                                        </p:tgtEl>
                                      </p:cBhvr>
                                    </p:animEffect>
                                  </p:childTnLst>
                                </p:cTn>
                              </p:par>
                              <p:par>
                                <p:cTn id="47" presetID="14" presetClass="entr" presetSubtype="10" fill="hold" nodeType="with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animEffect transition="in" filter="randombar(horizontal)">
                                      <p:cBhvr>
                                        <p:cTn id="49" dur="500"/>
                                        <p:tgtEl>
                                          <p:spTgt spid="5">
                                            <p:txEl>
                                              <p:pRg st="12" end="12"/>
                                            </p:txEl>
                                          </p:spTgt>
                                        </p:tgtEl>
                                      </p:cBhvr>
                                    </p:animEffect>
                                  </p:childTnLst>
                                </p:cTn>
                              </p:par>
                              <p:par>
                                <p:cTn id="50" presetID="14" presetClass="entr" presetSubtype="10" fill="hold" nodeType="withEffect">
                                  <p:stCondLst>
                                    <p:cond delay="0"/>
                                  </p:stCondLst>
                                  <p:childTnLst>
                                    <p:set>
                                      <p:cBhvr>
                                        <p:cTn id="51" dur="1" fill="hold">
                                          <p:stCondLst>
                                            <p:cond delay="0"/>
                                          </p:stCondLst>
                                        </p:cTn>
                                        <p:tgtEl>
                                          <p:spTgt spid="5">
                                            <p:txEl>
                                              <p:pRg st="13" end="13"/>
                                            </p:txEl>
                                          </p:spTgt>
                                        </p:tgtEl>
                                        <p:attrNameLst>
                                          <p:attrName>style.visibility</p:attrName>
                                        </p:attrNameLst>
                                      </p:cBhvr>
                                      <p:to>
                                        <p:strVal val="visible"/>
                                      </p:to>
                                    </p:set>
                                    <p:animEffect transition="in" filter="randombar(horizontal)">
                                      <p:cBhvr>
                                        <p:cTn id="52" dur="500"/>
                                        <p:tgtEl>
                                          <p:spTgt spid="5">
                                            <p:txEl>
                                              <p:pRg st="13" end="13"/>
                                            </p:txEl>
                                          </p:spTgt>
                                        </p:tgtEl>
                                      </p:cBhvr>
                                    </p:animEffect>
                                  </p:childTnLst>
                                </p:cTn>
                              </p:par>
                              <p:par>
                                <p:cTn id="53" presetID="14" presetClass="entr" presetSubtype="10" fill="hold" nodeType="withEffect">
                                  <p:stCondLst>
                                    <p:cond delay="0"/>
                                  </p:stCondLst>
                                  <p:childTnLst>
                                    <p:set>
                                      <p:cBhvr>
                                        <p:cTn id="54" dur="1" fill="hold">
                                          <p:stCondLst>
                                            <p:cond delay="0"/>
                                          </p:stCondLst>
                                        </p:cTn>
                                        <p:tgtEl>
                                          <p:spTgt spid="5">
                                            <p:txEl>
                                              <p:pRg st="14" end="14"/>
                                            </p:txEl>
                                          </p:spTgt>
                                        </p:tgtEl>
                                        <p:attrNameLst>
                                          <p:attrName>style.visibility</p:attrName>
                                        </p:attrNameLst>
                                      </p:cBhvr>
                                      <p:to>
                                        <p:strVal val="visible"/>
                                      </p:to>
                                    </p:set>
                                    <p:animEffect transition="in" filter="randombar(horizontal)">
                                      <p:cBhvr>
                                        <p:cTn id="55" dur="500"/>
                                        <p:tgtEl>
                                          <p:spTgt spid="5">
                                            <p:txEl>
                                              <p:pRg st="14" end="14"/>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5">
                                            <p:txEl>
                                              <p:pRg st="15" end="15"/>
                                            </p:txEl>
                                          </p:spTgt>
                                        </p:tgtEl>
                                        <p:attrNameLst>
                                          <p:attrName>style.visibility</p:attrName>
                                        </p:attrNameLst>
                                      </p:cBhvr>
                                      <p:to>
                                        <p:strVal val="visible"/>
                                      </p:to>
                                    </p:set>
                                    <p:animEffect transition="in" filter="randombar(horizontal)">
                                      <p:cBhvr>
                                        <p:cTn id="58" dur="500"/>
                                        <p:tgtEl>
                                          <p:spTgt spid="5">
                                            <p:txEl>
                                              <p:pRg st="15" end="15"/>
                                            </p:txEl>
                                          </p:spTgt>
                                        </p:tgtEl>
                                      </p:cBhvr>
                                    </p:animEffect>
                                  </p:childTnLst>
                                </p:cTn>
                              </p:par>
                              <p:par>
                                <p:cTn id="59" presetID="14" presetClass="entr" presetSubtype="10" fill="hold" nodeType="with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animEffect transition="in" filter="randombar(horizontal)">
                                      <p:cBhvr>
                                        <p:cTn id="61" dur="500"/>
                                        <p:tgtEl>
                                          <p:spTgt spid="5">
                                            <p:txEl>
                                              <p:pRg st="16" end="16"/>
                                            </p:txEl>
                                          </p:spTgt>
                                        </p:tgtEl>
                                      </p:cBhvr>
                                    </p:animEffect>
                                  </p:childTnLst>
                                </p:cTn>
                              </p:par>
                              <p:par>
                                <p:cTn id="62" presetID="14" presetClass="entr" presetSubtype="10" fill="hold" nodeType="withEffect">
                                  <p:stCondLst>
                                    <p:cond delay="0"/>
                                  </p:stCondLst>
                                  <p:childTnLst>
                                    <p:set>
                                      <p:cBhvr>
                                        <p:cTn id="63" dur="1" fill="hold">
                                          <p:stCondLst>
                                            <p:cond delay="0"/>
                                          </p:stCondLst>
                                        </p:cTn>
                                        <p:tgtEl>
                                          <p:spTgt spid="5">
                                            <p:txEl>
                                              <p:pRg st="17" end="17"/>
                                            </p:txEl>
                                          </p:spTgt>
                                        </p:tgtEl>
                                        <p:attrNameLst>
                                          <p:attrName>style.visibility</p:attrName>
                                        </p:attrNameLst>
                                      </p:cBhvr>
                                      <p:to>
                                        <p:strVal val="visible"/>
                                      </p:to>
                                    </p:set>
                                    <p:animEffect transition="in" filter="randombar(horizontal)">
                                      <p:cBhvr>
                                        <p:cTn id="64" dur="500"/>
                                        <p:tgtEl>
                                          <p:spTgt spid="5">
                                            <p:txEl>
                                              <p:pRg st="17" end="17"/>
                                            </p:txEl>
                                          </p:spTgt>
                                        </p:tgtEl>
                                      </p:cBhvr>
                                    </p:animEffect>
                                  </p:childTnLst>
                                </p:cTn>
                              </p:par>
                              <p:par>
                                <p:cTn id="65" presetID="14" presetClass="entr" presetSubtype="10" fill="hold" nodeType="withEffect">
                                  <p:stCondLst>
                                    <p:cond delay="0"/>
                                  </p:stCondLst>
                                  <p:childTnLst>
                                    <p:set>
                                      <p:cBhvr>
                                        <p:cTn id="66" dur="1" fill="hold">
                                          <p:stCondLst>
                                            <p:cond delay="0"/>
                                          </p:stCondLst>
                                        </p:cTn>
                                        <p:tgtEl>
                                          <p:spTgt spid="5">
                                            <p:txEl>
                                              <p:pRg st="18" end="18"/>
                                            </p:txEl>
                                          </p:spTgt>
                                        </p:tgtEl>
                                        <p:attrNameLst>
                                          <p:attrName>style.visibility</p:attrName>
                                        </p:attrNameLst>
                                      </p:cBhvr>
                                      <p:to>
                                        <p:strVal val="visible"/>
                                      </p:to>
                                    </p:set>
                                    <p:animEffect transition="in" filter="randombar(horizontal)">
                                      <p:cBhvr>
                                        <p:cTn id="67" dur="500"/>
                                        <p:tgtEl>
                                          <p:spTgt spid="5">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4E52-62D8-48A7-B94C-45D7F21A29CC}"/>
              </a:ext>
            </a:extLst>
          </p:cNvPr>
          <p:cNvSpPr>
            <a:spLocks noGrp="1"/>
          </p:cNvSpPr>
          <p:nvPr>
            <p:ph type="title"/>
          </p:nvPr>
        </p:nvSpPr>
        <p:spPr/>
        <p:txBody>
          <a:bodyPr/>
          <a:lstStyle/>
          <a:p>
            <a:r>
              <a:rPr lang="en-IN" dirty="0"/>
              <a:t>OUTPUT:</a:t>
            </a:r>
          </a:p>
        </p:txBody>
      </p:sp>
      <p:sp>
        <p:nvSpPr>
          <p:cNvPr id="3" name="Slide Number Placeholder 2">
            <a:extLst>
              <a:ext uri="{FF2B5EF4-FFF2-40B4-BE49-F238E27FC236}">
                <a16:creationId xmlns:a16="http://schemas.microsoft.com/office/drawing/2014/main" id="{E5E43418-5A4C-48EA-8A4F-419C6BB0A840}"/>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pic>
        <p:nvPicPr>
          <p:cNvPr id="6" name="Content Placeholder 5">
            <a:extLst>
              <a:ext uri="{FF2B5EF4-FFF2-40B4-BE49-F238E27FC236}">
                <a16:creationId xmlns:a16="http://schemas.microsoft.com/office/drawing/2014/main" id="{EB0262C4-CC15-42C3-B338-A58AF3828752}"/>
              </a:ext>
            </a:extLst>
          </p:cNvPr>
          <p:cNvPicPr>
            <a:picLocks noGrp="1" noChangeAspect="1"/>
          </p:cNvPicPr>
          <p:nvPr>
            <p:ph idx="1"/>
          </p:nvPr>
        </p:nvPicPr>
        <p:blipFill>
          <a:blip r:embed="rId2"/>
          <a:stretch>
            <a:fillRect/>
          </a:stretch>
        </p:blipFill>
        <p:spPr>
          <a:xfrm>
            <a:off x="2156388" y="1876925"/>
            <a:ext cx="6881732" cy="3837661"/>
          </a:xfrm>
        </p:spPr>
      </p:pic>
    </p:spTree>
    <p:extLst>
      <p:ext uri="{BB962C8B-B14F-4D97-AF65-F5344CB8AC3E}">
        <p14:creationId xmlns:p14="http://schemas.microsoft.com/office/powerpoint/2010/main" val="386651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34F9-E4CC-4BBA-9ED3-F02A943918ED}"/>
              </a:ext>
            </a:extLst>
          </p:cNvPr>
          <p:cNvSpPr>
            <a:spLocks noGrp="1"/>
          </p:cNvSpPr>
          <p:nvPr>
            <p:ph type="title"/>
          </p:nvPr>
        </p:nvSpPr>
        <p:spPr/>
        <p:txBody>
          <a:bodyPr/>
          <a:lstStyle/>
          <a:p>
            <a:r>
              <a:rPr lang="en-IN" dirty="0"/>
              <a:t>           IDE:                                           </a:t>
            </a:r>
          </a:p>
        </p:txBody>
      </p:sp>
      <p:sp>
        <p:nvSpPr>
          <p:cNvPr id="3" name="Slide Number Placeholder 2">
            <a:extLst>
              <a:ext uri="{FF2B5EF4-FFF2-40B4-BE49-F238E27FC236}">
                <a16:creationId xmlns:a16="http://schemas.microsoft.com/office/drawing/2014/main" id="{C3A05799-25B1-404E-BAE0-830A0B164937}"/>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pic>
        <p:nvPicPr>
          <p:cNvPr id="5" name="Picture 4">
            <a:extLst>
              <a:ext uri="{FF2B5EF4-FFF2-40B4-BE49-F238E27FC236}">
                <a16:creationId xmlns:a16="http://schemas.microsoft.com/office/drawing/2014/main" id="{5A6D8B84-63D5-4C4C-8D03-A707DB5A90BD}"/>
              </a:ext>
            </a:extLst>
          </p:cNvPr>
          <p:cNvPicPr>
            <a:picLocks noChangeAspect="1"/>
          </p:cNvPicPr>
          <p:nvPr/>
        </p:nvPicPr>
        <p:blipFill>
          <a:blip r:embed="rId2"/>
          <a:stretch>
            <a:fillRect/>
          </a:stretch>
        </p:blipFill>
        <p:spPr>
          <a:xfrm>
            <a:off x="876066" y="2190252"/>
            <a:ext cx="2800785" cy="2891781"/>
          </a:xfrm>
          <a:prstGeom prst="rect">
            <a:avLst/>
          </a:prstGeom>
        </p:spPr>
      </p:pic>
      <p:pic>
        <p:nvPicPr>
          <p:cNvPr id="7" name="Picture 6">
            <a:extLst>
              <a:ext uri="{FF2B5EF4-FFF2-40B4-BE49-F238E27FC236}">
                <a16:creationId xmlns:a16="http://schemas.microsoft.com/office/drawing/2014/main" id="{74993D47-E456-4ED2-A932-ECCBEF1D783A}"/>
              </a:ext>
            </a:extLst>
          </p:cNvPr>
          <p:cNvPicPr>
            <a:picLocks noChangeAspect="1"/>
          </p:cNvPicPr>
          <p:nvPr/>
        </p:nvPicPr>
        <p:blipFill>
          <a:blip r:embed="rId3"/>
          <a:stretch>
            <a:fillRect/>
          </a:stretch>
        </p:blipFill>
        <p:spPr>
          <a:xfrm>
            <a:off x="8053533" y="5286598"/>
            <a:ext cx="2197213" cy="552478"/>
          </a:xfrm>
          <a:prstGeom prst="rect">
            <a:avLst/>
          </a:prstGeom>
        </p:spPr>
      </p:pic>
      <p:pic>
        <p:nvPicPr>
          <p:cNvPr id="9" name="Picture 8">
            <a:extLst>
              <a:ext uri="{FF2B5EF4-FFF2-40B4-BE49-F238E27FC236}">
                <a16:creationId xmlns:a16="http://schemas.microsoft.com/office/drawing/2014/main" id="{F0EE1FE2-CACE-49EC-A02D-D904225339AF}"/>
              </a:ext>
            </a:extLst>
          </p:cNvPr>
          <p:cNvPicPr>
            <a:picLocks noChangeAspect="1"/>
          </p:cNvPicPr>
          <p:nvPr/>
        </p:nvPicPr>
        <p:blipFill>
          <a:blip r:embed="rId4"/>
          <a:stretch>
            <a:fillRect/>
          </a:stretch>
        </p:blipFill>
        <p:spPr>
          <a:xfrm>
            <a:off x="7641993" y="2181413"/>
            <a:ext cx="3020291" cy="3030705"/>
          </a:xfrm>
          <a:prstGeom prst="rect">
            <a:avLst/>
          </a:prstGeom>
        </p:spPr>
      </p:pic>
      <p:pic>
        <p:nvPicPr>
          <p:cNvPr id="11" name="Picture 10">
            <a:extLst>
              <a:ext uri="{FF2B5EF4-FFF2-40B4-BE49-F238E27FC236}">
                <a16:creationId xmlns:a16="http://schemas.microsoft.com/office/drawing/2014/main" id="{87F471D7-FCAB-4ED6-951F-F7298E809B8C}"/>
              </a:ext>
            </a:extLst>
          </p:cNvPr>
          <p:cNvPicPr>
            <a:picLocks noChangeAspect="1"/>
          </p:cNvPicPr>
          <p:nvPr/>
        </p:nvPicPr>
        <p:blipFill>
          <a:blip r:embed="rId5"/>
          <a:stretch>
            <a:fillRect/>
          </a:stretch>
        </p:blipFill>
        <p:spPr>
          <a:xfrm>
            <a:off x="1106905" y="5188017"/>
            <a:ext cx="2454442" cy="651060"/>
          </a:xfrm>
          <a:prstGeom prst="rect">
            <a:avLst/>
          </a:prstGeom>
        </p:spPr>
      </p:pic>
      <p:sp>
        <p:nvSpPr>
          <p:cNvPr id="12" name="TextBox 11">
            <a:extLst>
              <a:ext uri="{FF2B5EF4-FFF2-40B4-BE49-F238E27FC236}">
                <a16:creationId xmlns:a16="http://schemas.microsoft.com/office/drawing/2014/main" id="{5220CCAD-1566-4256-8D76-F0369362FB25}"/>
              </a:ext>
            </a:extLst>
          </p:cNvPr>
          <p:cNvSpPr txBox="1"/>
          <p:nvPr/>
        </p:nvSpPr>
        <p:spPr>
          <a:xfrm>
            <a:off x="8053533" y="542925"/>
            <a:ext cx="2803764" cy="523220"/>
          </a:xfrm>
          <a:prstGeom prst="rect">
            <a:avLst/>
          </a:prstGeom>
          <a:noFill/>
        </p:spPr>
        <p:txBody>
          <a:bodyPr wrap="square" rtlCol="0">
            <a:spAutoFit/>
          </a:bodyPr>
          <a:lstStyle/>
          <a:p>
            <a:r>
              <a:rPr lang="en-IN" sz="2800" b="1" dirty="0">
                <a:solidFill>
                  <a:schemeClr val="bg1"/>
                </a:solidFill>
                <a:latin typeface="+mj-lt"/>
              </a:rPr>
              <a:t>COMPILER</a:t>
            </a:r>
            <a:r>
              <a:rPr lang="en-IN" sz="2800" b="1" dirty="0">
                <a:solidFill>
                  <a:schemeClr val="bg1"/>
                </a:solidFill>
              </a:rPr>
              <a:t>:</a:t>
            </a:r>
          </a:p>
        </p:txBody>
      </p:sp>
    </p:spTree>
    <p:extLst>
      <p:ext uri="{BB962C8B-B14F-4D97-AF65-F5344CB8AC3E}">
        <p14:creationId xmlns:p14="http://schemas.microsoft.com/office/powerpoint/2010/main" val="407398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fade">
                                      <p:cBhvr>
                                        <p:cTn id="28" dur="1000"/>
                                        <p:tgtEl>
                                          <p:spTgt spid="12">
                                            <p:txEl>
                                              <p:pRg st="0" end="0"/>
                                            </p:txEl>
                                          </p:spTgt>
                                        </p:tgtEl>
                                      </p:cBhvr>
                                    </p:animEffect>
                                    <p:anim calcmode="lin" valueType="num">
                                      <p:cBhvr>
                                        <p:cTn id="29"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84AB-51A0-44D4-9432-5A498875C63D}"/>
              </a:ext>
            </a:extLst>
          </p:cNvPr>
          <p:cNvSpPr>
            <a:spLocks noGrp="1"/>
          </p:cNvSpPr>
          <p:nvPr>
            <p:ph type="title"/>
          </p:nvPr>
        </p:nvSpPr>
        <p:spPr/>
        <p:txBody>
          <a:bodyPr/>
          <a:lstStyle/>
          <a:p>
            <a:r>
              <a:rPr lang="en-IN" dirty="0"/>
              <a:t>What is GUI?</a:t>
            </a:r>
          </a:p>
        </p:txBody>
      </p:sp>
      <p:sp>
        <p:nvSpPr>
          <p:cNvPr id="3" name="Slide Number Placeholder 2">
            <a:extLst>
              <a:ext uri="{FF2B5EF4-FFF2-40B4-BE49-F238E27FC236}">
                <a16:creationId xmlns:a16="http://schemas.microsoft.com/office/drawing/2014/main" id="{B536DE98-6455-403A-A93E-77E7B943BE32}"/>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8C3EEC31-11CE-48F9-8151-691AF4368A17}"/>
              </a:ext>
            </a:extLst>
          </p:cNvPr>
          <p:cNvSpPr>
            <a:spLocks noGrp="1"/>
          </p:cNvSpPr>
          <p:nvPr>
            <p:ph type="body" sz="quarter" idx="13"/>
          </p:nvPr>
        </p:nvSpPr>
        <p:spPr>
          <a:xfrm>
            <a:off x="444500" y="1749570"/>
            <a:ext cx="6524191" cy="3358860"/>
          </a:xfrm>
        </p:spPr>
        <p:txBody>
          <a:bodyPr>
            <a:normAutofit fontScale="47500" lnSpcReduction="20000"/>
          </a:bodyPr>
          <a:lstStyle/>
          <a:p>
            <a:r>
              <a:rPr lang="en-US" b="1" i="0" dirty="0">
                <a:effectLst/>
                <a:latin typeface="urw-din"/>
              </a:rPr>
              <a:t>Graphical User Interface(GUI)</a:t>
            </a:r>
            <a:r>
              <a:rPr lang="en-US" b="0" i="0" dirty="0">
                <a:effectLst/>
                <a:latin typeface="urw-din"/>
              </a:rPr>
              <a:t> is a form of user interface which allows users to interact with computers through visual indicators using items such as icons, menus, windows, etc. It has advantages over the Command Line Interface(CLI) where users interact with computers by writing commands using keyboard only and whose usage is more difficult than GUI.</a:t>
            </a:r>
            <a:endParaRPr lang="en-IN" dirty="0"/>
          </a:p>
        </p:txBody>
      </p:sp>
      <p:pic>
        <p:nvPicPr>
          <p:cNvPr id="8" name="Picture 7">
            <a:extLst>
              <a:ext uri="{FF2B5EF4-FFF2-40B4-BE49-F238E27FC236}">
                <a16:creationId xmlns:a16="http://schemas.microsoft.com/office/drawing/2014/main" id="{F20F3AA5-5FD9-4EBB-92C2-5C40172AEC77}"/>
              </a:ext>
            </a:extLst>
          </p:cNvPr>
          <p:cNvPicPr>
            <a:picLocks noChangeAspect="1"/>
          </p:cNvPicPr>
          <p:nvPr/>
        </p:nvPicPr>
        <p:blipFill>
          <a:blip r:embed="rId2"/>
          <a:stretch>
            <a:fillRect/>
          </a:stretch>
        </p:blipFill>
        <p:spPr>
          <a:xfrm>
            <a:off x="6968691" y="810690"/>
            <a:ext cx="4877051" cy="5092962"/>
          </a:xfrm>
          <a:prstGeom prst="rect">
            <a:avLst/>
          </a:prstGeom>
        </p:spPr>
      </p:pic>
    </p:spTree>
    <p:extLst>
      <p:ext uri="{BB962C8B-B14F-4D97-AF65-F5344CB8AC3E}">
        <p14:creationId xmlns:p14="http://schemas.microsoft.com/office/powerpoint/2010/main" val="159064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90931"/>
          </a:xfrm>
        </p:spPr>
        <p:txBody>
          <a:bodyPr/>
          <a:lstStyle/>
          <a:p>
            <a:r>
              <a:rPr lang="en-US" sz="3600" dirty="0"/>
              <a:t>What is </a:t>
            </a:r>
            <a:r>
              <a:rPr lang="en-US" sz="3600" dirty="0" err="1"/>
              <a:t>tkinter</a:t>
            </a:r>
            <a:r>
              <a:rPr lang="en-US" sz="3600" dirty="0"/>
              <a: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6718300" cy="5054815"/>
          </a:xfrm>
        </p:spPr>
        <p:txBody>
          <a:bodyPr/>
          <a:lstStyle/>
          <a:p>
            <a:pPr marL="0" indent="0" algn="l">
              <a:buNone/>
            </a:pPr>
            <a:r>
              <a:rPr lang="en-US" sz="2400" b="1" i="0" dirty="0" err="1">
                <a:effectLst/>
                <a:latin typeface="-apple-system"/>
              </a:rPr>
              <a:t>Tkinter</a:t>
            </a:r>
            <a:r>
              <a:rPr lang="en-US" sz="2400" b="0" i="0" dirty="0">
                <a:effectLst/>
                <a:latin typeface="-apple-system"/>
              </a:rPr>
              <a:t> is a standard GUI Library for </a:t>
            </a:r>
            <a:r>
              <a:rPr lang="en-US" sz="2400" b="0" i="0" u="none" strike="noStrike" dirty="0">
                <a:effectLst/>
                <a:latin typeface="-apple-system"/>
                <a:hlinkClick r:id="rId2" tooltip="Python">
                  <a:extLst>
                    <a:ext uri="{A12FA001-AC4F-418D-AE19-62706E023703}">
                      <ahyp:hlinkClr xmlns:ahyp="http://schemas.microsoft.com/office/drawing/2018/hyperlinkcolor" val="tx"/>
                    </a:ext>
                  </a:extLst>
                </a:hlinkClick>
              </a:rPr>
              <a:t>Python</a:t>
            </a:r>
            <a:r>
              <a:rPr lang="en-US" sz="2400" b="0" i="0" dirty="0">
                <a:effectLst/>
                <a:latin typeface="-apple-system"/>
              </a:rPr>
              <a:t>.</a:t>
            </a:r>
            <a:br>
              <a:rPr lang="en-US" sz="2400" b="0" i="0" dirty="0">
                <a:effectLst/>
                <a:latin typeface="-apple-system"/>
              </a:rPr>
            </a:br>
            <a:r>
              <a:rPr lang="en-US" sz="2400" b="0" i="0" dirty="0">
                <a:effectLst/>
                <a:latin typeface="-apple-system"/>
              </a:rPr>
              <a:t>-The name </a:t>
            </a:r>
            <a:r>
              <a:rPr lang="en-US" sz="2400" b="0" i="0" dirty="0" err="1">
                <a:effectLst/>
                <a:latin typeface="-apple-system"/>
              </a:rPr>
              <a:t>Tkinter</a:t>
            </a:r>
            <a:r>
              <a:rPr lang="en-US" sz="2400" b="0" i="0" dirty="0">
                <a:effectLst/>
                <a:latin typeface="-apple-system"/>
              </a:rPr>
              <a:t> comes from Tk interface.</a:t>
            </a:r>
            <a:br>
              <a:rPr lang="en-US" sz="2400" b="0" i="0" dirty="0">
                <a:effectLst/>
                <a:latin typeface="-apple-system"/>
              </a:rPr>
            </a:br>
            <a:r>
              <a:rPr lang="en-US" sz="2400" b="0" i="0" dirty="0">
                <a:effectLst/>
                <a:latin typeface="-apple-system"/>
              </a:rPr>
              <a:t>-It is a module which is used to create GUI applications.</a:t>
            </a:r>
            <a:br>
              <a:rPr lang="en-US" sz="2400" b="0" i="0" dirty="0">
                <a:effectLst/>
                <a:latin typeface="-apple-system"/>
              </a:rPr>
            </a:br>
            <a:r>
              <a:rPr lang="en-US" sz="2400" b="0" i="0" dirty="0">
                <a:effectLst/>
                <a:latin typeface="-apple-system"/>
              </a:rPr>
              <a:t>-It is free software.</a:t>
            </a:r>
            <a:br>
              <a:rPr lang="en-US" sz="2400" b="0" i="0" dirty="0">
                <a:effectLst/>
                <a:latin typeface="-apple-system"/>
              </a:rPr>
            </a:br>
            <a:r>
              <a:rPr lang="en-US" sz="2400" b="0" i="0" dirty="0">
                <a:effectLst/>
                <a:latin typeface="-apple-system"/>
              </a:rPr>
              <a:t>-It provides powerful object-oriented interface to Tk GUI toolkit.</a:t>
            </a:r>
            <a:br>
              <a:rPr lang="en-US" sz="2400" b="0" i="0" dirty="0">
                <a:effectLst/>
                <a:latin typeface="-apple-system"/>
              </a:rPr>
            </a:br>
            <a:r>
              <a:rPr lang="en-US" sz="2400" b="0" i="0" dirty="0">
                <a:effectLst/>
                <a:latin typeface="-apple-system"/>
              </a:rPr>
              <a:t>-It consists of number of widget classes.</a:t>
            </a:r>
            <a:br>
              <a:rPr lang="en-US" sz="2400" b="0" i="0" dirty="0">
                <a:effectLst/>
                <a:latin typeface="-apple-system"/>
              </a:rPr>
            </a:br>
            <a:r>
              <a:rPr lang="en-US" sz="2400" b="0" i="0" dirty="0">
                <a:effectLst/>
                <a:latin typeface="-apple-system"/>
              </a:rPr>
              <a:t>-</a:t>
            </a:r>
            <a:r>
              <a:rPr lang="en-US" sz="2400" b="0" i="0" dirty="0" err="1">
                <a:effectLst/>
                <a:latin typeface="-apple-system"/>
              </a:rPr>
              <a:t>Tkinter</a:t>
            </a:r>
            <a:r>
              <a:rPr lang="en-US" sz="2400" b="0" i="0" dirty="0">
                <a:effectLst/>
                <a:latin typeface="-apple-system"/>
              </a:rPr>
              <a:t> module contains low-level interface to Tk</a:t>
            </a:r>
          </a:p>
          <a:p>
            <a:pPr marL="0" indent="0" algn="l">
              <a:buNone/>
            </a:pPr>
            <a:r>
              <a:rPr lang="en-US" sz="2400" b="0" i="0" dirty="0">
                <a:effectLst/>
                <a:latin typeface="-apple-system"/>
              </a:rPr>
              <a:t>-Tk provides various widgets few are: </a:t>
            </a:r>
            <a:r>
              <a:rPr lang="en-US" sz="2400" dirty="0" err="1">
                <a:latin typeface="-apple-system"/>
              </a:rPr>
              <a:t>button,label,canvas,frame,text,menu</a:t>
            </a:r>
            <a:r>
              <a:rPr lang="en-US" sz="2400" dirty="0">
                <a:latin typeface="-apple-system"/>
              </a:rPr>
              <a:t> etc..</a:t>
            </a:r>
            <a:endParaRPr lang="en-US" sz="2400" b="0" i="0" dirty="0">
              <a:effectLst/>
              <a:latin typeface="-apple-system"/>
            </a:endParaRPr>
          </a:p>
          <a:p>
            <a:pPr marL="0" indent="0" algn="l">
              <a:buNone/>
            </a:pPr>
            <a:endParaRPr lang="en-US" sz="2400" b="0" i="0" dirty="0">
              <a:effectLst/>
              <a:latin typeface="-apple-system"/>
            </a:endParaRPr>
          </a:p>
          <a:p>
            <a:pPr marL="0" indent="0" algn="l">
              <a:buNone/>
            </a:pPr>
            <a:endParaRPr lang="en-US" sz="2400" b="0" i="0" dirty="0">
              <a:effectLst/>
              <a:latin typeface="-apple-system"/>
            </a:endParaRPr>
          </a:p>
          <a:p>
            <a:pPr marL="0" indent="0" algn="ctr" fontAlgn="base">
              <a:buNone/>
            </a:pPr>
            <a:endParaRPr lang="en-US" sz="20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5" name="Picture 4">
            <a:extLst>
              <a:ext uri="{FF2B5EF4-FFF2-40B4-BE49-F238E27FC236}">
                <a16:creationId xmlns:a16="http://schemas.microsoft.com/office/drawing/2014/main" id="{248E3348-D3E4-4819-B1E9-E05D6E97168B}"/>
              </a:ext>
            </a:extLst>
          </p:cNvPr>
          <p:cNvPicPr>
            <a:picLocks noChangeAspect="1"/>
          </p:cNvPicPr>
          <p:nvPr/>
        </p:nvPicPr>
        <p:blipFill>
          <a:blip r:embed="rId3"/>
          <a:stretch>
            <a:fillRect/>
          </a:stretch>
        </p:blipFill>
        <p:spPr>
          <a:xfrm>
            <a:off x="7902341" y="2858703"/>
            <a:ext cx="2213255" cy="2627697"/>
          </a:xfrm>
          <a:prstGeom prst="rect">
            <a:avLst/>
          </a:prstGeom>
        </p:spPr>
      </p:pic>
      <p:pic>
        <p:nvPicPr>
          <p:cNvPr id="4" name="Picture 3">
            <a:extLst>
              <a:ext uri="{FF2B5EF4-FFF2-40B4-BE49-F238E27FC236}">
                <a16:creationId xmlns:a16="http://schemas.microsoft.com/office/drawing/2014/main" id="{B8D3D5BE-5E9A-4A18-8ED0-A7AC2DB428A7}"/>
              </a:ext>
            </a:extLst>
          </p:cNvPr>
          <p:cNvPicPr>
            <a:picLocks noChangeAspect="1"/>
          </p:cNvPicPr>
          <p:nvPr/>
        </p:nvPicPr>
        <p:blipFill>
          <a:blip r:embed="rId4"/>
          <a:stretch>
            <a:fillRect/>
          </a:stretch>
        </p:blipFill>
        <p:spPr>
          <a:xfrm>
            <a:off x="8094847" y="5774028"/>
            <a:ext cx="1678156" cy="1044186"/>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14" dur="500"/>
                                        <p:tgtEl>
                                          <p:spTgt spid="10">
                                            <p:txEl>
                                              <p:pRg st="0" end="0"/>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6301CB-E03C-4D8A-A358-7DA3A0DBB958}"/>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3" name="TextBox 2">
            <a:extLst>
              <a:ext uri="{FF2B5EF4-FFF2-40B4-BE49-F238E27FC236}">
                <a16:creationId xmlns:a16="http://schemas.microsoft.com/office/drawing/2014/main" id="{E0FEA780-B76E-476F-AB1B-B192B1E78B20}"/>
              </a:ext>
            </a:extLst>
          </p:cNvPr>
          <p:cNvSpPr txBox="1"/>
          <p:nvPr/>
        </p:nvSpPr>
        <p:spPr>
          <a:xfrm>
            <a:off x="375385" y="327259"/>
            <a:ext cx="6391175" cy="6340197"/>
          </a:xfrm>
          <a:prstGeom prst="rect">
            <a:avLst/>
          </a:prstGeom>
          <a:noFill/>
        </p:spPr>
        <p:txBody>
          <a:bodyPr wrap="square" rtlCol="0">
            <a:spAutoFit/>
          </a:bodyPr>
          <a:lstStyle/>
          <a:p>
            <a:r>
              <a:rPr lang="en-US" sz="2800" b="0" i="0" u="sng" dirty="0">
                <a:solidFill>
                  <a:srgbClr val="FFFFFF"/>
                </a:solidFill>
                <a:effectLst/>
                <a:latin typeface="urw-din"/>
              </a:rPr>
              <a:t>Python </a:t>
            </a:r>
            <a:r>
              <a:rPr lang="en-US" sz="2800" b="1" i="1" u="sng" dirty="0">
                <a:solidFill>
                  <a:srgbClr val="FFFFFF"/>
                </a:solidFill>
                <a:effectLst/>
                <a:latin typeface="urw-din"/>
              </a:rPr>
              <a:t>time</a:t>
            </a:r>
            <a:r>
              <a:rPr lang="en-US" sz="2800" b="0" i="0" u="sng" dirty="0">
                <a:solidFill>
                  <a:srgbClr val="FFFFFF"/>
                </a:solidFill>
                <a:effectLst/>
                <a:latin typeface="urw-din"/>
              </a:rPr>
              <a:t> module:</a:t>
            </a:r>
          </a:p>
          <a:p>
            <a:endParaRPr lang="en-US" sz="2800" b="0" i="0" u="sng" dirty="0">
              <a:solidFill>
                <a:srgbClr val="FFFFFF"/>
              </a:solidFill>
              <a:effectLst/>
              <a:latin typeface="urw-din"/>
            </a:endParaRPr>
          </a:p>
          <a:p>
            <a:r>
              <a:rPr lang="en-US" sz="2000" b="0" i="0" dirty="0">
                <a:solidFill>
                  <a:srgbClr val="FFFFFF"/>
                </a:solidFill>
                <a:effectLst/>
                <a:latin typeface="Solid Edge ANSI" panose="020B7200000000000000" pitchFamily="34" charset="0"/>
              </a:rPr>
              <a:t>      Python time module allows to work with time in Python. It allows functionality like getting the current time, pausing the Program from executing, etc. So before starting with this module we need to import it. </a:t>
            </a:r>
          </a:p>
          <a:p>
            <a:r>
              <a:rPr lang="en-US" sz="2000" dirty="0">
                <a:solidFill>
                  <a:srgbClr val="FFFFFF"/>
                </a:solidFill>
                <a:latin typeface="Solid Edge ANSI" panose="020B7200000000000000" pitchFamily="34" charset="0"/>
              </a:rPr>
              <a:t>-to import the time module we use: </a:t>
            </a:r>
            <a:r>
              <a:rPr lang="en-US" sz="2000" dirty="0">
                <a:solidFill>
                  <a:schemeClr val="accent6"/>
                </a:solidFill>
                <a:latin typeface="Solid Edge ANSI" panose="020B7200000000000000" pitchFamily="34" charset="0"/>
              </a:rPr>
              <a:t>import time</a:t>
            </a:r>
          </a:p>
          <a:p>
            <a:endParaRPr lang="en-US" sz="2000" dirty="0">
              <a:solidFill>
                <a:schemeClr val="accent6"/>
              </a:solidFill>
              <a:latin typeface="Solid Edge ANSI" panose="020B7200000000000000" pitchFamily="34" charset="0"/>
            </a:endParaRPr>
          </a:p>
          <a:p>
            <a:r>
              <a:rPr lang="en-US" sz="2400" b="1" i="1" u="sng" dirty="0" err="1">
                <a:solidFill>
                  <a:schemeClr val="bg1"/>
                </a:solidFill>
                <a:effectLst/>
                <a:latin typeface="Arial" panose="020B0604020202020204" pitchFamily="34" charset="0"/>
              </a:rPr>
              <a:t>Strftime</a:t>
            </a:r>
            <a:r>
              <a:rPr lang="en-US" sz="2400" b="1" i="1" u="sng" dirty="0">
                <a:solidFill>
                  <a:schemeClr val="bg1"/>
                </a:solidFill>
                <a:effectLst/>
                <a:latin typeface="Arial" panose="020B0604020202020204" pitchFamily="34" charset="0"/>
              </a:rPr>
              <a:t>():</a:t>
            </a:r>
          </a:p>
          <a:p>
            <a:endParaRPr lang="en-US" sz="2000" dirty="0">
              <a:solidFill>
                <a:schemeClr val="bg1"/>
              </a:solidFill>
              <a:latin typeface="Arial" panose="020B0604020202020204" pitchFamily="34" charset="0"/>
            </a:endParaRPr>
          </a:p>
          <a:p>
            <a:r>
              <a:rPr lang="en-US" b="0" i="0" dirty="0">
                <a:solidFill>
                  <a:schemeClr val="bg1"/>
                </a:solidFill>
                <a:effectLst/>
                <a:latin typeface="Arial" panose="020B0604020202020204" pitchFamily="34" charset="0"/>
              </a:rPr>
              <a:t>Python time method </a:t>
            </a:r>
            <a:r>
              <a:rPr lang="en-US" b="1" i="0" dirty="0" err="1">
                <a:solidFill>
                  <a:schemeClr val="bg1"/>
                </a:solidFill>
                <a:effectLst/>
                <a:latin typeface="Arial" panose="020B0604020202020204" pitchFamily="34" charset="0"/>
              </a:rPr>
              <a:t>strftime</a:t>
            </a:r>
            <a:r>
              <a:rPr lang="en-US" b="1" i="0" dirty="0">
                <a:solidFill>
                  <a:schemeClr val="bg1"/>
                </a:solidFill>
                <a:effectLst/>
                <a:latin typeface="Arial" panose="020B0604020202020204" pitchFamily="34" charset="0"/>
              </a:rPr>
              <a:t>()</a:t>
            </a:r>
            <a:r>
              <a:rPr lang="en-US" b="0" i="0" dirty="0">
                <a:solidFill>
                  <a:schemeClr val="bg1"/>
                </a:solidFill>
                <a:effectLst/>
                <a:latin typeface="Arial" panose="020B0604020202020204" pitchFamily="34" charset="0"/>
              </a:rPr>
              <a:t> converts a tuple or </a:t>
            </a:r>
            <a:r>
              <a:rPr lang="en-US" b="0" i="0" dirty="0" err="1">
                <a:solidFill>
                  <a:schemeClr val="bg1"/>
                </a:solidFill>
                <a:effectLst/>
                <a:latin typeface="Arial" panose="020B0604020202020204" pitchFamily="34" charset="0"/>
              </a:rPr>
              <a:t>struct_time</a:t>
            </a:r>
            <a:r>
              <a:rPr lang="en-US" b="0" i="0" dirty="0">
                <a:solidFill>
                  <a:schemeClr val="bg1"/>
                </a:solidFill>
                <a:effectLst/>
                <a:latin typeface="Arial" panose="020B0604020202020204" pitchFamily="34" charset="0"/>
              </a:rPr>
              <a:t> representing a time as returned by </a:t>
            </a:r>
            <a:r>
              <a:rPr lang="en-US" b="0" i="0" dirty="0" err="1">
                <a:solidFill>
                  <a:schemeClr val="bg1"/>
                </a:solidFill>
                <a:effectLst/>
                <a:latin typeface="Arial" panose="020B0604020202020204" pitchFamily="34" charset="0"/>
              </a:rPr>
              <a:t>gmtime</a:t>
            </a:r>
            <a:r>
              <a:rPr lang="en-US" b="0" i="0" dirty="0">
                <a:solidFill>
                  <a:schemeClr val="bg1"/>
                </a:solidFill>
                <a:effectLst/>
                <a:latin typeface="Arial" panose="020B0604020202020204" pitchFamily="34" charset="0"/>
              </a:rPr>
              <a:t>() or </a:t>
            </a:r>
            <a:r>
              <a:rPr lang="en-US" b="0" i="0" dirty="0" err="1">
                <a:solidFill>
                  <a:schemeClr val="bg1"/>
                </a:solidFill>
                <a:effectLst/>
                <a:latin typeface="Arial" panose="020B0604020202020204" pitchFamily="34" charset="0"/>
              </a:rPr>
              <a:t>localtime</a:t>
            </a:r>
            <a:r>
              <a:rPr lang="en-US" b="0" i="0" dirty="0">
                <a:solidFill>
                  <a:schemeClr val="bg1"/>
                </a:solidFill>
                <a:effectLst/>
                <a:latin typeface="Arial" panose="020B0604020202020204" pitchFamily="34" charset="0"/>
              </a:rPr>
              <a:t>() to a string as specified by the format argument.</a:t>
            </a:r>
            <a:endParaRPr lang="en-US" dirty="0">
              <a:solidFill>
                <a:schemeClr val="bg1"/>
              </a:solidFill>
              <a:latin typeface="Solid Edge ANSI" panose="020B7200000000000000" pitchFamily="34" charset="0"/>
            </a:endParaRPr>
          </a:p>
          <a:p>
            <a:endParaRPr lang="en-US" sz="2000" dirty="0">
              <a:solidFill>
                <a:schemeClr val="accent6"/>
              </a:solidFill>
              <a:latin typeface="Solid Edge ANSI" panose="020B7200000000000000" pitchFamily="34" charset="0"/>
            </a:endParaRPr>
          </a:p>
          <a:p>
            <a:r>
              <a:rPr lang="en-US" sz="2800" b="1" i="0" u="sng" dirty="0">
                <a:solidFill>
                  <a:srgbClr val="FFFFFF"/>
                </a:solidFill>
                <a:effectLst/>
                <a:latin typeface="urw-din"/>
              </a:rPr>
              <a:t>Label</a:t>
            </a:r>
            <a:r>
              <a:rPr lang="en-US" sz="2800" b="0" i="0" dirty="0">
                <a:solidFill>
                  <a:srgbClr val="FFFFFF"/>
                </a:solidFill>
                <a:effectLst/>
                <a:latin typeface="urw-din"/>
              </a:rPr>
              <a:t>: </a:t>
            </a:r>
          </a:p>
          <a:p>
            <a:r>
              <a:rPr lang="en-US" sz="2800" dirty="0">
                <a:solidFill>
                  <a:srgbClr val="FFFFFF"/>
                </a:solidFill>
                <a:latin typeface="urw-din"/>
              </a:rPr>
              <a:t>      </a:t>
            </a:r>
            <a:r>
              <a:rPr lang="en-US" sz="2000" b="0" i="0" dirty="0">
                <a:solidFill>
                  <a:srgbClr val="FFFFFF"/>
                </a:solidFill>
                <a:effectLst/>
                <a:latin typeface="urw-din"/>
              </a:rPr>
              <a:t>It refers to the display box where you can put any text or image which can be updated any time as per the code.</a:t>
            </a:r>
            <a:endParaRPr lang="en-US" sz="2000" dirty="0">
              <a:solidFill>
                <a:schemeClr val="accent6"/>
              </a:solidFill>
              <a:latin typeface="Solid Edge ANSI" panose="020B7200000000000000" pitchFamily="34" charset="0"/>
            </a:endParaRPr>
          </a:p>
          <a:p>
            <a:endParaRPr lang="en-US" sz="2000" dirty="0">
              <a:solidFill>
                <a:schemeClr val="accent6"/>
              </a:solidFill>
              <a:latin typeface="Solid Edge ANSI" panose="020B7200000000000000" pitchFamily="34" charset="0"/>
            </a:endParaRPr>
          </a:p>
          <a:p>
            <a:endParaRPr lang="en-IN" sz="2000" dirty="0">
              <a:solidFill>
                <a:schemeClr val="accent6"/>
              </a:solidFill>
              <a:latin typeface="Solid Edge ANSI" panose="020B7200000000000000" pitchFamily="34" charset="0"/>
            </a:endParaRPr>
          </a:p>
        </p:txBody>
      </p:sp>
    </p:spTree>
    <p:extLst>
      <p:ext uri="{BB962C8B-B14F-4D97-AF65-F5344CB8AC3E}">
        <p14:creationId xmlns:p14="http://schemas.microsoft.com/office/powerpoint/2010/main" val="231415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616</TotalTime>
  <Words>553</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Adobe Fan Heiti Std B</vt:lpstr>
      <vt:lpstr>Adobe Ming Std L</vt:lpstr>
      <vt:lpstr>Algerian</vt:lpstr>
      <vt:lpstr>-apple-system</vt:lpstr>
      <vt:lpstr>Arial</vt:lpstr>
      <vt:lpstr>Calibri</vt:lpstr>
      <vt:lpstr>Consolas</vt:lpstr>
      <vt:lpstr>Muli</vt:lpstr>
      <vt:lpstr>Roboto</vt:lpstr>
      <vt:lpstr>Solid Edge ANSI</vt:lpstr>
      <vt:lpstr>Trade Gothic LT Pro</vt:lpstr>
      <vt:lpstr>Trebuchet MS</vt:lpstr>
      <vt:lpstr>urw-din</vt:lpstr>
      <vt:lpstr>Office Theme</vt:lpstr>
      <vt:lpstr>Python Assignment-2</vt:lpstr>
      <vt:lpstr>TOPIC: CODING A DIGITAL CLOCK USING PYTHON</vt:lpstr>
      <vt:lpstr>INDEX:</vt:lpstr>
      <vt:lpstr>CODE INVOLVED:</vt:lpstr>
      <vt:lpstr>OUTPUT:</vt:lpstr>
      <vt:lpstr>           IDE:                                           </vt:lpstr>
      <vt:lpstr>What is GUI?</vt:lpstr>
      <vt:lpstr>What is tkinter?</vt:lpstr>
      <vt:lpstr>PowerPoint Presentation</vt:lpstr>
      <vt:lpstr>PowerPoint Presentation</vt:lpstr>
      <vt:lpstr>This presentation has helped me to learn about - time and tkinter module  - various methods associated with it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ALL….</dc:title>
  <dc:creator>vaishnaviak098@gmail.com</dc:creator>
  <cp:lastModifiedBy>vaishnaviak098@gmail.com</cp:lastModifiedBy>
  <cp:revision>6</cp:revision>
  <dcterms:created xsi:type="dcterms:W3CDTF">2022-02-26T16:50:02Z</dcterms:created>
  <dcterms:modified xsi:type="dcterms:W3CDTF">2022-03-10T16:15:02Z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