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71" r:id="rId5"/>
    <p:sldId id="258" r:id="rId6"/>
    <p:sldId id="272" r:id="rId7"/>
    <p:sldId id="273" r:id="rId8"/>
    <p:sldId id="274" r:id="rId9"/>
    <p:sldId id="259" r:id="rId10"/>
    <p:sldId id="260" r:id="rId11"/>
    <p:sldId id="275" r:id="rId12"/>
    <p:sldId id="279" r:id="rId13"/>
    <p:sldId id="261" r:id="rId14"/>
    <p:sldId id="276" r:id="rId15"/>
    <p:sldId id="262" r:id="rId16"/>
    <p:sldId id="263" r:id="rId17"/>
    <p:sldId id="277" r:id="rId18"/>
    <p:sldId id="278" r:id="rId19"/>
    <p:sldId id="281" r:id="rId20"/>
    <p:sldId id="280" r:id="rId21"/>
    <p:sldId id="264" r:id="rId22"/>
    <p:sldId id="266" r:id="rId23"/>
    <p:sldId id="267" r:id="rId24"/>
    <p:sldId id="283" r:id="rId25"/>
    <p:sldId id="282" r:id="rId26"/>
    <p:sldId id="268"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5"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6E5FFBF-AC46-4256-8747-84ECB7737E71}" type="datetimeFigureOut">
              <a:rPr lang="en-IN" smtClean="0"/>
              <a:t>05-07-2022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28194130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E5FFBF-AC46-4256-8747-84ECB7737E71}"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136889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5FFBF-AC46-4256-8747-84ECB7737E7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3257983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5FFBF-AC46-4256-8747-84ECB7737E7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4198358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5FFBF-AC46-4256-8747-84ECB7737E7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328523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5FFBF-AC46-4256-8747-84ECB7737E7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712170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5FFBF-AC46-4256-8747-84ECB7737E7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175639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5FFBF-AC46-4256-8747-84ECB7737E7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59CCF-C1BE-4127-B42B-FF5CDCD4A56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3730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5FFBF-AC46-4256-8747-84ECB7737E7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97307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5FFBF-AC46-4256-8747-84ECB7737E7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333239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5FFBF-AC46-4256-8747-84ECB7737E7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419297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E5FFBF-AC46-4256-8747-84ECB7737E71}"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4263726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5FFBF-AC46-4256-8747-84ECB7737E71}"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198090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E5FFBF-AC46-4256-8747-84ECB7737E71}"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132711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6E5FFBF-AC46-4256-8747-84ECB7737E71}"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281119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E5FFBF-AC46-4256-8747-84ECB7737E71}"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5003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E5FFBF-AC46-4256-8747-84ECB7737E71}"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B59CCF-C1BE-4127-B42B-FF5CDCD4A568}" type="slidenum">
              <a:rPr lang="en-IN" smtClean="0"/>
              <a:t>‹#›</a:t>
            </a:fld>
            <a:endParaRPr lang="en-IN"/>
          </a:p>
        </p:txBody>
      </p:sp>
    </p:spTree>
    <p:extLst>
      <p:ext uri="{BB962C8B-B14F-4D97-AF65-F5344CB8AC3E}">
        <p14:creationId xmlns:p14="http://schemas.microsoft.com/office/powerpoint/2010/main" val="118091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E5FFBF-AC46-4256-8747-84ECB7737E71}" type="datetimeFigureOut">
              <a:rPr lang="en-IN" smtClean="0"/>
              <a:t>05-07-2022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B59CCF-C1BE-4127-B42B-FF5CDCD4A568}" type="slidenum">
              <a:rPr lang="en-IN" smtClean="0"/>
              <a:t>‹#›</a:t>
            </a:fld>
            <a:endParaRPr lang="en-IN"/>
          </a:p>
        </p:txBody>
      </p:sp>
    </p:spTree>
    <p:extLst>
      <p:ext uri="{BB962C8B-B14F-4D97-AF65-F5344CB8AC3E}">
        <p14:creationId xmlns:p14="http://schemas.microsoft.com/office/powerpoint/2010/main" val="17973298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6.xml"/><Relationship Id="rId5" Type="http://schemas.openxmlformats.org/officeDocument/2006/relationships/image" Target="../media/image44.jpg"/><Relationship Id="rId4" Type="http://schemas.openxmlformats.org/officeDocument/2006/relationships/image" Target="../media/image43.jpg"/></Relationships>
</file>

<file path=ppt/slides/_rels/slide25.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6.xml"/><Relationship Id="rId4" Type="http://schemas.openxmlformats.org/officeDocument/2006/relationships/image" Target="../media/image4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6.xml"/><Relationship Id="rId4" Type="http://schemas.openxmlformats.org/officeDocument/2006/relationships/image" Target="../media/image50.svg"/></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7.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F96005-B23F-61A8-6393-68EFD0DBA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70" y="1324443"/>
            <a:ext cx="6417551" cy="42091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a:extLst>
              <a:ext uri="{FF2B5EF4-FFF2-40B4-BE49-F238E27FC236}">
                <a16:creationId xmlns:a16="http://schemas.microsoft.com/office/drawing/2014/main" id="{860DB348-4FE3-E4B0-E432-33DEF55A02AB}"/>
              </a:ext>
            </a:extLst>
          </p:cNvPr>
          <p:cNvSpPr>
            <a:spLocks noGrp="1"/>
          </p:cNvSpPr>
          <p:nvPr>
            <p:ph type="ctrTitle"/>
          </p:nvPr>
        </p:nvSpPr>
        <p:spPr>
          <a:xfrm>
            <a:off x="4582273" y="1964267"/>
            <a:ext cx="7089170" cy="2421464"/>
          </a:xfrm>
        </p:spPr>
        <p:txBody>
          <a:bodyPr>
            <a:noAutofit/>
          </a:bodyPr>
          <a:lstStyle/>
          <a:p>
            <a:r>
              <a:rPr lang="en-IN" sz="8800" dirty="0">
                <a:latin typeface="Algerian" panose="04020705040A02060702" pitchFamily="82" charset="0"/>
              </a:rPr>
              <a:t>Physics</a:t>
            </a:r>
            <a:r>
              <a:rPr lang="en-IN" sz="8800" dirty="0"/>
              <a:t> </a:t>
            </a:r>
            <a:r>
              <a:rPr lang="en-IN" sz="8800" dirty="0">
                <a:latin typeface="Adobe Song Std L" panose="02020300000000000000" pitchFamily="18" charset="-128"/>
                <a:ea typeface="Adobe Song Std L" panose="02020300000000000000" pitchFamily="18" charset="-128"/>
              </a:rPr>
              <a:t>seminar</a:t>
            </a:r>
          </a:p>
        </p:txBody>
      </p:sp>
      <p:sp>
        <p:nvSpPr>
          <p:cNvPr id="3" name="Subtitle 2">
            <a:extLst>
              <a:ext uri="{FF2B5EF4-FFF2-40B4-BE49-F238E27FC236}">
                <a16:creationId xmlns:a16="http://schemas.microsoft.com/office/drawing/2014/main" id="{6F22BF1A-3159-0A0B-D7E3-A27BF9F28EAD}"/>
              </a:ext>
            </a:extLst>
          </p:cNvPr>
          <p:cNvSpPr>
            <a:spLocks noGrp="1"/>
          </p:cNvSpPr>
          <p:nvPr>
            <p:ph type="subTitle" idx="1"/>
          </p:nvPr>
        </p:nvSpPr>
        <p:spPr/>
        <p:txBody>
          <a:bodyPr>
            <a:normAutofit/>
          </a:bodyPr>
          <a:lstStyle/>
          <a:p>
            <a:r>
              <a:rPr lang="en-IN" sz="3200" dirty="0">
                <a:latin typeface="Agency FB" panose="020B0503020202020204" pitchFamily="34" charset="0"/>
              </a:rPr>
              <a:t>Topic: mom satellite</a:t>
            </a:r>
          </a:p>
        </p:txBody>
      </p:sp>
    </p:spTree>
    <p:extLst>
      <p:ext uri="{BB962C8B-B14F-4D97-AF65-F5344CB8AC3E}">
        <p14:creationId xmlns:p14="http://schemas.microsoft.com/office/powerpoint/2010/main" val="644483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F29A-8D04-3C0E-9D69-B37A049936F7}"/>
              </a:ext>
            </a:extLst>
          </p:cNvPr>
          <p:cNvSpPr>
            <a:spLocks noGrp="1"/>
          </p:cNvSpPr>
          <p:nvPr>
            <p:ph type="title"/>
          </p:nvPr>
        </p:nvSpPr>
        <p:spPr>
          <a:xfrm>
            <a:off x="685801" y="195209"/>
            <a:ext cx="10131425" cy="1099335"/>
          </a:xfrm>
        </p:spPr>
        <p:txBody>
          <a:bodyPr>
            <a:normAutofit fontScale="90000"/>
          </a:bodyPr>
          <a:lstStyle/>
          <a:p>
            <a:r>
              <a:rPr lang="en-IN" dirty="0">
                <a:effectLst/>
                <a:latin typeface="Broadway" panose="04040905080B02020502" pitchFamily="82" charset="0"/>
                <a:ea typeface="Calibri" panose="020F0502020204030204" pitchFamily="34" charset="0"/>
                <a:cs typeface="Times New Roman" panose="02020603050405020304" pitchFamily="18" charset="0"/>
              </a:rPr>
              <a:t>MAIN OBJECTIVE OF THE MISSION</a:t>
            </a:r>
            <a:r>
              <a:rPr lang="en-IN" sz="1800" dirty="0">
                <a:effectLst/>
                <a:latin typeface="Broadway" panose="04040905080B02020502" pitchFamily="82"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E26DD0-74D8-3358-F22C-754937206F59}"/>
              </a:ext>
            </a:extLst>
          </p:cNvPr>
          <p:cNvSpPr>
            <a:spLocks noGrp="1"/>
          </p:cNvSpPr>
          <p:nvPr>
            <p:ph idx="1"/>
          </p:nvPr>
        </p:nvSpPr>
        <p:spPr>
          <a:xfrm>
            <a:off x="685801" y="1006867"/>
            <a:ext cx="10131425" cy="5655924"/>
          </a:xfrm>
        </p:spPr>
        <p:txBody>
          <a:bodyPr>
            <a:normAutofit fontScale="62500" lnSpcReduction="20000"/>
          </a:bodyPr>
          <a:lstStyle/>
          <a:p>
            <a:pPr>
              <a:lnSpc>
                <a:spcPct val="107000"/>
              </a:lnSpc>
              <a:spcAft>
                <a:spcPts val="800"/>
              </a:spcAft>
            </a:pPr>
            <a:r>
              <a:rPr lang="en-IN" sz="4600" dirty="0">
                <a:effectLst/>
                <a:latin typeface="Calibri" panose="020F0502020204030204" pitchFamily="34" charset="0"/>
                <a:ea typeface="Calibri" panose="020F0502020204030204" pitchFamily="34" charset="0"/>
                <a:cs typeface="Times New Roman" panose="02020603050405020304" pitchFamily="18" charset="0"/>
              </a:rPr>
              <a:t>The primary objective of the mission is to develop the technologies required for designing, planning, management and operations of an interplanetary mission.</a:t>
            </a:r>
          </a:p>
          <a:p>
            <a:pPr>
              <a:lnSpc>
                <a:spcPct val="107000"/>
              </a:lnSpc>
              <a:spcAft>
                <a:spcPts val="800"/>
              </a:spcAft>
            </a:pPr>
            <a:r>
              <a:rPr lang="en-IN" sz="4600" dirty="0">
                <a:effectLst/>
                <a:latin typeface="Calibri" panose="020F0502020204030204" pitchFamily="34" charset="0"/>
                <a:ea typeface="Calibri" panose="020F0502020204030204" pitchFamily="34" charset="0"/>
                <a:cs typeface="Times New Roman" panose="02020603050405020304" pitchFamily="18" charset="0"/>
              </a:rPr>
              <a:t>The secondary objective is to explore Mars' surface features, morphology, mineralogy and Martian atmosphere using indigenous scientific instruments. </a:t>
            </a:r>
          </a:p>
          <a:p>
            <a:pPr>
              <a:lnSpc>
                <a:spcPct val="107000"/>
              </a:lnSpc>
              <a:spcAft>
                <a:spcPts val="800"/>
              </a:spcAft>
            </a:pPr>
            <a:r>
              <a:rPr lang="en-IN" sz="4600" dirty="0">
                <a:effectLst/>
                <a:latin typeface="Calibri" panose="020F0502020204030204" pitchFamily="34" charset="0"/>
                <a:ea typeface="Calibri" panose="020F0502020204030204" pitchFamily="34" charset="0"/>
                <a:cs typeface="Times New Roman" panose="02020603050405020304" pitchFamily="18" charset="0"/>
              </a:rPr>
              <a:t>The main objectives are to develop the technologies required for designing, planning, management and operations of an interplanetary mission comprising the following major tasks</a:t>
            </a:r>
          </a:p>
          <a:p>
            <a:pPr>
              <a:lnSpc>
                <a:spcPct val="107000"/>
              </a:lnSpc>
              <a:spcAft>
                <a:spcPts val="800"/>
              </a:spcAft>
            </a:pPr>
            <a:r>
              <a:rPr lang="en-IN" sz="4600" dirty="0">
                <a:effectLst/>
                <a:latin typeface="Calibri" panose="020F0502020204030204" pitchFamily="34" charset="0"/>
                <a:ea typeface="Calibri" panose="020F0502020204030204" pitchFamily="34" charset="0"/>
                <a:cs typeface="Times New Roman" panose="02020603050405020304" pitchFamily="18" charset="0"/>
              </a:rPr>
              <a:t>Orbit manoeuvres to transfer the spacecraft from Earth-centred orbit to heliocentric trajectory and finally, capture into Martian orbit</a:t>
            </a:r>
          </a:p>
          <a:p>
            <a:endParaRPr lang="en-IN" dirty="0"/>
          </a:p>
        </p:txBody>
      </p:sp>
      <p:pic>
        <p:nvPicPr>
          <p:cNvPr id="5" name="Graphic 4" descr="Bullseye">
            <a:extLst>
              <a:ext uri="{FF2B5EF4-FFF2-40B4-BE49-F238E27FC236}">
                <a16:creationId xmlns:a16="http://schemas.microsoft.com/office/drawing/2014/main" id="{8A802F7F-7429-B262-FD93-E6064E0744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0936" y="166333"/>
            <a:ext cx="1695716" cy="1457948"/>
          </a:xfrm>
          <a:prstGeom prst="rect">
            <a:avLst/>
          </a:prstGeom>
        </p:spPr>
      </p:pic>
    </p:spTree>
    <p:extLst>
      <p:ext uri="{BB962C8B-B14F-4D97-AF65-F5344CB8AC3E}">
        <p14:creationId xmlns:p14="http://schemas.microsoft.com/office/powerpoint/2010/main" val="13222628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additive="base">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 calcmode="lin" valueType="num">
                                      <p:cBhvr additive="base">
                                        <p:cTn id="3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 calcmode="lin" valueType="num">
                                      <p:cBhvr additive="base">
                                        <p:cTn id="4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7572D6-AD9F-AC33-A576-796E471D89E8}"/>
              </a:ext>
            </a:extLst>
          </p:cNvPr>
          <p:cNvSpPr>
            <a:spLocks noGrp="1"/>
          </p:cNvSpPr>
          <p:nvPr>
            <p:ph type="body" idx="1"/>
          </p:nvPr>
        </p:nvSpPr>
        <p:spPr>
          <a:xfrm>
            <a:off x="685800" y="657546"/>
            <a:ext cx="9917130" cy="5133654"/>
          </a:xfrm>
        </p:spPr>
        <p:txBody>
          <a:bodyPr>
            <a:normAutofit fontScale="47500" lnSpcReduction="20000"/>
          </a:bodyPr>
          <a:lstStyle/>
          <a:p>
            <a:pPr marL="342900" indent="-342900">
              <a:buFont typeface="Wingdings" panose="05000000000000000000" pitchFamily="2" charset="2"/>
              <a:buChar char="Ø"/>
            </a:pPr>
            <a:r>
              <a:rPr lang="en-IN" sz="7300" dirty="0">
                <a:effectLst/>
                <a:latin typeface="Calibri" panose="020F0502020204030204" pitchFamily="34" charset="0"/>
                <a:ea typeface="Calibri" panose="020F0502020204030204" pitchFamily="34" charset="0"/>
                <a:cs typeface="Times New Roman" panose="02020603050405020304" pitchFamily="18" charset="0"/>
              </a:rPr>
              <a:t>Development of force models and algorithms for orbit and attitude (orientation) computations and analysis</a:t>
            </a:r>
            <a:endParaRPr lang="en-IN" sz="7300" dirty="0"/>
          </a:p>
          <a:p>
            <a:pPr marL="342900" indent="-342900">
              <a:buFont typeface="Wingdings" panose="05000000000000000000" pitchFamily="2" charset="2"/>
              <a:buChar char="Ø"/>
            </a:pPr>
            <a:r>
              <a:rPr lang="en-IN" sz="7300" dirty="0">
                <a:effectLst/>
                <a:latin typeface="Calibri" panose="020F0502020204030204" pitchFamily="34" charset="0"/>
                <a:ea typeface="Calibri" panose="020F0502020204030204" pitchFamily="34" charset="0"/>
                <a:cs typeface="Times New Roman" panose="02020603050405020304" pitchFamily="18" charset="0"/>
              </a:rPr>
              <a:t>Navigation in all phases</a:t>
            </a:r>
            <a:endParaRPr lang="en-IN" sz="7300" dirty="0"/>
          </a:p>
          <a:p>
            <a:pPr marL="342900" indent="-342900">
              <a:buFont typeface="Wingdings" panose="05000000000000000000" pitchFamily="2" charset="2"/>
              <a:buChar char="Ø"/>
            </a:pPr>
            <a:r>
              <a:rPr lang="en-IN" sz="7300" dirty="0">
                <a:effectLst/>
                <a:latin typeface="Calibri" panose="020F0502020204030204" pitchFamily="34" charset="0"/>
                <a:ea typeface="Calibri" panose="020F0502020204030204" pitchFamily="34" charset="0"/>
                <a:cs typeface="Times New Roman" panose="02020603050405020304" pitchFamily="18" charset="0"/>
              </a:rPr>
              <a:t>Maintain the spacecraft in all phases of the mission</a:t>
            </a:r>
            <a:endParaRPr lang="en-IN" sz="7300" dirty="0"/>
          </a:p>
          <a:p>
            <a:pPr marL="342900" indent="-342900">
              <a:buFont typeface="Wingdings" panose="05000000000000000000" pitchFamily="2" charset="2"/>
              <a:buChar char="Ø"/>
            </a:pPr>
            <a:r>
              <a:rPr lang="en-IN" sz="7300" dirty="0">
                <a:effectLst/>
                <a:latin typeface="Calibri" panose="020F0502020204030204" pitchFamily="34" charset="0"/>
                <a:ea typeface="Calibri" panose="020F0502020204030204" pitchFamily="34" charset="0"/>
                <a:cs typeface="Times New Roman" panose="02020603050405020304" pitchFamily="18" charset="0"/>
              </a:rPr>
              <a:t>Meeting power, communications, thermal and payload operation requirements</a:t>
            </a:r>
          </a:p>
          <a:p>
            <a:pPr marL="342900" indent="-342900">
              <a:buFont typeface="Wingdings" panose="05000000000000000000" pitchFamily="2" charset="2"/>
              <a:buChar char="Ø"/>
            </a:pPr>
            <a:r>
              <a:rPr lang="en-IN" sz="7300" dirty="0">
                <a:effectLst/>
                <a:latin typeface="Calibri" panose="020F0502020204030204" pitchFamily="34" charset="0"/>
                <a:ea typeface="Calibri" panose="020F0502020204030204" pitchFamily="34" charset="0"/>
                <a:cs typeface="Times New Roman" panose="02020603050405020304" pitchFamily="18" charset="0"/>
              </a:rPr>
              <a:t>Incorporate autonomous features to handle contingency situations</a:t>
            </a: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6781404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D437-8143-2F7E-6238-DF05F138D20E}"/>
              </a:ext>
            </a:extLst>
          </p:cNvPr>
          <p:cNvSpPr>
            <a:spLocks noGrp="1"/>
          </p:cNvSpPr>
          <p:nvPr>
            <p:ph type="title"/>
          </p:nvPr>
        </p:nvSpPr>
        <p:spPr>
          <a:xfrm>
            <a:off x="685801" y="82193"/>
            <a:ext cx="10131425" cy="1541125"/>
          </a:xfrm>
        </p:spPr>
        <p:txBody>
          <a:bodyPr>
            <a:normAutofit/>
          </a:bodyPr>
          <a:lstStyle/>
          <a:p>
            <a:r>
              <a:rPr lang="en-IN" sz="4800" dirty="0">
                <a:latin typeface="Algerian" panose="04020705040A02060702" pitchFamily="82" charset="0"/>
              </a:rPr>
              <a:t>Satellite design:</a:t>
            </a:r>
          </a:p>
        </p:txBody>
      </p:sp>
      <p:pic>
        <p:nvPicPr>
          <p:cNvPr id="4" name="Picture 3">
            <a:extLst>
              <a:ext uri="{FF2B5EF4-FFF2-40B4-BE49-F238E27FC236}">
                <a16:creationId xmlns:a16="http://schemas.microsoft.com/office/drawing/2014/main" id="{597AEDFF-EA46-228E-2DBE-71B5009DA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441" y="2065868"/>
            <a:ext cx="8287734" cy="4401386"/>
          </a:xfrm>
          <a:prstGeom prst="rect">
            <a:avLst/>
          </a:prstGeom>
        </p:spPr>
      </p:pic>
    </p:spTree>
    <p:extLst>
      <p:ext uri="{BB962C8B-B14F-4D97-AF65-F5344CB8AC3E}">
        <p14:creationId xmlns:p14="http://schemas.microsoft.com/office/powerpoint/2010/main" val="36745333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B042-A9E7-BB64-7BE7-0D119891DC30}"/>
              </a:ext>
            </a:extLst>
          </p:cNvPr>
          <p:cNvSpPr>
            <a:spLocks noGrp="1"/>
          </p:cNvSpPr>
          <p:nvPr>
            <p:ph type="title"/>
          </p:nvPr>
        </p:nvSpPr>
        <p:spPr>
          <a:xfrm>
            <a:off x="593333" y="-238018"/>
            <a:ext cx="10131425" cy="1304818"/>
          </a:xfrm>
        </p:spPr>
        <p:txBody>
          <a:bodyPr>
            <a:normAutofit/>
          </a:bodyPr>
          <a:lstStyle/>
          <a:p>
            <a:r>
              <a:rPr lang="en-IN" sz="3200" dirty="0">
                <a:effectLst/>
                <a:latin typeface="Broadway" panose="04040905080B02020502" pitchFamily="82" charset="0"/>
                <a:ea typeface="Calibri" panose="020F0502020204030204" pitchFamily="34" charset="0"/>
                <a:cs typeface="Times New Roman" panose="02020603050405020304" pitchFamily="18" charset="0"/>
              </a:rPr>
              <a:t>SPACE CRAFT DESIGN</a:t>
            </a:r>
            <a:endParaRPr lang="en-IN" sz="3200" dirty="0">
              <a:latin typeface="Broadway" panose="04040905080B02020502" pitchFamily="82" charset="0"/>
            </a:endParaRPr>
          </a:p>
        </p:txBody>
      </p:sp>
      <p:sp>
        <p:nvSpPr>
          <p:cNvPr id="3" name="Content Placeholder 2">
            <a:extLst>
              <a:ext uri="{FF2B5EF4-FFF2-40B4-BE49-F238E27FC236}">
                <a16:creationId xmlns:a16="http://schemas.microsoft.com/office/drawing/2014/main" id="{DBBA9E7C-E64D-2F3D-0301-60F8A49ACE28}"/>
              </a:ext>
            </a:extLst>
          </p:cNvPr>
          <p:cNvSpPr>
            <a:spLocks noGrp="1"/>
          </p:cNvSpPr>
          <p:nvPr>
            <p:ph idx="1"/>
          </p:nvPr>
        </p:nvSpPr>
        <p:spPr>
          <a:xfrm>
            <a:off x="511142" y="-238018"/>
            <a:ext cx="5191015" cy="7799797"/>
          </a:xfrm>
        </p:spPr>
        <p:txBody>
          <a:bodyPr>
            <a:normAutofit/>
          </a:bodyPr>
          <a:lstStyle/>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u="sng" dirty="0">
                <a:effectLst/>
                <a:latin typeface="Calibri" panose="020F0502020204030204" pitchFamily="34" charset="0"/>
                <a:ea typeface="Calibri" panose="020F0502020204030204" pitchFamily="34" charset="0"/>
                <a:cs typeface="Times New Roman" panose="02020603050405020304" pitchFamily="18" charset="0"/>
              </a:rPr>
              <a:t>Mass: </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The lift-off mass was 1,337.2 kg (2,948 lb), including 852 kg (1,878 lb) of propellant.</a:t>
            </a:r>
          </a:p>
          <a:p>
            <a:pPr>
              <a:lnSpc>
                <a:spcPct val="107000"/>
              </a:lnSpc>
              <a:spcAft>
                <a:spcPts val="800"/>
              </a:spcAft>
            </a:pPr>
            <a:r>
              <a:rPr lang="en-IN" sz="2400" u="sng" dirty="0">
                <a:effectLst/>
                <a:latin typeface="Calibri" panose="020F0502020204030204" pitchFamily="34" charset="0"/>
                <a:ea typeface="Calibri" panose="020F0502020204030204" pitchFamily="34" charset="0"/>
                <a:cs typeface="Times New Roman" panose="02020603050405020304" pitchFamily="18" charset="0"/>
              </a:rPr>
              <a:t>Power:</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      Electric power is generated by three solar array panels of 1.8 m × 1.4 m (5 ft 11 in × 4 ft 7 in) each (7.56 m2 (81.4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sq</a:t>
            </a:r>
            <a:r>
              <a:rPr lang="en-IN" sz="2400" dirty="0">
                <a:effectLst/>
                <a:latin typeface="Calibri" panose="020F0502020204030204" pitchFamily="34" charset="0"/>
                <a:ea typeface="Calibri" panose="020F0502020204030204" pitchFamily="34" charset="0"/>
                <a:cs typeface="Times New Roman" panose="02020603050405020304" pitchFamily="18" charset="0"/>
              </a:rPr>
              <a:t> ft) total), for a maximum of 840 watts of power generation in Mars orbit. Electricity is stored in a 36 Ah Lithium-ion battery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E2F97526-552E-91A4-7AB5-55A254EEE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503" y="414391"/>
            <a:ext cx="5191015" cy="5683250"/>
          </a:xfrm>
          <a:prstGeom prst="rect">
            <a:avLst/>
          </a:prstGeom>
        </p:spPr>
      </p:pic>
    </p:spTree>
    <p:extLst>
      <p:ext uri="{BB962C8B-B14F-4D97-AF65-F5344CB8AC3E}">
        <p14:creationId xmlns:p14="http://schemas.microsoft.com/office/powerpoint/2010/main" val="11541155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2A23-E007-F3D3-81CD-FA1DD4FF251F}"/>
              </a:ext>
            </a:extLst>
          </p:cNvPr>
          <p:cNvSpPr>
            <a:spLocks noGrp="1"/>
          </p:cNvSpPr>
          <p:nvPr>
            <p:ph type="title"/>
          </p:nvPr>
        </p:nvSpPr>
        <p:spPr>
          <a:xfrm>
            <a:off x="685801" y="2691829"/>
            <a:ext cx="10131427" cy="1041971"/>
          </a:xfrm>
        </p:spPr>
        <p:txBody>
          <a:bodyPr>
            <a:normAutofit fontScale="90000"/>
          </a:bodyPr>
          <a:lstStyle/>
          <a:p>
            <a:pPr marL="457200" indent="-457200">
              <a:lnSpc>
                <a:spcPct val="107000"/>
              </a:lnSpc>
              <a:spcAft>
                <a:spcPts val="800"/>
              </a:spcAft>
              <a:buFont typeface="Arial" panose="020B0604020202020204" pitchFamily="34" charset="0"/>
              <a:buChar char="•"/>
            </a:pPr>
            <a:r>
              <a:rPr lang="en-IN" sz="3200" u="sng" dirty="0">
                <a:effectLst/>
                <a:latin typeface="Calibri" panose="020F0502020204030204" pitchFamily="34" charset="0"/>
                <a:ea typeface="Calibri" panose="020F0502020204030204" pitchFamily="34" charset="0"/>
                <a:cs typeface="Times New Roman" panose="02020603050405020304" pitchFamily="18" charset="0"/>
              </a:rPr>
              <a:t>Propulsion: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Calibri" panose="020F0502020204030204" pitchFamily="34" charset="0"/>
                <a:ea typeface="Calibri" panose="020F0502020204030204" pitchFamily="34" charset="0"/>
                <a:cs typeface="Times New Roman" panose="02020603050405020304" pitchFamily="18" charset="0"/>
              </a:rPr>
              <a:t>A liquid fuel engine with a thrust of 440 newtons (99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lbf</a:t>
            </a:r>
            <a:r>
              <a:rPr lang="en-IN" sz="3200" dirty="0">
                <a:effectLst/>
                <a:latin typeface="Calibri" panose="020F0502020204030204" pitchFamily="34" charset="0"/>
                <a:ea typeface="Calibri" panose="020F0502020204030204" pitchFamily="34" charset="0"/>
                <a:cs typeface="Times New Roman" panose="02020603050405020304" pitchFamily="18" charset="0"/>
              </a:rPr>
              <a:t>) is used for orbit raising and insertion into Mars orbit. The orbiter also has eight 22-newton (4.9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lbf</a:t>
            </a:r>
            <a:r>
              <a:rPr lang="en-IN" sz="3200" dirty="0">
                <a:effectLst/>
                <a:latin typeface="Calibri" panose="020F0502020204030204" pitchFamily="34" charset="0"/>
                <a:ea typeface="Calibri" panose="020F0502020204030204" pitchFamily="34" charset="0"/>
                <a:cs typeface="Times New Roman" panose="02020603050405020304" pitchFamily="18" charset="0"/>
              </a:rPr>
              <a:t>) thrusters for attitude control (orientation). Its propellant mass at launch was 852 kg (1,878 lb).</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u="sng" dirty="0">
                <a:effectLst/>
                <a:latin typeface="Calibri" panose="020F0502020204030204" pitchFamily="34" charset="0"/>
                <a:ea typeface="Calibri" panose="020F0502020204030204" pitchFamily="34" charset="0"/>
                <a:cs typeface="Times New Roman" panose="02020603050405020304" pitchFamily="18" charset="0"/>
              </a:rPr>
              <a:t>Attitude and Orbit Control System: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err="1">
                <a:effectLst/>
                <a:latin typeface="Calibri" panose="020F0502020204030204" pitchFamily="34" charset="0"/>
                <a:ea typeface="Calibri" panose="020F0502020204030204" pitchFamily="34" charset="0"/>
                <a:cs typeface="Times New Roman" panose="02020603050405020304" pitchFamily="18" charset="0"/>
              </a:rPr>
              <a:t>Maneuvering</a:t>
            </a:r>
            <a:r>
              <a:rPr lang="en-IN" sz="3200" dirty="0">
                <a:effectLst/>
                <a:latin typeface="Calibri" panose="020F0502020204030204" pitchFamily="34" charset="0"/>
                <a:ea typeface="Calibri" panose="020F0502020204030204" pitchFamily="34" charset="0"/>
                <a:cs typeface="Times New Roman" panose="02020603050405020304" pitchFamily="18" charset="0"/>
              </a:rPr>
              <a:t> system that includes electronics with a MAR31750 processor, two star sensors, a solar panel Sun sensor, a coarse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analog</a:t>
            </a:r>
            <a:r>
              <a:rPr lang="en-IN" sz="3200" dirty="0">
                <a:effectLst/>
                <a:latin typeface="Calibri" panose="020F0502020204030204" pitchFamily="34" charset="0"/>
                <a:ea typeface="Calibri" panose="020F0502020204030204" pitchFamily="34" charset="0"/>
                <a:cs typeface="Times New Roman" panose="02020603050405020304" pitchFamily="18" charset="0"/>
              </a:rPr>
              <a:t> Sun sensor, four reaction wheels, and the primary propulsion system.</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u="sng" dirty="0">
                <a:effectLst/>
                <a:latin typeface="Calibri" panose="020F0502020204030204" pitchFamily="34" charset="0"/>
                <a:ea typeface="Calibri" panose="020F0502020204030204" pitchFamily="34" charset="0"/>
                <a:cs typeface="Times New Roman" panose="02020603050405020304" pitchFamily="18" charset="0"/>
              </a:rPr>
              <a:t>Antennae:</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Calibri" panose="020F0502020204030204" pitchFamily="34" charset="0"/>
                <a:ea typeface="Calibri" panose="020F0502020204030204" pitchFamily="34" charset="0"/>
                <a:cs typeface="Times New Roman" panose="02020603050405020304" pitchFamily="18" charset="0"/>
              </a:rPr>
              <a:t> Low gain antenna, mid gain antenna, and high gain antenna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28A50ACF-2D02-36D5-E7B8-C1B069ACB459}"/>
              </a:ext>
            </a:extLst>
          </p:cNvPr>
          <p:cNvSpPr>
            <a:spLocks noGrp="1"/>
          </p:cNvSpPr>
          <p:nvPr>
            <p:ph type="body" idx="1"/>
          </p:nvPr>
        </p:nvSpPr>
        <p:spPr>
          <a:xfrm>
            <a:off x="562511" y="6134100"/>
            <a:ext cx="10131428" cy="1447800"/>
          </a:xfrm>
        </p:spPr>
        <p:txBody>
          <a:bodyPr/>
          <a:lstStyle/>
          <a:p>
            <a:endParaRPr lang="en-IN" dirty="0"/>
          </a:p>
        </p:txBody>
      </p:sp>
    </p:spTree>
    <p:extLst>
      <p:ext uri="{BB962C8B-B14F-4D97-AF65-F5344CB8AC3E}">
        <p14:creationId xmlns:p14="http://schemas.microsoft.com/office/powerpoint/2010/main" val="31539134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A69B-6787-8BD2-CFD8-9AD47297962F}"/>
              </a:ext>
            </a:extLst>
          </p:cNvPr>
          <p:cNvSpPr>
            <a:spLocks noGrp="1"/>
          </p:cNvSpPr>
          <p:nvPr>
            <p:ph type="title"/>
          </p:nvPr>
        </p:nvSpPr>
        <p:spPr/>
        <p:txBody>
          <a:bodyPr>
            <a:normAutofit/>
          </a:bodyPr>
          <a:lstStyle/>
          <a:p>
            <a:pPr algn="ctr"/>
            <a:r>
              <a:rPr lang="en-IN" sz="5400" dirty="0">
                <a:effectLst/>
                <a:latin typeface="Bernard MT Condensed" panose="02050806060905020404" pitchFamily="18" charset="0"/>
                <a:ea typeface="Calibri" panose="020F0502020204030204" pitchFamily="34" charset="0"/>
                <a:cs typeface="Times New Roman" panose="02020603050405020304" pitchFamily="18" charset="0"/>
              </a:rPr>
              <a:t>THREE PHASES OF THE SPACECRAFT</a:t>
            </a:r>
            <a:endParaRPr lang="en-IN" sz="11500" dirty="0">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DD1A9226-C8CB-A356-3EE6-559C62369221}"/>
              </a:ext>
            </a:extLst>
          </p:cNvPr>
          <p:cNvSpPr>
            <a:spLocks noGrp="1"/>
          </p:cNvSpPr>
          <p:nvPr>
            <p:ph idx="1"/>
          </p:nvPr>
        </p:nvSpPr>
        <p:spPr>
          <a:xfrm>
            <a:off x="838200" y="1849348"/>
            <a:ext cx="10515600" cy="5008652"/>
          </a:xfrm>
        </p:spPr>
        <p:txBody>
          <a:bodyPr>
            <a:normAutofit/>
          </a:bodyPr>
          <a:lstStyle/>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Geo Centric Phase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spacecraft is injected into an Elliptic Parking Orbit by the launcher. With six main engine burns, the spacecraft is gradually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maneuvered</a:t>
            </a:r>
            <a:r>
              <a:rPr lang="en-IN" sz="1800" dirty="0">
                <a:effectLst/>
                <a:latin typeface="Calibri" panose="020F0502020204030204" pitchFamily="34" charset="0"/>
                <a:ea typeface="Calibri" panose="020F0502020204030204" pitchFamily="34" charset="0"/>
                <a:cs typeface="Times New Roman" panose="02020603050405020304" pitchFamily="18" charset="0"/>
              </a:rPr>
              <a:t> into a departure hyperbolic trajectory with which it escapes from the Earth's Sphere of Influence (SOI) with Earth's orbital velocity + V boost</a:t>
            </a:r>
          </a:p>
          <a:p>
            <a:pPr marL="342900" lvl="0" indent="-342900">
              <a:lnSpc>
                <a:spcPct val="107000"/>
              </a:lnSpc>
              <a:spcAft>
                <a:spcPts val="800"/>
              </a:spcAft>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Helio</a:t>
            </a:r>
            <a:r>
              <a:rPr lang="en-IN" sz="1800" dirty="0">
                <a:effectLst/>
                <a:latin typeface="Calibri" panose="020F0502020204030204" pitchFamily="34" charset="0"/>
                <a:ea typeface="Calibri" panose="020F0502020204030204" pitchFamily="34" charset="0"/>
                <a:cs typeface="Times New Roman" panose="02020603050405020304" pitchFamily="18" charset="0"/>
              </a:rPr>
              <a:t> Centric Phase</a:t>
            </a:r>
          </a:p>
          <a:p>
            <a:pPr marL="2286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spacecraft leaves Earth in a direction tangential to Earth's orbit and encounters Mars tangentially to its orbit. The flight path is roughly one half of an ellipse around sun. Eventually it will intersect the orbit of Mars at the exact moment when Mars is there too.</a:t>
            </a:r>
          </a:p>
          <a:p>
            <a:pPr marL="2286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3.Aereocentric phase</a:t>
            </a:r>
          </a:p>
          <a:p>
            <a:pPr marL="2286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 24 September 2019, MOM completed 5 years in orbit around Mars, sending 2 terabytes of imaging data, and had enough propellant to complete another year in orbit</a:t>
            </a:r>
            <a:br>
              <a:rPr lang="en-IN" sz="3200" dirty="0">
                <a:effectLst/>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3200" dirty="0"/>
          </a:p>
        </p:txBody>
      </p:sp>
    </p:spTree>
    <p:extLst>
      <p:ext uri="{BB962C8B-B14F-4D97-AF65-F5344CB8AC3E}">
        <p14:creationId xmlns:p14="http://schemas.microsoft.com/office/powerpoint/2010/main" val="30120632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988D3-41B1-4B8D-A93D-00845F9D5E44}"/>
              </a:ext>
            </a:extLst>
          </p:cNvPr>
          <p:cNvSpPr>
            <a:spLocks noGrp="1"/>
          </p:cNvSpPr>
          <p:nvPr>
            <p:ph type="title"/>
          </p:nvPr>
        </p:nvSpPr>
        <p:spPr>
          <a:xfrm>
            <a:off x="-1438382" y="673705"/>
            <a:ext cx="7304926" cy="1137104"/>
          </a:xfrm>
        </p:spPr>
        <p:txBody>
          <a:bodyPr>
            <a:noAutofit/>
          </a:bodyPr>
          <a:lstStyle/>
          <a:p>
            <a:pPr algn="ctr"/>
            <a:r>
              <a:rPr lang="en-IN" dirty="0">
                <a:effectLst/>
                <a:latin typeface="Bodoni MT Black" panose="02070A03080606020203" pitchFamily="18" charset="0"/>
                <a:ea typeface="Calibri" panose="020F0502020204030204" pitchFamily="34" charset="0"/>
                <a:cs typeface="Times New Roman" panose="02020603050405020304" pitchFamily="18" charset="0"/>
              </a:rPr>
              <a:t>THE LAUNCH</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sz="8000" dirty="0"/>
          </a:p>
        </p:txBody>
      </p:sp>
      <p:sp>
        <p:nvSpPr>
          <p:cNvPr id="3" name="Content Placeholder 2">
            <a:extLst>
              <a:ext uri="{FF2B5EF4-FFF2-40B4-BE49-F238E27FC236}">
                <a16:creationId xmlns:a16="http://schemas.microsoft.com/office/drawing/2014/main" id="{2A9FB9A0-1B87-97FB-92CB-518DCDFE272A}"/>
              </a:ext>
            </a:extLst>
          </p:cNvPr>
          <p:cNvSpPr>
            <a:spLocks noGrp="1"/>
          </p:cNvSpPr>
          <p:nvPr>
            <p:ph idx="1"/>
          </p:nvPr>
        </p:nvSpPr>
        <p:spPr>
          <a:xfrm>
            <a:off x="838200" y="1355271"/>
            <a:ext cx="7576335" cy="4821692"/>
          </a:xfrm>
        </p:spPr>
        <p:txBody>
          <a:bodyPr>
            <a:normAutofit/>
          </a:bodyPr>
          <a:lstStyle/>
          <a:p>
            <a:pPr>
              <a:lnSpc>
                <a:spcPct val="107000"/>
              </a:lnSpc>
              <a:spcAft>
                <a:spcPts val="800"/>
              </a:spcAft>
            </a:pPr>
            <a:r>
              <a:rPr lang="en-IN" sz="2000" i="1" dirty="0">
                <a:effectLst/>
                <a:latin typeface="Calibri" panose="020F0502020204030204" pitchFamily="34" charset="0"/>
                <a:ea typeface="Calibri" panose="020F0502020204030204" pitchFamily="34" charset="0"/>
                <a:cs typeface="Times New Roman" panose="02020603050405020304" pitchFamily="18" charset="0"/>
              </a:rPr>
              <a:t>On 19 October 2013, ISRO chairman K. Radhakrishnan announced that the launch had to be postponed by a week for 5 November 2013 due to a delay of a crucial telemetry ship reaching Fiji.</a:t>
            </a:r>
          </a:p>
          <a:p>
            <a:pPr>
              <a:lnSpc>
                <a:spcPct val="107000"/>
              </a:lnSpc>
              <a:spcAft>
                <a:spcPts val="800"/>
              </a:spcAft>
            </a:pPr>
            <a:r>
              <a:rPr lang="en-IN" sz="2000" i="1" dirty="0">
                <a:effectLst/>
                <a:latin typeface="Calibri" panose="020F0502020204030204" pitchFamily="34" charset="0"/>
                <a:ea typeface="Calibri" panose="020F0502020204030204" pitchFamily="34" charset="0"/>
                <a:cs typeface="Times New Roman" panose="02020603050405020304" pitchFamily="18" charset="0"/>
              </a:rPr>
              <a:t> The launch was rescheduled  ISRO's PSLV-XL placed the satellite into Earth orbit at 09:50 UTC on 5 November 2013, with a perigee of 264.1 km (164.1 mi), an apogee of 23,903.6 km (14,853.0 mi), and inclination of 19.20 degrees, with both the antenna and all three sections of the solar panel arrays deployed. </a:t>
            </a:r>
          </a:p>
          <a:p>
            <a:pPr>
              <a:lnSpc>
                <a:spcPct val="107000"/>
              </a:lnSpc>
              <a:spcAft>
                <a:spcPts val="800"/>
              </a:spcAft>
            </a:pPr>
            <a:r>
              <a:rPr lang="en-IN" sz="2000" i="1" dirty="0">
                <a:effectLst/>
                <a:latin typeface="Calibri" panose="020F0502020204030204" pitchFamily="34" charset="0"/>
                <a:ea typeface="Calibri" panose="020F0502020204030204" pitchFamily="34" charset="0"/>
                <a:cs typeface="Times New Roman" panose="02020603050405020304" pitchFamily="18" charset="0"/>
              </a:rPr>
              <a:t>During the first three orbit raising operations, ISRO progressively tested the spacecraft systems.</a:t>
            </a:r>
          </a:p>
          <a:p>
            <a:pPr marL="0" indent="0">
              <a:buNone/>
            </a:pPr>
            <a:endParaRPr lang="en-IN" sz="3200" i="1" dirty="0"/>
          </a:p>
        </p:txBody>
      </p:sp>
      <p:pic>
        <p:nvPicPr>
          <p:cNvPr id="5" name="Picture 4">
            <a:extLst>
              <a:ext uri="{FF2B5EF4-FFF2-40B4-BE49-F238E27FC236}">
                <a16:creationId xmlns:a16="http://schemas.microsoft.com/office/drawing/2014/main" id="{1EC03217-EFDC-7E37-C7AE-DA3188A53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756" y="324982"/>
            <a:ext cx="3124200" cy="5685399"/>
          </a:xfrm>
          <a:prstGeom prst="rect">
            <a:avLst/>
          </a:prstGeom>
        </p:spPr>
      </p:pic>
    </p:spTree>
    <p:extLst>
      <p:ext uri="{BB962C8B-B14F-4D97-AF65-F5344CB8AC3E}">
        <p14:creationId xmlns:p14="http://schemas.microsoft.com/office/powerpoint/2010/main" val="120637680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additive="base">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additive="base">
                                        <p:cTn id="3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FC45-B624-034A-A473-0DDFEFB9FD75}"/>
              </a:ext>
            </a:extLst>
          </p:cNvPr>
          <p:cNvSpPr>
            <a:spLocks noGrp="1"/>
          </p:cNvSpPr>
          <p:nvPr>
            <p:ph type="title"/>
          </p:nvPr>
        </p:nvSpPr>
        <p:spPr>
          <a:xfrm>
            <a:off x="595901" y="113017"/>
            <a:ext cx="10221325" cy="1160980"/>
          </a:xfrm>
        </p:spPr>
        <p:txBody>
          <a:bodyPr/>
          <a:lstStyle/>
          <a:p>
            <a:r>
              <a:rPr lang="en-IN" dirty="0">
                <a:latin typeface="Algerian" panose="04020705040A02060702" pitchFamily="82" charset="0"/>
                <a:ea typeface="Adobe Gothic Std B" panose="020B0800000000000000" pitchFamily="34" charset="-128"/>
              </a:rPr>
              <a:t>Trajectory:</a:t>
            </a:r>
          </a:p>
        </p:txBody>
      </p:sp>
      <p:pic>
        <p:nvPicPr>
          <p:cNvPr id="4" name="Picture 3">
            <a:extLst>
              <a:ext uri="{FF2B5EF4-FFF2-40B4-BE49-F238E27FC236}">
                <a16:creationId xmlns:a16="http://schemas.microsoft.com/office/drawing/2014/main" id="{5DB24992-8CA7-D127-A0C4-C3F6C7FA6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01" y="1109609"/>
            <a:ext cx="10636250" cy="5635374"/>
          </a:xfrm>
          <a:prstGeom prst="rect">
            <a:avLst/>
          </a:prstGeom>
        </p:spPr>
      </p:pic>
    </p:spTree>
    <p:extLst>
      <p:ext uri="{BB962C8B-B14F-4D97-AF65-F5344CB8AC3E}">
        <p14:creationId xmlns:p14="http://schemas.microsoft.com/office/powerpoint/2010/main" val="37229432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A76839-966A-3E96-0B15-16647E974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30" y="179420"/>
            <a:ext cx="5003515" cy="6439084"/>
          </a:xfrm>
          <a:prstGeom prst="rect">
            <a:avLst/>
          </a:prstGeom>
        </p:spPr>
      </p:pic>
      <p:pic>
        <p:nvPicPr>
          <p:cNvPr id="5" name="Picture 4">
            <a:extLst>
              <a:ext uri="{FF2B5EF4-FFF2-40B4-BE49-F238E27FC236}">
                <a16:creationId xmlns:a16="http://schemas.microsoft.com/office/drawing/2014/main" id="{9024AFCE-3FD5-75FF-95F7-9FF63FB45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040" y="179420"/>
            <a:ext cx="4920573" cy="6326068"/>
          </a:xfrm>
          <a:prstGeom prst="rect">
            <a:avLst/>
          </a:prstGeom>
        </p:spPr>
      </p:pic>
      <p:sp>
        <p:nvSpPr>
          <p:cNvPr id="6" name="TextBox 5">
            <a:extLst>
              <a:ext uri="{FF2B5EF4-FFF2-40B4-BE49-F238E27FC236}">
                <a16:creationId xmlns:a16="http://schemas.microsoft.com/office/drawing/2014/main" id="{808B9AF9-B318-F95A-BBB9-38D486B4869F}"/>
              </a:ext>
            </a:extLst>
          </p:cNvPr>
          <p:cNvSpPr txBox="1"/>
          <p:nvPr/>
        </p:nvSpPr>
        <p:spPr>
          <a:xfrm>
            <a:off x="5506948" y="575353"/>
            <a:ext cx="1047964" cy="4801314"/>
          </a:xfrm>
          <a:prstGeom prst="rect">
            <a:avLst/>
          </a:prstGeom>
          <a:noFill/>
        </p:spPr>
        <p:txBody>
          <a:bodyPr wrap="square" rtlCol="0">
            <a:spAutoFit/>
          </a:bodyPr>
          <a:lstStyle/>
          <a:p>
            <a:r>
              <a:rPr lang="en-IN" sz="9600" dirty="0">
                <a:latin typeface="Algerian" panose="04020705040A02060702" pitchFamily="82" charset="0"/>
              </a:rPr>
              <a:t>M</a:t>
            </a:r>
          </a:p>
          <a:p>
            <a:r>
              <a:rPr lang="en-IN" sz="9600" dirty="0">
                <a:latin typeface="Algerian" panose="04020705040A02060702" pitchFamily="82" charset="0"/>
              </a:rPr>
              <a:t>O</a:t>
            </a:r>
          </a:p>
          <a:p>
            <a:r>
              <a:rPr lang="en-IN" sz="9600" dirty="0">
                <a:latin typeface="Algerian" panose="04020705040A02060702" pitchFamily="82" charset="0"/>
              </a:rPr>
              <a:t>M</a:t>
            </a:r>
          </a:p>
          <a:p>
            <a:endParaRPr lang="en-IN" dirty="0"/>
          </a:p>
        </p:txBody>
      </p:sp>
    </p:spTree>
    <p:extLst>
      <p:ext uri="{BB962C8B-B14F-4D97-AF65-F5344CB8AC3E}">
        <p14:creationId xmlns:p14="http://schemas.microsoft.com/office/powerpoint/2010/main" val="1841284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F1D2-A1A1-6C8C-669A-B607F0961A03}"/>
              </a:ext>
            </a:extLst>
          </p:cNvPr>
          <p:cNvSpPr>
            <a:spLocks noGrp="1"/>
          </p:cNvSpPr>
          <p:nvPr>
            <p:ph type="title"/>
          </p:nvPr>
        </p:nvSpPr>
        <p:spPr/>
        <p:txBody>
          <a:bodyPr/>
          <a:lstStyle/>
          <a:p>
            <a:r>
              <a:rPr lang="en-IN" dirty="0">
                <a:latin typeface="Algerian" panose="04020705040A02060702" pitchFamily="82" charset="0"/>
              </a:rPr>
              <a:t>Navigations established to track the satellite:</a:t>
            </a:r>
          </a:p>
        </p:txBody>
      </p:sp>
      <p:pic>
        <p:nvPicPr>
          <p:cNvPr id="4" name="Picture 3">
            <a:extLst>
              <a:ext uri="{FF2B5EF4-FFF2-40B4-BE49-F238E27FC236}">
                <a16:creationId xmlns:a16="http://schemas.microsoft.com/office/drawing/2014/main" id="{E20170E0-E861-59F6-43E9-3215C5124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93" y="2230385"/>
            <a:ext cx="4646488" cy="38621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374219D3-22EC-C619-0C34-CE3EB8380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1508" y="2147299"/>
            <a:ext cx="5549900" cy="3945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58580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05BA-DE63-E5B8-2F7F-D0654160DD37}"/>
              </a:ext>
            </a:extLst>
          </p:cNvPr>
          <p:cNvSpPr>
            <a:spLocks noGrp="1"/>
          </p:cNvSpPr>
          <p:nvPr>
            <p:ph type="title"/>
          </p:nvPr>
        </p:nvSpPr>
        <p:spPr>
          <a:xfrm>
            <a:off x="685801" y="-1294543"/>
            <a:ext cx="10131427" cy="3534309"/>
          </a:xfrm>
        </p:spPr>
        <p:txBody>
          <a:bodyPr>
            <a:normAutofit/>
          </a:bodyPr>
          <a:lstStyle/>
          <a:p>
            <a:r>
              <a:rPr lang="en-IN" sz="5400" dirty="0">
                <a:latin typeface="Algerian" panose="04020705040A02060702" pitchFamily="82" charset="0"/>
              </a:rPr>
              <a:t>TEAM MEMBERS:</a:t>
            </a:r>
          </a:p>
        </p:txBody>
      </p:sp>
      <p:sp>
        <p:nvSpPr>
          <p:cNvPr id="3" name="Text Placeholder 2">
            <a:extLst>
              <a:ext uri="{FF2B5EF4-FFF2-40B4-BE49-F238E27FC236}">
                <a16:creationId xmlns:a16="http://schemas.microsoft.com/office/drawing/2014/main" id="{671A7F88-6F8A-72CA-BAC3-65A0B6AD9815}"/>
              </a:ext>
            </a:extLst>
          </p:cNvPr>
          <p:cNvSpPr>
            <a:spLocks noGrp="1"/>
          </p:cNvSpPr>
          <p:nvPr>
            <p:ph type="body" idx="1"/>
          </p:nvPr>
        </p:nvSpPr>
        <p:spPr>
          <a:xfrm>
            <a:off x="685800" y="1253447"/>
            <a:ext cx="10131428" cy="4537753"/>
          </a:xfrm>
        </p:spPr>
        <p:txBody>
          <a:bodyPr>
            <a:noAutofit/>
          </a:bodyPr>
          <a:lstStyle/>
          <a:p>
            <a:pPr marL="571500" indent="-571500">
              <a:buFont typeface="Wingdings" panose="05000000000000000000" pitchFamily="2" charset="2"/>
              <a:buChar char="Ø"/>
            </a:pPr>
            <a:r>
              <a:rPr lang="en-IN" sz="4000" dirty="0"/>
              <a:t>Tanisha Jadhav</a:t>
            </a:r>
          </a:p>
          <a:p>
            <a:pPr marL="571500" indent="-571500">
              <a:buFont typeface="Wingdings" panose="05000000000000000000" pitchFamily="2" charset="2"/>
              <a:buChar char="Ø"/>
            </a:pPr>
            <a:r>
              <a:rPr lang="en-IN" sz="4000" dirty="0"/>
              <a:t>Ullas K</a:t>
            </a:r>
          </a:p>
          <a:p>
            <a:pPr marL="571500" indent="-571500">
              <a:buFont typeface="Wingdings" panose="05000000000000000000" pitchFamily="2" charset="2"/>
              <a:buChar char="Ø"/>
            </a:pPr>
            <a:r>
              <a:rPr lang="en-IN" sz="4000" dirty="0"/>
              <a:t>V . Manisha</a:t>
            </a:r>
          </a:p>
          <a:p>
            <a:pPr marL="571500" indent="-571500">
              <a:buFont typeface="Wingdings" panose="05000000000000000000" pitchFamily="2" charset="2"/>
              <a:buChar char="Ø"/>
            </a:pPr>
            <a:r>
              <a:rPr lang="en-IN" sz="4000" dirty="0"/>
              <a:t>Vaishnavi A K</a:t>
            </a:r>
          </a:p>
          <a:p>
            <a:pPr marL="571500" indent="-571500">
              <a:buFont typeface="Wingdings" panose="05000000000000000000" pitchFamily="2" charset="2"/>
              <a:buChar char="Ø"/>
            </a:pPr>
            <a:r>
              <a:rPr lang="en-IN" sz="4000" dirty="0"/>
              <a:t>Varsha B K</a:t>
            </a:r>
          </a:p>
        </p:txBody>
      </p:sp>
      <p:pic>
        <p:nvPicPr>
          <p:cNvPr id="5" name="Graphic 4" descr="Social network">
            <a:extLst>
              <a:ext uri="{FF2B5EF4-FFF2-40B4-BE49-F238E27FC236}">
                <a16:creationId xmlns:a16="http://schemas.microsoft.com/office/drawing/2014/main" id="{EE2A93F0-3286-5042-7C59-F79DE39C1B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831" y="1099680"/>
            <a:ext cx="5756012" cy="4782882"/>
          </a:xfrm>
          <a:prstGeom prst="rect">
            <a:avLst/>
          </a:prstGeom>
        </p:spPr>
      </p:pic>
    </p:spTree>
    <p:extLst>
      <p:ext uri="{BB962C8B-B14F-4D97-AF65-F5344CB8AC3E}">
        <p14:creationId xmlns:p14="http://schemas.microsoft.com/office/powerpoint/2010/main" val="168325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80">
                                          <p:stCondLst>
                                            <p:cond delay="0"/>
                                          </p:stCondLst>
                                        </p:cTn>
                                        <p:tgtEl>
                                          <p:spTgt spid="5"/>
                                        </p:tgtEl>
                                      </p:cBhvr>
                                    </p:animEffect>
                                    <p:anim calcmode="lin" valueType="num">
                                      <p:cBhvr>
                                        <p:cTn id="4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3" dur="26">
                                          <p:stCondLst>
                                            <p:cond delay="650"/>
                                          </p:stCondLst>
                                        </p:cTn>
                                        <p:tgtEl>
                                          <p:spTgt spid="5"/>
                                        </p:tgtEl>
                                      </p:cBhvr>
                                      <p:to x="100000" y="60000"/>
                                    </p:animScale>
                                    <p:animScale>
                                      <p:cBhvr>
                                        <p:cTn id="54" dur="166" decel="50000">
                                          <p:stCondLst>
                                            <p:cond delay="676"/>
                                          </p:stCondLst>
                                        </p:cTn>
                                        <p:tgtEl>
                                          <p:spTgt spid="5"/>
                                        </p:tgtEl>
                                      </p:cBhvr>
                                      <p:to x="100000" y="100000"/>
                                    </p:animScale>
                                    <p:animScale>
                                      <p:cBhvr>
                                        <p:cTn id="55" dur="26">
                                          <p:stCondLst>
                                            <p:cond delay="1312"/>
                                          </p:stCondLst>
                                        </p:cTn>
                                        <p:tgtEl>
                                          <p:spTgt spid="5"/>
                                        </p:tgtEl>
                                      </p:cBhvr>
                                      <p:to x="100000" y="80000"/>
                                    </p:animScale>
                                    <p:animScale>
                                      <p:cBhvr>
                                        <p:cTn id="56" dur="166" decel="50000">
                                          <p:stCondLst>
                                            <p:cond delay="1338"/>
                                          </p:stCondLst>
                                        </p:cTn>
                                        <p:tgtEl>
                                          <p:spTgt spid="5"/>
                                        </p:tgtEl>
                                      </p:cBhvr>
                                      <p:to x="100000" y="100000"/>
                                    </p:animScale>
                                    <p:animScale>
                                      <p:cBhvr>
                                        <p:cTn id="57" dur="26">
                                          <p:stCondLst>
                                            <p:cond delay="1642"/>
                                          </p:stCondLst>
                                        </p:cTn>
                                        <p:tgtEl>
                                          <p:spTgt spid="5"/>
                                        </p:tgtEl>
                                      </p:cBhvr>
                                      <p:to x="100000" y="90000"/>
                                    </p:animScale>
                                    <p:animScale>
                                      <p:cBhvr>
                                        <p:cTn id="58" dur="166" decel="50000">
                                          <p:stCondLst>
                                            <p:cond delay="1668"/>
                                          </p:stCondLst>
                                        </p:cTn>
                                        <p:tgtEl>
                                          <p:spTgt spid="5"/>
                                        </p:tgtEl>
                                      </p:cBhvr>
                                      <p:to x="100000" y="100000"/>
                                    </p:animScale>
                                    <p:animScale>
                                      <p:cBhvr>
                                        <p:cTn id="59" dur="26">
                                          <p:stCondLst>
                                            <p:cond delay="1808"/>
                                          </p:stCondLst>
                                        </p:cTn>
                                        <p:tgtEl>
                                          <p:spTgt spid="5"/>
                                        </p:tgtEl>
                                      </p:cBhvr>
                                      <p:to x="100000" y="95000"/>
                                    </p:animScale>
                                    <p:animScale>
                                      <p:cBhvr>
                                        <p:cTn id="6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2E7F-AF77-8FDB-58D1-34532EE3C126}"/>
              </a:ext>
            </a:extLst>
          </p:cNvPr>
          <p:cNvSpPr>
            <a:spLocks noGrp="1"/>
          </p:cNvSpPr>
          <p:nvPr>
            <p:ph type="title"/>
          </p:nvPr>
        </p:nvSpPr>
        <p:spPr>
          <a:xfrm>
            <a:off x="685801" y="-184934"/>
            <a:ext cx="10131425" cy="1720650"/>
          </a:xfrm>
        </p:spPr>
        <p:txBody>
          <a:bodyPr/>
          <a:lstStyle/>
          <a:p>
            <a:r>
              <a:rPr lang="en-IN" dirty="0">
                <a:latin typeface="Algerian" panose="04020705040A02060702" pitchFamily="82" charset="0"/>
              </a:rPr>
              <a:t>Fuel saving method:</a:t>
            </a:r>
          </a:p>
        </p:txBody>
      </p:sp>
      <p:pic>
        <p:nvPicPr>
          <p:cNvPr id="4" name="Picture 3">
            <a:extLst>
              <a:ext uri="{FF2B5EF4-FFF2-40B4-BE49-F238E27FC236}">
                <a16:creationId xmlns:a16="http://schemas.microsoft.com/office/drawing/2014/main" id="{5D8689F3-2FAD-4747-291C-8D05586FB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885" y="1535715"/>
            <a:ext cx="6976152" cy="5080842"/>
          </a:xfrm>
          <a:prstGeom prst="rect">
            <a:avLst/>
          </a:prstGeom>
        </p:spPr>
      </p:pic>
      <p:sp>
        <p:nvSpPr>
          <p:cNvPr id="5" name="TextBox 4">
            <a:extLst>
              <a:ext uri="{FF2B5EF4-FFF2-40B4-BE49-F238E27FC236}">
                <a16:creationId xmlns:a16="http://schemas.microsoft.com/office/drawing/2014/main" id="{7591C9B1-D225-702A-35A9-397E7F4C08D1}"/>
              </a:ext>
            </a:extLst>
          </p:cNvPr>
          <p:cNvSpPr txBox="1"/>
          <p:nvPr/>
        </p:nvSpPr>
        <p:spPr>
          <a:xfrm>
            <a:off x="277402" y="1535715"/>
            <a:ext cx="4243227" cy="489364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In order to reduce the fuel consumption antennas were installed</a:t>
            </a:r>
          </a:p>
          <a:p>
            <a:pPr marL="285750" indent="-285750">
              <a:buFont typeface="Wingdings" panose="05000000000000000000" pitchFamily="2" charset="2"/>
              <a:buChar char="Ø"/>
            </a:pPr>
            <a:r>
              <a:rPr lang="en-IN" sz="2400" dirty="0"/>
              <a:t>This technique is similar to the method of ships travelling by the flow of wind</a:t>
            </a:r>
          </a:p>
          <a:p>
            <a:pPr marL="285750" indent="-285750">
              <a:buFont typeface="Wingdings" panose="05000000000000000000" pitchFamily="2" charset="2"/>
              <a:buChar char="Ø"/>
            </a:pPr>
            <a:r>
              <a:rPr lang="en-IN" sz="2400" dirty="0"/>
              <a:t>Similarly the antennas will absorb the solar radiation and provide an alternate for fuel</a:t>
            </a:r>
          </a:p>
          <a:p>
            <a:pPr marL="285750" indent="-285750">
              <a:buFont typeface="Wingdings" panose="05000000000000000000" pitchFamily="2" charset="2"/>
              <a:buChar char="Ø"/>
            </a:pPr>
            <a:r>
              <a:rPr lang="en-IN" sz="2400" dirty="0"/>
              <a:t>This reduced the weight of the satellite</a:t>
            </a:r>
          </a:p>
          <a:p>
            <a:pPr marL="285750" indent="-285750">
              <a:buFont typeface="Wingdings" panose="05000000000000000000" pitchFamily="2" charset="2"/>
              <a:buChar char="Ø"/>
            </a:pPr>
            <a:r>
              <a:rPr lang="en-IN" sz="2400" dirty="0"/>
              <a:t>It also reduced the cost spent on fuel</a:t>
            </a:r>
          </a:p>
        </p:txBody>
      </p:sp>
    </p:spTree>
    <p:extLst>
      <p:ext uri="{BB962C8B-B14F-4D97-AF65-F5344CB8AC3E}">
        <p14:creationId xmlns:p14="http://schemas.microsoft.com/office/powerpoint/2010/main" val="34580227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9A29-98A6-C790-FEC6-AD1204D479B1}"/>
              </a:ext>
            </a:extLst>
          </p:cNvPr>
          <p:cNvSpPr>
            <a:spLocks noGrp="1"/>
          </p:cNvSpPr>
          <p:nvPr>
            <p:ph type="title"/>
          </p:nvPr>
        </p:nvSpPr>
        <p:spPr/>
        <p:txBody>
          <a:bodyPr>
            <a:normAutofit/>
          </a:bodyPr>
          <a:lstStyle/>
          <a:p>
            <a:r>
              <a:rPr lang="en-IN" sz="2800" b="1" i="1" dirty="0">
                <a:latin typeface="Algerian" panose="04020705040A02060702" pitchFamily="82" charset="0"/>
              </a:rPr>
              <a:t>Material of the satellite:</a:t>
            </a:r>
          </a:p>
        </p:txBody>
      </p:sp>
      <p:sp>
        <p:nvSpPr>
          <p:cNvPr id="5" name="Content Placeholder 4">
            <a:extLst>
              <a:ext uri="{FF2B5EF4-FFF2-40B4-BE49-F238E27FC236}">
                <a16:creationId xmlns:a16="http://schemas.microsoft.com/office/drawing/2014/main" id="{196EDD78-3705-CF4B-4632-8F0C746B784A}"/>
              </a:ext>
            </a:extLst>
          </p:cNvPr>
          <p:cNvSpPr>
            <a:spLocks noGrp="1"/>
          </p:cNvSpPr>
          <p:nvPr>
            <p:ph idx="1"/>
          </p:nvPr>
        </p:nvSpPr>
        <p:spPr>
          <a:xfrm>
            <a:off x="685802" y="2142067"/>
            <a:ext cx="4841696" cy="3649133"/>
          </a:xfrm>
        </p:spPr>
        <p:txBody>
          <a:bodyPr>
            <a:normAutofit fontScale="92500" lnSpcReduction="20000"/>
          </a:bodyPr>
          <a:lstStyle/>
          <a:p>
            <a:pPr>
              <a:buFont typeface="Wingdings" panose="05000000000000000000" pitchFamily="2" charset="2"/>
              <a:buChar char="Ø"/>
            </a:pPr>
            <a:r>
              <a:rPr lang="en-IN" sz="3600" dirty="0"/>
              <a:t>A composite fibre created from plastic dumped in the oceans along with Aluminium metal</a:t>
            </a:r>
          </a:p>
          <a:p>
            <a:pPr>
              <a:buFont typeface="Wingdings" panose="05000000000000000000" pitchFamily="2" charset="2"/>
              <a:buChar char="Ø"/>
            </a:pPr>
            <a:r>
              <a:rPr lang="en-IN" sz="3600" dirty="0"/>
              <a:t>Light weight and capability to bare high weather conditions</a:t>
            </a:r>
          </a:p>
        </p:txBody>
      </p:sp>
      <p:pic>
        <p:nvPicPr>
          <p:cNvPr id="7" name="Picture 6">
            <a:extLst>
              <a:ext uri="{FF2B5EF4-FFF2-40B4-BE49-F238E27FC236}">
                <a16:creationId xmlns:a16="http://schemas.microsoft.com/office/drawing/2014/main" id="{430FAEEF-6BCF-AA48-75BC-33EFD0BA9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978" y="201773"/>
            <a:ext cx="5854700" cy="3454400"/>
          </a:xfrm>
          <a:prstGeom prst="rect">
            <a:avLst/>
          </a:prstGeom>
        </p:spPr>
      </p:pic>
      <p:pic>
        <p:nvPicPr>
          <p:cNvPr id="9" name="Picture 8">
            <a:extLst>
              <a:ext uri="{FF2B5EF4-FFF2-40B4-BE49-F238E27FC236}">
                <a16:creationId xmlns:a16="http://schemas.microsoft.com/office/drawing/2014/main" id="{F774385B-FCE6-634A-CC0D-52E219122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978" y="3800451"/>
            <a:ext cx="5780164" cy="2855776"/>
          </a:xfrm>
          <a:prstGeom prst="rect">
            <a:avLst/>
          </a:prstGeom>
        </p:spPr>
      </p:pic>
    </p:spTree>
    <p:extLst>
      <p:ext uri="{BB962C8B-B14F-4D97-AF65-F5344CB8AC3E}">
        <p14:creationId xmlns:p14="http://schemas.microsoft.com/office/powerpoint/2010/main" val="41426946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inVertic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7A33B-0E41-6EA3-5895-EBAF190E85FA}"/>
              </a:ext>
            </a:extLst>
          </p:cNvPr>
          <p:cNvSpPr>
            <a:spLocks noGrp="1"/>
          </p:cNvSpPr>
          <p:nvPr>
            <p:ph idx="1"/>
          </p:nvPr>
        </p:nvSpPr>
        <p:spPr>
          <a:xfrm>
            <a:off x="838200" y="979714"/>
            <a:ext cx="5994115" cy="5197249"/>
          </a:xfrm>
        </p:spPr>
        <p:txBody>
          <a:bodyPr>
            <a:normAutofit lnSpcReduction="10000"/>
          </a:bodyPr>
          <a:lstStyle/>
          <a:p>
            <a:pPr marL="0" indent="0">
              <a:lnSpc>
                <a:spcPct val="107000"/>
              </a:lnSpc>
              <a:spcAft>
                <a:spcPts val="800"/>
              </a:spcAft>
              <a:buNone/>
            </a:pPr>
            <a:endParaRPr lang="en-IN" sz="20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dirty="0">
                <a:effectLst/>
                <a:latin typeface="Broadway" panose="04040905080B02020502" pitchFamily="82" charset="0"/>
                <a:ea typeface="Calibri" panose="020F0502020204030204" pitchFamily="34" charset="0"/>
                <a:cs typeface="Times New Roman" panose="02020603050405020304" pitchFamily="18" charset="0"/>
              </a:rPr>
              <a:t>TRANS MARS INJECTION</a:t>
            </a:r>
          </a:p>
          <a:p>
            <a:pPr marL="0" indent="0">
              <a:lnSpc>
                <a:spcPct val="107000"/>
              </a:lnSpc>
              <a:spcAft>
                <a:spcPts val="800"/>
              </a:spcAft>
              <a:buNone/>
            </a:pPr>
            <a:r>
              <a:rPr lang="en-IN" sz="3200" i="1" dirty="0">
                <a:effectLst/>
                <a:latin typeface="Calibri" panose="020F0502020204030204" pitchFamily="34" charset="0"/>
                <a:ea typeface="Calibri" panose="020F0502020204030204" pitchFamily="34" charset="0"/>
                <a:cs typeface="Times New Roman" panose="02020603050405020304" pitchFamily="18" charset="0"/>
              </a:rPr>
              <a:t>On 30 November 2013 at 19:19 UTC, a 23-minute engine firing initiated the transfer of MOM away from Earth orbit and on heliocentric orbit toward Mars. The probe travelled a distance of 780,000,000 kilometres (480,000,000 mi) to reach Mars</a:t>
            </a:r>
          </a:p>
          <a:p>
            <a:pPr marL="0" indent="0">
              <a:buNone/>
            </a:pPr>
            <a:endParaRPr lang="en-IN" dirty="0"/>
          </a:p>
        </p:txBody>
      </p:sp>
      <p:pic>
        <p:nvPicPr>
          <p:cNvPr id="5" name="Picture 4">
            <a:extLst>
              <a:ext uri="{FF2B5EF4-FFF2-40B4-BE49-F238E27FC236}">
                <a16:creationId xmlns:a16="http://schemas.microsoft.com/office/drawing/2014/main" id="{291E2557-137C-9291-C5B4-47802F9D1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956" y="1522752"/>
            <a:ext cx="4343791" cy="4343791"/>
          </a:xfrm>
          <a:prstGeom prst="rect">
            <a:avLst/>
          </a:prstGeom>
        </p:spPr>
      </p:pic>
    </p:spTree>
    <p:extLst>
      <p:ext uri="{BB962C8B-B14F-4D97-AF65-F5344CB8AC3E}">
        <p14:creationId xmlns:p14="http://schemas.microsoft.com/office/powerpoint/2010/main" val="206857678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6D785-14A3-D280-1251-2431B836865A}"/>
              </a:ext>
            </a:extLst>
          </p:cNvPr>
          <p:cNvSpPr>
            <a:spLocks noGrp="1"/>
          </p:cNvSpPr>
          <p:nvPr>
            <p:ph idx="1"/>
          </p:nvPr>
        </p:nvSpPr>
        <p:spPr>
          <a:xfrm>
            <a:off x="519701" y="708917"/>
            <a:ext cx="4483813" cy="5964147"/>
          </a:xfrm>
        </p:spPr>
        <p:txBody>
          <a:bodyPr>
            <a:normAutofit fontScale="62500" lnSpcReduction="20000"/>
          </a:bodyPr>
          <a:lstStyle/>
          <a:p>
            <a:pPr marL="0" indent="0">
              <a:lnSpc>
                <a:spcPct val="107000"/>
              </a:lnSpc>
              <a:spcAft>
                <a:spcPts val="800"/>
              </a:spcAft>
              <a:buNone/>
            </a:pPr>
            <a:r>
              <a:rPr lang="en-IN" sz="5800" dirty="0">
                <a:effectLst/>
                <a:latin typeface="Bernard MT Condensed" panose="02050806060905020404" pitchFamily="18" charset="0"/>
                <a:ea typeface="Calibri" panose="020F0502020204030204" pitchFamily="34" charset="0"/>
                <a:cs typeface="Times New Roman" panose="02020603050405020304" pitchFamily="18" charset="0"/>
              </a:rPr>
              <a:t>MARS ORBIT INSERTION</a:t>
            </a:r>
          </a:p>
          <a:p>
            <a:pPr>
              <a:lnSpc>
                <a:spcPct val="107000"/>
              </a:lnSpc>
              <a:spcAft>
                <a:spcPts val="800"/>
              </a:spcAft>
              <a:buFont typeface="Wingdings" panose="05000000000000000000" pitchFamily="2" charset="2"/>
              <a:buChar char="Ø"/>
            </a:pPr>
            <a:r>
              <a:rPr lang="en-IN" sz="3400" i="1" dirty="0">
                <a:effectLst/>
                <a:latin typeface="Calibri" panose="020F0502020204030204" pitchFamily="34" charset="0"/>
                <a:ea typeface="Calibri" panose="020F0502020204030204" pitchFamily="34" charset="0"/>
                <a:cs typeface="Times New Roman" panose="02020603050405020304" pitchFamily="18" charset="0"/>
              </a:rPr>
              <a:t>The plan was for an insertion into Mars orbit on 24 September 2014, approximately 2 days after the arrival of NASA's MAVEN orbiter.</a:t>
            </a:r>
          </a:p>
          <a:p>
            <a:pPr>
              <a:lnSpc>
                <a:spcPct val="107000"/>
              </a:lnSpc>
              <a:spcAft>
                <a:spcPts val="800"/>
              </a:spcAft>
              <a:buFont typeface="Wingdings" panose="05000000000000000000" pitchFamily="2" charset="2"/>
              <a:buChar char="Ø"/>
            </a:pPr>
            <a:r>
              <a:rPr lang="en-IN" sz="3400" i="1" dirty="0">
                <a:effectLst/>
                <a:latin typeface="Calibri" panose="020F0502020204030204" pitchFamily="34" charset="0"/>
                <a:ea typeface="Calibri" panose="020F0502020204030204" pitchFamily="34" charset="0"/>
                <a:cs typeface="Times New Roman" panose="02020603050405020304" pitchFamily="18" charset="0"/>
              </a:rPr>
              <a:t> The 440-newton liquid apogee motor was test fired on 22 September at 09:00 UTC for 3.968 seconds, about 41 hours before actual orbit insertion</a:t>
            </a:r>
          </a:p>
          <a:p>
            <a:pPr>
              <a:lnSpc>
                <a:spcPct val="107000"/>
              </a:lnSpc>
              <a:spcAft>
                <a:spcPts val="800"/>
              </a:spcAft>
              <a:buFont typeface="Wingdings" panose="05000000000000000000" pitchFamily="2" charset="2"/>
              <a:buChar char="Ø"/>
            </a:pPr>
            <a:r>
              <a:rPr lang="en-IN" sz="3400" i="1" dirty="0">
                <a:effectLst/>
                <a:latin typeface="Calibri" panose="020F0502020204030204" pitchFamily="34" charset="0"/>
                <a:ea typeface="Calibri" panose="020F0502020204030204" pitchFamily="34" charset="0"/>
                <a:cs typeface="Times New Roman" panose="02020603050405020304" pitchFamily="18" charset="0"/>
              </a:rPr>
              <a:t>After these events, the spacecraft performed a reverse manoeuvre to reorient from its deceleration burn and entered Martian orbit</a:t>
            </a:r>
          </a:p>
          <a:p>
            <a:pPr>
              <a:lnSpc>
                <a:spcPct val="107000"/>
              </a:lnSpc>
              <a:spcAft>
                <a:spcPts val="800"/>
              </a:spcAft>
              <a:buFont typeface="Wingdings" panose="05000000000000000000" pitchFamily="2" charset="2"/>
              <a:buChar char="Ø"/>
            </a:pPr>
            <a:endParaRPr lang="en-IN" sz="21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21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1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br>
              <a:rPr lang="en-IN" sz="2100" i="1" dirty="0">
                <a:effectLst/>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5" name="Picture 4">
            <a:extLst>
              <a:ext uri="{FF2B5EF4-FFF2-40B4-BE49-F238E27FC236}">
                <a16:creationId xmlns:a16="http://schemas.microsoft.com/office/drawing/2014/main" id="{5C8C8FD8-51D5-257D-7E39-4DB2652E9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0669" y="612612"/>
            <a:ext cx="4729671" cy="4431999"/>
          </a:xfrm>
          <a:prstGeom prst="rect">
            <a:avLst/>
          </a:prstGeom>
        </p:spPr>
      </p:pic>
    </p:spTree>
    <p:extLst>
      <p:ext uri="{BB962C8B-B14F-4D97-AF65-F5344CB8AC3E}">
        <p14:creationId xmlns:p14="http://schemas.microsoft.com/office/powerpoint/2010/main" val="28365899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style.rotation</p:attrName>
                                        </p:attrNameLst>
                                      </p:cBhvr>
                                      <p:tavLst>
                                        <p:tav tm="0">
                                          <p:val>
                                            <p:fltVal val="90"/>
                                          </p:val>
                                        </p:tav>
                                        <p:tav tm="100000">
                                          <p:val>
                                            <p:fltVal val="0"/>
                                          </p:val>
                                        </p:tav>
                                      </p:tavLst>
                                    </p:anim>
                                    <p:animEffect transition="in" filter="fade">
                                      <p:cBhvr>
                                        <p:cTn id="4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EA61-EA81-BB98-0907-F48D37D344C9}"/>
              </a:ext>
            </a:extLst>
          </p:cNvPr>
          <p:cNvSpPr>
            <a:spLocks noGrp="1"/>
          </p:cNvSpPr>
          <p:nvPr>
            <p:ph type="title"/>
          </p:nvPr>
        </p:nvSpPr>
        <p:spPr>
          <a:xfrm>
            <a:off x="685801" y="-1212782"/>
            <a:ext cx="10131425" cy="3128209"/>
          </a:xfrm>
        </p:spPr>
        <p:txBody>
          <a:bodyPr/>
          <a:lstStyle/>
          <a:p>
            <a:r>
              <a:rPr lang="en-IN" dirty="0">
                <a:latin typeface="Algerian" panose="04020705040A02060702" pitchFamily="82" charset="0"/>
              </a:rPr>
              <a:t>Pics sent by the satellite:</a:t>
            </a:r>
          </a:p>
        </p:txBody>
      </p:sp>
      <p:pic>
        <p:nvPicPr>
          <p:cNvPr id="4" name="Picture 3">
            <a:extLst>
              <a:ext uri="{FF2B5EF4-FFF2-40B4-BE49-F238E27FC236}">
                <a16:creationId xmlns:a16="http://schemas.microsoft.com/office/drawing/2014/main" id="{54B1E12C-DD09-4F84-C906-993A71438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756832"/>
            <a:ext cx="4752473" cy="3199151"/>
          </a:xfrm>
          <a:prstGeom prst="rect">
            <a:avLst/>
          </a:prstGeom>
        </p:spPr>
      </p:pic>
      <p:pic>
        <p:nvPicPr>
          <p:cNvPr id="6" name="Picture 5">
            <a:extLst>
              <a:ext uri="{FF2B5EF4-FFF2-40B4-BE49-F238E27FC236}">
                <a16:creationId xmlns:a16="http://schemas.microsoft.com/office/drawing/2014/main" id="{4CDA3A24-4980-2895-B12C-32C3E5B83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25" y="3885041"/>
            <a:ext cx="4901749" cy="2912889"/>
          </a:xfrm>
          <a:prstGeom prst="rect">
            <a:avLst/>
          </a:prstGeom>
        </p:spPr>
      </p:pic>
      <p:pic>
        <p:nvPicPr>
          <p:cNvPr id="8" name="Picture 7">
            <a:extLst>
              <a:ext uri="{FF2B5EF4-FFF2-40B4-BE49-F238E27FC236}">
                <a16:creationId xmlns:a16="http://schemas.microsoft.com/office/drawing/2014/main" id="{7733BDA0-7DDD-700C-B3D0-29190D80D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532" y="682680"/>
            <a:ext cx="5183272" cy="3023045"/>
          </a:xfrm>
          <a:prstGeom prst="rect">
            <a:avLst/>
          </a:prstGeom>
        </p:spPr>
      </p:pic>
      <p:pic>
        <p:nvPicPr>
          <p:cNvPr id="10" name="Picture 9">
            <a:extLst>
              <a:ext uri="{FF2B5EF4-FFF2-40B4-BE49-F238E27FC236}">
                <a16:creationId xmlns:a16="http://schemas.microsoft.com/office/drawing/2014/main" id="{1BC4E2B2-F067-F269-8BB0-3A8DCF9390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533" y="3810889"/>
            <a:ext cx="5183271" cy="2964094"/>
          </a:xfrm>
          <a:prstGeom prst="rect">
            <a:avLst/>
          </a:prstGeom>
        </p:spPr>
      </p:pic>
    </p:spTree>
    <p:extLst>
      <p:ext uri="{BB962C8B-B14F-4D97-AF65-F5344CB8AC3E}">
        <p14:creationId xmlns:p14="http://schemas.microsoft.com/office/powerpoint/2010/main" val="35850839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C3AE-86AE-F292-DD0B-42B641FAE576}"/>
              </a:ext>
            </a:extLst>
          </p:cNvPr>
          <p:cNvSpPr>
            <a:spLocks noGrp="1"/>
          </p:cNvSpPr>
          <p:nvPr>
            <p:ph type="title"/>
          </p:nvPr>
        </p:nvSpPr>
        <p:spPr>
          <a:xfrm>
            <a:off x="685801" y="1"/>
            <a:ext cx="10131425" cy="1273996"/>
          </a:xfrm>
        </p:spPr>
        <p:txBody>
          <a:bodyPr/>
          <a:lstStyle/>
          <a:p>
            <a:r>
              <a:rPr lang="en-IN" dirty="0" err="1">
                <a:latin typeface="Adobe Arabic" panose="02040503050201020203" pitchFamily="18" charset="-78"/>
                <a:cs typeface="Adobe Arabic" panose="02040503050201020203" pitchFamily="18" charset="-78"/>
              </a:rPr>
              <a:t>Mangalyan</a:t>
            </a:r>
            <a:r>
              <a:rPr lang="en-IN" dirty="0">
                <a:latin typeface="Adobe Arabic" panose="02040503050201020203" pitchFamily="18" charset="-78"/>
                <a:cs typeface="Adobe Arabic" panose="02040503050201020203" pitchFamily="18" charset="-78"/>
              </a:rPr>
              <a:t> insertion in mars orbit successful!!!</a:t>
            </a:r>
            <a:endParaRPr lang="en-IN" dirty="0"/>
          </a:p>
        </p:txBody>
      </p:sp>
      <p:pic>
        <p:nvPicPr>
          <p:cNvPr id="8" name="Picture 7">
            <a:extLst>
              <a:ext uri="{FF2B5EF4-FFF2-40B4-BE49-F238E27FC236}">
                <a16:creationId xmlns:a16="http://schemas.microsoft.com/office/drawing/2014/main" id="{73A9EE1F-5779-7465-128C-63A2045A7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00" y="1027416"/>
            <a:ext cx="5492357" cy="1273996"/>
          </a:xfrm>
          <a:prstGeom prst="rect">
            <a:avLst/>
          </a:prstGeom>
        </p:spPr>
      </p:pic>
      <p:pic>
        <p:nvPicPr>
          <p:cNvPr id="10" name="Picture 9">
            <a:extLst>
              <a:ext uri="{FF2B5EF4-FFF2-40B4-BE49-F238E27FC236}">
                <a16:creationId xmlns:a16="http://schemas.microsoft.com/office/drawing/2014/main" id="{9506D7B4-16E4-91D4-59B2-36737DAD3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99" y="1027416"/>
            <a:ext cx="5626100" cy="5137078"/>
          </a:xfrm>
          <a:prstGeom prst="rect">
            <a:avLst/>
          </a:prstGeom>
        </p:spPr>
      </p:pic>
      <p:pic>
        <p:nvPicPr>
          <p:cNvPr id="14" name="Picture 13">
            <a:extLst>
              <a:ext uri="{FF2B5EF4-FFF2-40B4-BE49-F238E27FC236}">
                <a16:creationId xmlns:a16="http://schemas.microsoft.com/office/drawing/2014/main" id="{8DB71462-2D38-E30C-0483-AAC5A1B0B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2509605"/>
            <a:ext cx="4790325" cy="4093967"/>
          </a:xfrm>
          <a:prstGeom prst="rect">
            <a:avLst/>
          </a:prstGeom>
        </p:spPr>
      </p:pic>
    </p:spTree>
    <p:extLst>
      <p:ext uri="{BB962C8B-B14F-4D97-AF65-F5344CB8AC3E}">
        <p14:creationId xmlns:p14="http://schemas.microsoft.com/office/powerpoint/2010/main" val="108894420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60BB-E91A-C8F2-DD98-978F0085D7B2}"/>
              </a:ext>
            </a:extLst>
          </p:cNvPr>
          <p:cNvSpPr>
            <a:spLocks noGrp="1"/>
          </p:cNvSpPr>
          <p:nvPr>
            <p:ph type="title"/>
          </p:nvPr>
        </p:nvSpPr>
        <p:spPr>
          <a:xfrm>
            <a:off x="838200" y="81281"/>
            <a:ext cx="10515600" cy="1412240"/>
          </a:xfrm>
        </p:spPr>
        <p:txBody>
          <a:bodyPr>
            <a:normAutofit fontScale="90000"/>
          </a:bodyPr>
          <a:lstStyle/>
          <a:p>
            <a:pPr algn="ctr"/>
            <a:r>
              <a:rPr lang="en-IN" sz="5300" dirty="0">
                <a:effectLst/>
                <a:latin typeface="Algerian" panose="04020705040A02060702" pitchFamily="82" charset="0"/>
                <a:ea typeface="Calibri" panose="020F0502020204030204" pitchFamily="34" charset="0"/>
                <a:cs typeface="Times New Roman" panose="02020603050405020304" pitchFamily="18" charset="0"/>
              </a:rPr>
              <a:t>RECOGNITION</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6000" dirty="0"/>
          </a:p>
        </p:txBody>
      </p:sp>
      <p:sp>
        <p:nvSpPr>
          <p:cNvPr id="3" name="Content Placeholder 2">
            <a:extLst>
              <a:ext uri="{FF2B5EF4-FFF2-40B4-BE49-F238E27FC236}">
                <a16:creationId xmlns:a16="http://schemas.microsoft.com/office/drawing/2014/main" id="{84E3BDCB-C174-4679-A723-0F745BCFA8DA}"/>
              </a:ext>
            </a:extLst>
          </p:cNvPr>
          <p:cNvSpPr>
            <a:spLocks noGrp="1"/>
          </p:cNvSpPr>
          <p:nvPr>
            <p:ph idx="1"/>
          </p:nvPr>
        </p:nvSpPr>
        <p:spPr>
          <a:xfrm>
            <a:off x="838200" y="1178560"/>
            <a:ext cx="10515600" cy="4998403"/>
          </a:xfrm>
        </p:spPr>
        <p:txBody>
          <a:bodyPr>
            <a:normAutofit lnSpcReduction="10000"/>
          </a:bodyPr>
          <a:lstStyle/>
          <a:p>
            <a:pPr>
              <a:lnSpc>
                <a:spcPct val="107000"/>
              </a:lnSpc>
              <a:spcAft>
                <a:spcPts val="800"/>
              </a:spcAft>
            </a:pPr>
            <a:r>
              <a:rPr lang="en-IN" sz="2000" i="1" dirty="0">
                <a:effectLst/>
                <a:latin typeface="Calibri" panose="020F0502020204030204" pitchFamily="34" charset="0"/>
                <a:ea typeface="Calibri" panose="020F0502020204030204" pitchFamily="34" charset="0"/>
                <a:cs typeface="Times New Roman" panose="02020603050405020304" pitchFamily="18" charset="0"/>
              </a:rPr>
              <a:t>In 2014, China referred to India's successful Mars Orbiter Mission as the "Pride of Asia". </a:t>
            </a:r>
          </a:p>
          <a:p>
            <a:pPr>
              <a:lnSpc>
                <a:spcPct val="107000"/>
              </a:lnSpc>
              <a:spcAft>
                <a:spcPts val="800"/>
              </a:spcAft>
            </a:pPr>
            <a:r>
              <a:rPr lang="en-IN" sz="2000" i="1" dirty="0">
                <a:effectLst/>
                <a:latin typeface="Calibri" panose="020F0502020204030204" pitchFamily="34" charset="0"/>
                <a:ea typeface="Calibri" panose="020F0502020204030204" pitchFamily="34" charset="0"/>
                <a:cs typeface="Times New Roman" panose="02020603050405020304" pitchFamily="18" charset="0"/>
              </a:rPr>
              <a:t>The Mars Orbiter Mission team won US-based National Space Society's 2015 Space Pioneer Award in the science and engineering category.</a:t>
            </a:r>
          </a:p>
          <a:p>
            <a:pPr>
              <a:lnSpc>
                <a:spcPct val="107000"/>
              </a:lnSpc>
              <a:spcAft>
                <a:spcPts val="800"/>
              </a:spcAft>
            </a:pPr>
            <a:r>
              <a:rPr lang="en-IN" sz="2000" i="1" dirty="0">
                <a:effectLst/>
                <a:latin typeface="Calibri" panose="020F0502020204030204" pitchFamily="34" charset="0"/>
                <a:ea typeface="Calibri" panose="020F0502020204030204" pitchFamily="34" charset="0"/>
                <a:cs typeface="Times New Roman" panose="02020603050405020304" pitchFamily="18" charset="0"/>
              </a:rPr>
              <a:t> NSS said the award was given as the Indian agency successfully executed a Mars mission in its first attempt; and the spacecraft is in an elliptical orbit with a high apoapsis where, with its high resolution camera, it is taking full-disk colour imagery of Mars.</a:t>
            </a:r>
          </a:p>
          <a:p>
            <a:pPr>
              <a:lnSpc>
                <a:spcPct val="107000"/>
              </a:lnSpc>
              <a:spcAft>
                <a:spcPts val="800"/>
              </a:spcAft>
            </a:pPr>
            <a:r>
              <a:rPr lang="en-IN" sz="2000" i="1" dirty="0">
                <a:effectLst/>
                <a:latin typeface="Calibri" panose="020F0502020204030204" pitchFamily="34" charset="0"/>
                <a:ea typeface="Calibri" panose="020F0502020204030204" pitchFamily="34" charset="0"/>
                <a:cs typeface="Times New Roman" panose="02020603050405020304" pitchFamily="18" charset="0"/>
              </a:rPr>
              <a:t> Very few full disk images have ever been taken in the past, mostly on approach to the planet, as most imaging is done looking straight down in mapping mode. </a:t>
            </a:r>
          </a:p>
          <a:p>
            <a:pPr>
              <a:lnSpc>
                <a:spcPct val="107000"/>
              </a:lnSpc>
              <a:spcAft>
                <a:spcPts val="800"/>
              </a:spcAft>
            </a:pPr>
            <a:r>
              <a:rPr lang="en-IN" sz="2000" i="1" dirty="0">
                <a:effectLst/>
                <a:latin typeface="Calibri" panose="020F0502020204030204" pitchFamily="34" charset="0"/>
                <a:ea typeface="Calibri" panose="020F0502020204030204" pitchFamily="34" charset="0"/>
                <a:cs typeface="Times New Roman" panose="02020603050405020304" pitchFamily="18" charset="0"/>
              </a:rPr>
              <a:t>These images will aid planetary scientists.</a:t>
            </a:r>
          </a:p>
          <a:p>
            <a:pPr>
              <a:lnSpc>
                <a:spcPct val="107000"/>
              </a:lnSpc>
              <a:spcAft>
                <a:spcPts val="800"/>
              </a:spcAft>
            </a:pPr>
            <a:r>
              <a:rPr lang="en-IN" sz="2000" i="1" dirty="0">
                <a:effectLst/>
                <a:latin typeface="Calibri" panose="020F0502020204030204" pitchFamily="34" charset="0"/>
                <a:ea typeface="Calibri" panose="020F0502020204030204" pitchFamily="34" charset="0"/>
                <a:cs typeface="Times New Roman" panose="02020603050405020304" pitchFamily="18" charset="0"/>
              </a:rPr>
              <a:t>An illustration of the Mars Orbiter Mission spacecraft is featured on the reverse of the ₹2,000 currency note of India. </a:t>
            </a:r>
          </a:p>
          <a:p>
            <a:pPr>
              <a:lnSpc>
                <a:spcPct val="107000"/>
              </a:lnSpc>
              <a:spcAft>
                <a:spcPts val="800"/>
              </a:spcAft>
            </a:pPr>
            <a:r>
              <a:rPr lang="en-IN" sz="2000" i="1" dirty="0">
                <a:effectLst/>
                <a:latin typeface="Calibri" panose="020F0502020204030204" pitchFamily="34" charset="0"/>
                <a:ea typeface="Calibri" panose="020F0502020204030204" pitchFamily="34" charset="0"/>
                <a:cs typeface="Times New Roman" panose="02020603050405020304" pitchFamily="18" charset="0"/>
              </a:rPr>
              <a:t>An image taken by the Mars Orbiter Mission spacecraft was the cover photo of the November 2016 issue of National Geographic magazine, for their story "Mars: Race to the Red Planet"</a:t>
            </a:r>
          </a:p>
          <a:p>
            <a:endParaRPr lang="en-IN" sz="3200" i="1" dirty="0"/>
          </a:p>
        </p:txBody>
      </p:sp>
    </p:spTree>
    <p:extLst>
      <p:ext uri="{BB962C8B-B14F-4D97-AF65-F5344CB8AC3E}">
        <p14:creationId xmlns:p14="http://schemas.microsoft.com/office/powerpoint/2010/main" val="645785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CCB8-A985-4622-8123-FAEED29ACF8E}"/>
              </a:ext>
            </a:extLst>
          </p:cNvPr>
          <p:cNvSpPr>
            <a:spLocks noGrp="1"/>
          </p:cNvSpPr>
          <p:nvPr>
            <p:ph type="title"/>
          </p:nvPr>
        </p:nvSpPr>
        <p:spPr/>
        <p:txBody>
          <a:bodyPr>
            <a:noAutofit/>
          </a:bodyPr>
          <a:lstStyle/>
          <a:p>
            <a:br>
              <a:rPr lang="en-IN" sz="9600" dirty="0">
                <a:latin typeface="Algerian" panose="04020705040A02060702" pitchFamily="82" charset="0"/>
              </a:rPr>
            </a:br>
            <a:br>
              <a:rPr lang="en-IN" sz="9600" dirty="0">
                <a:latin typeface="Algerian" panose="04020705040A02060702" pitchFamily="82" charset="0"/>
              </a:rPr>
            </a:br>
            <a:endParaRPr lang="en-IN" sz="9600" dirty="0">
              <a:latin typeface="Algerian" panose="04020705040A02060702" pitchFamily="82" charset="0"/>
            </a:endParaRPr>
          </a:p>
        </p:txBody>
      </p:sp>
      <p:pic>
        <p:nvPicPr>
          <p:cNvPr id="5" name="Picture 4">
            <a:extLst>
              <a:ext uri="{FF2B5EF4-FFF2-40B4-BE49-F238E27FC236}">
                <a16:creationId xmlns:a16="http://schemas.microsoft.com/office/drawing/2014/main" id="{07BA77EA-9E17-6B9B-6E0A-8F728C389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34" y="757018"/>
            <a:ext cx="6949440" cy="5418103"/>
          </a:xfrm>
          <a:prstGeom prst="rect">
            <a:avLst/>
          </a:prstGeom>
        </p:spPr>
      </p:pic>
      <p:sp>
        <p:nvSpPr>
          <p:cNvPr id="6" name="TextBox 5">
            <a:extLst>
              <a:ext uri="{FF2B5EF4-FFF2-40B4-BE49-F238E27FC236}">
                <a16:creationId xmlns:a16="http://schemas.microsoft.com/office/drawing/2014/main" id="{1CC6DD1D-3A92-DA61-B031-6A222DEDC09D}"/>
              </a:ext>
            </a:extLst>
          </p:cNvPr>
          <p:cNvSpPr txBox="1"/>
          <p:nvPr/>
        </p:nvSpPr>
        <p:spPr>
          <a:xfrm>
            <a:off x="8142973" y="1174282"/>
            <a:ext cx="3455469" cy="2123658"/>
          </a:xfrm>
          <a:prstGeom prst="rect">
            <a:avLst/>
          </a:prstGeom>
          <a:noFill/>
        </p:spPr>
        <p:txBody>
          <a:bodyPr wrap="square" rtlCol="0">
            <a:spAutoFit/>
          </a:bodyPr>
          <a:lstStyle/>
          <a:p>
            <a:r>
              <a:rPr lang="en-IN" sz="6600" dirty="0">
                <a:latin typeface="Algerian" panose="04020705040A02060702" pitchFamily="82" charset="0"/>
              </a:rPr>
              <a:t>thank </a:t>
            </a:r>
            <a:br>
              <a:rPr lang="en-IN" sz="6600" dirty="0">
                <a:latin typeface="Algerian" panose="04020705040A02060702" pitchFamily="82" charset="0"/>
              </a:rPr>
            </a:br>
            <a:r>
              <a:rPr lang="en-IN" sz="6600" dirty="0">
                <a:latin typeface="Algerian" panose="04020705040A02060702" pitchFamily="82" charset="0"/>
              </a:rPr>
              <a:t>you</a:t>
            </a:r>
            <a:endParaRPr lang="en-IN" sz="6600" dirty="0"/>
          </a:p>
        </p:txBody>
      </p:sp>
      <p:pic>
        <p:nvPicPr>
          <p:cNvPr id="8" name="Graphic 7" descr="Angel face with no fill">
            <a:extLst>
              <a:ext uri="{FF2B5EF4-FFF2-40B4-BE49-F238E27FC236}">
                <a16:creationId xmlns:a16="http://schemas.microsoft.com/office/drawing/2014/main" id="{B990CEC2-654D-0332-9C48-A7648FC01B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31731" y="3781927"/>
            <a:ext cx="1663566" cy="1663566"/>
          </a:xfrm>
          <a:prstGeom prst="rect">
            <a:avLst/>
          </a:prstGeom>
        </p:spPr>
      </p:pic>
    </p:spTree>
    <p:extLst>
      <p:ext uri="{BB962C8B-B14F-4D97-AF65-F5344CB8AC3E}">
        <p14:creationId xmlns:p14="http://schemas.microsoft.com/office/powerpoint/2010/main" val="1121136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80">
                                          <p:stCondLst>
                                            <p:cond delay="0"/>
                                          </p:stCondLst>
                                        </p:cTn>
                                        <p:tgtEl>
                                          <p:spTgt spid="8"/>
                                        </p:tgtEl>
                                      </p:cBhvr>
                                    </p:animEffect>
                                    <p:anim calcmode="lin" valueType="num">
                                      <p:cBhvr>
                                        <p:cTn id="3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8" dur="26">
                                          <p:stCondLst>
                                            <p:cond delay="650"/>
                                          </p:stCondLst>
                                        </p:cTn>
                                        <p:tgtEl>
                                          <p:spTgt spid="8"/>
                                        </p:tgtEl>
                                      </p:cBhvr>
                                      <p:to x="100000" y="60000"/>
                                    </p:animScale>
                                    <p:animScale>
                                      <p:cBhvr>
                                        <p:cTn id="39" dur="166" decel="50000">
                                          <p:stCondLst>
                                            <p:cond delay="676"/>
                                          </p:stCondLst>
                                        </p:cTn>
                                        <p:tgtEl>
                                          <p:spTgt spid="8"/>
                                        </p:tgtEl>
                                      </p:cBhvr>
                                      <p:to x="100000" y="100000"/>
                                    </p:animScale>
                                    <p:animScale>
                                      <p:cBhvr>
                                        <p:cTn id="40" dur="26">
                                          <p:stCondLst>
                                            <p:cond delay="1312"/>
                                          </p:stCondLst>
                                        </p:cTn>
                                        <p:tgtEl>
                                          <p:spTgt spid="8"/>
                                        </p:tgtEl>
                                      </p:cBhvr>
                                      <p:to x="100000" y="80000"/>
                                    </p:animScale>
                                    <p:animScale>
                                      <p:cBhvr>
                                        <p:cTn id="41" dur="166" decel="50000">
                                          <p:stCondLst>
                                            <p:cond delay="1338"/>
                                          </p:stCondLst>
                                        </p:cTn>
                                        <p:tgtEl>
                                          <p:spTgt spid="8"/>
                                        </p:tgtEl>
                                      </p:cBhvr>
                                      <p:to x="100000" y="100000"/>
                                    </p:animScale>
                                    <p:animScale>
                                      <p:cBhvr>
                                        <p:cTn id="42" dur="26">
                                          <p:stCondLst>
                                            <p:cond delay="1642"/>
                                          </p:stCondLst>
                                        </p:cTn>
                                        <p:tgtEl>
                                          <p:spTgt spid="8"/>
                                        </p:tgtEl>
                                      </p:cBhvr>
                                      <p:to x="100000" y="90000"/>
                                    </p:animScale>
                                    <p:animScale>
                                      <p:cBhvr>
                                        <p:cTn id="43" dur="166" decel="50000">
                                          <p:stCondLst>
                                            <p:cond delay="1668"/>
                                          </p:stCondLst>
                                        </p:cTn>
                                        <p:tgtEl>
                                          <p:spTgt spid="8"/>
                                        </p:tgtEl>
                                      </p:cBhvr>
                                      <p:to x="100000" y="100000"/>
                                    </p:animScale>
                                    <p:animScale>
                                      <p:cBhvr>
                                        <p:cTn id="44" dur="26">
                                          <p:stCondLst>
                                            <p:cond delay="1808"/>
                                          </p:stCondLst>
                                        </p:cTn>
                                        <p:tgtEl>
                                          <p:spTgt spid="8"/>
                                        </p:tgtEl>
                                      </p:cBhvr>
                                      <p:to x="100000" y="95000"/>
                                    </p:animScale>
                                    <p:animScale>
                                      <p:cBhvr>
                                        <p:cTn id="45"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A145-BE47-62B1-BC58-255961747F8A}"/>
              </a:ext>
            </a:extLst>
          </p:cNvPr>
          <p:cNvSpPr>
            <a:spLocks noGrp="1"/>
          </p:cNvSpPr>
          <p:nvPr>
            <p:ph type="title"/>
          </p:nvPr>
        </p:nvSpPr>
        <p:spPr>
          <a:xfrm>
            <a:off x="-211228" y="1412124"/>
            <a:ext cx="6624861" cy="1109714"/>
          </a:xfrm>
        </p:spPr>
        <p:txBody>
          <a:bodyPr>
            <a:noAutofit/>
          </a:bodyPr>
          <a:lstStyle/>
          <a:p>
            <a:pPr algn="ctr"/>
            <a:r>
              <a:rPr lang="en-IN" sz="4800" dirty="0">
                <a:effectLst/>
                <a:latin typeface="Calisto MT" panose="02040603050505030304" pitchFamily="18" charset="0"/>
                <a:ea typeface="Calibri" panose="020F0502020204030204" pitchFamily="34" charset="0"/>
                <a:cs typeface="Times New Roman" panose="02020603050405020304" pitchFamily="18" charset="0"/>
              </a:rPr>
              <a:t>INTRODUCTION</a:t>
            </a:r>
            <a:br>
              <a:rPr lang="en-IN" sz="4800" dirty="0">
                <a:effectLst/>
                <a:latin typeface="Calisto MT" panose="02040603050505030304" pitchFamily="18" charset="0"/>
                <a:ea typeface="Calibri" panose="020F0502020204030204" pitchFamily="34" charset="0"/>
                <a:cs typeface="Times New Roman" panose="02020603050405020304" pitchFamily="18" charset="0"/>
              </a:rPr>
            </a:br>
            <a:endParaRPr lang="en-IN" sz="8800" dirty="0">
              <a:latin typeface="Calisto MT" panose="02040603050505030304" pitchFamily="18" charset="0"/>
            </a:endParaRPr>
          </a:p>
        </p:txBody>
      </p:sp>
      <p:sp>
        <p:nvSpPr>
          <p:cNvPr id="3" name="Content Placeholder 2">
            <a:extLst>
              <a:ext uri="{FF2B5EF4-FFF2-40B4-BE49-F238E27FC236}">
                <a16:creationId xmlns:a16="http://schemas.microsoft.com/office/drawing/2014/main" id="{9E3F4535-56B0-B98D-5F14-2693598AAC1D}"/>
              </a:ext>
            </a:extLst>
          </p:cNvPr>
          <p:cNvSpPr>
            <a:spLocks noGrp="1"/>
          </p:cNvSpPr>
          <p:nvPr>
            <p:ph idx="1"/>
          </p:nvPr>
        </p:nvSpPr>
        <p:spPr>
          <a:xfrm>
            <a:off x="330494" y="1712639"/>
            <a:ext cx="5789682" cy="4538698"/>
          </a:xfrm>
        </p:spPr>
        <p:txBody>
          <a:bodyPr>
            <a:noAutofit/>
          </a:bodyPr>
          <a:lstStyle/>
          <a:p>
            <a:pPr>
              <a:lnSpc>
                <a:spcPct val="107000"/>
              </a:lnSpc>
              <a:spcAft>
                <a:spcPts val="800"/>
              </a:spcAft>
            </a:pPr>
            <a:r>
              <a:rPr lang="en-IN" sz="2400" i="1" dirty="0">
                <a:effectLst/>
                <a:latin typeface="Calibri" panose="020F0502020204030204" pitchFamily="34" charset="0"/>
                <a:ea typeface="Calibri" panose="020F0502020204030204" pitchFamily="34" charset="0"/>
                <a:cs typeface="Times New Roman" panose="02020603050405020304" pitchFamily="18" charset="0"/>
              </a:rPr>
              <a:t>MOM, also called Mangalyaan ("Mars-craft", from mangala, "Mars" and yāna, "craft, vehicle"), is a space probe orbiting Mars since 24 September 2014. </a:t>
            </a:r>
          </a:p>
          <a:p>
            <a:pPr>
              <a:lnSpc>
                <a:spcPct val="107000"/>
              </a:lnSpc>
              <a:spcAft>
                <a:spcPts val="800"/>
              </a:spcAft>
            </a:pPr>
            <a:r>
              <a:rPr lang="en-IN" sz="2400" i="1" dirty="0">
                <a:effectLst/>
                <a:latin typeface="Calibri" panose="020F0502020204030204" pitchFamily="34" charset="0"/>
                <a:ea typeface="Calibri" panose="020F0502020204030204" pitchFamily="34" charset="0"/>
                <a:cs typeface="Times New Roman" panose="02020603050405020304" pitchFamily="18" charset="0"/>
              </a:rPr>
              <a:t>It was launched on 5 November 2013 by the Indian Space Research Organisation (ISRO).</a:t>
            </a:r>
          </a:p>
          <a:p>
            <a:pPr>
              <a:lnSpc>
                <a:spcPct val="107000"/>
              </a:lnSpc>
              <a:spcAft>
                <a:spcPts val="800"/>
              </a:spcAft>
            </a:pPr>
            <a:r>
              <a:rPr lang="en-IN" sz="2400" i="1" dirty="0">
                <a:effectLst/>
                <a:latin typeface="Calibri" panose="020F0502020204030204" pitchFamily="34" charset="0"/>
                <a:ea typeface="Calibri" panose="020F0502020204030204" pitchFamily="34" charset="0"/>
                <a:cs typeface="Times New Roman" panose="02020603050405020304" pitchFamily="18" charset="0"/>
              </a:rPr>
              <a:t> It is India's first interplanetary mission</a:t>
            </a:r>
            <a:r>
              <a:rPr lang="en-IN" sz="2400" i="1" dirty="0">
                <a:latin typeface="Calibri" panose="020F0502020204030204" pitchFamily="34" charset="0"/>
                <a:ea typeface="Calibri" panose="020F0502020204030204" pitchFamily="34" charset="0"/>
                <a:cs typeface="Times New Roman" panose="02020603050405020304" pitchFamily="18" charset="0"/>
              </a:rPr>
              <a:t> </a:t>
            </a:r>
            <a:r>
              <a:rPr lang="en-IN" sz="2400" i="1" dirty="0">
                <a:effectLst/>
                <a:latin typeface="Calibri" panose="020F0502020204030204" pitchFamily="34" charset="0"/>
                <a:ea typeface="Calibri" panose="020F0502020204030204" pitchFamily="34" charset="0"/>
                <a:cs typeface="Times New Roman" panose="02020603050405020304" pitchFamily="18" charset="0"/>
              </a:rPr>
              <a:t>and it made it the fourth space agency to achieve Mars orbit  </a:t>
            </a:r>
          </a:p>
        </p:txBody>
      </p:sp>
      <p:pic>
        <p:nvPicPr>
          <p:cNvPr id="5" name="Picture 4">
            <a:extLst>
              <a:ext uri="{FF2B5EF4-FFF2-40B4-BE49-F238E27FC236}">
                <a16:creationId xmlns:a16="http://schemas.microsoft.com/office/drawing/2014/main" id="{13B3B9F1-7A83-BCAD-1FF6-D09D04285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824" y="893851"/>
            <a:ext cx="5789682" cy="4911047"/>
          </a:xfrm>
          <a:prstGeom prst="rect">
            <a:avLst/>
          </a:prstGeom>
          <a:scene3d>
            <a:camera prst="perspectiveLeft"/>
            <a:lightRig rig="threePt" dir="t"/>
          </a:scene3d>
        </p:spPr>
      </p:pic>
    </p:spTree>
    <p:extLst>
      <p:ext uri="{BB962C8B-B14F-4D97-AF65-F5344CB8AC3E}">
        <p14:creationId xmlns:p14="http://schemas.microsoft.com/office/powerpoint/2010/main" val="3601572976"/>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6888-34B3-4F41-170C-9EB1DECDE58B}"/>
              </a:ext>
            </a:extLst>
          </p:cNvPr>
          <p:cNvSpPr>
            <a:spLocks noGrp="1"/>
          </p:cNvSpPr>
          <p:nvPr>
            <p:ph type="title"/>
          </p:nvPr>
        </p:nvSpPr>
        <p:spPr/>
        <p:txBody>
          <a:bodyPr>
            <a:normAutofit/>
          </a:bodyPr>
          <a:lstStyle/>
          <a:p>
            <a:pPr algn="r"/>
            <a:br>
              <a:rPr lang="en-IN" sz="3200" i="1"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765E6D22-1A99-BC78-F914-33CFDFA32815}"/>
              </a:ext>
            </a:extLst>
          </p:cNvPr>
          <p:cNvSpPr>
            <a:spLocks noGrp="1"/>
          </p:cNvSpPr>
          <p:nvPr>
            <p:ph type="body" idx="1"/>
          </p:nvPr>
        </p:nvSpPr>
        <p:spPr>
          <a:xfrm>
            <a:off x="339048" y="472612"/>
            <a:ext cx="6647379" cy="6385388"/>
          </a:xfrm>
        </p:spPr>
        <p:txBody>
          <a:bodyPr>
            <a:normAutofit lnSpcReduction="10000"/>
          </a:bodyPr>
          <a:lstStyle/>
          <a:p>
            <a:pPr marL="342900" indent="-342900">
              <a:buFont typeface="Wingdings" panose="05000000000000000000" pitchFamily="2" charset="2"/>
              <a:buChar char="Ø"/>
            </a:pPr>
            <a:r>
              <a:rPr lang="en-IN" sz="2800" i="1" dirty="0">
                <a:effectLst/>
                <a:latin typeface="Calibri" panose="020F0502020204030204" pitchFamily="34" charset="0"/>
                <a:ea typeface="Calibri" panose="020F0502020204030204" pitchFamily="34" charset="0"/>
                <a:cs typeface="Times New Roman" panose="02020603050405020304" pitchFamily="18" charset="0"/>
              </a:rPr>
              <a:t>It made India the first Asian nation to reach Martian orbit and the first nation in the world to do so on its maiden attempt.</a:t>
            </a:r>
            <a:endParaRPr lang="en-IN" sz="2800" dirty="0"/>
          </a:p>
          <a:p>
            <a:pPr marL="342900" indent="-342900">
              <a:buFont typeface="Wingdings" panose="05000000000000000000" pitchFamily="2" charset="2"/>
              <a:buChar char="Ø"/>
            </a:pPr>
            <a:r>
              <a:rPr lang="en-IN" sz="2800" i="1" dirty="0">
                <a:effectLst/>
                <a:latin typeface="Calibri" panose="020F0502020204030204" pitchFamily="34" charset="0"/>
                <a:ea typeface="Calibri" panose="020F0502020204030204" pitchFamily="34" charset="0"/>
                <a:cs typeface="Times New Roman" panose="02020603050405020304" pitchFamily="18" charset="0"/>
              </a:rPr>
              <a:t>The mission is a "technology demonstrator" project to develop the technologies for designing, planning, management, and operations of an interplanetary mission.</a:t>
            </a:r>
            <a:endParaRPr lang="en-IN" sz="2800" dirty="0"/>
          </a:p>
          <a:p>
            <a:pPr marL="342900" indent="-342900">
              <a:buFont typeface="Wingdings" panose="05000000000000000000" pitchFamily="2" charset="2"/>
              <a:buChar char="Ø"/>
            </a:pPr>
            <a:r>
              <a:rPr lang="en-IN" sz="2800" i="1" dirty="0">
                <a:effectLst/>
                <a:latin typeface="Calibri" panose="020F0502020204030204" pitchFamily="34" charset="0"/>
                <a:ea typeface="Calibri" panose="020F0502020204030204" pitchFamily="34" charset="0"/>
                <a:cs typeface="Times New Roman" panose="02020603050405020304" pitchFamily="18" charset="0"/>
              </a:rPr>
              <a:t>The spacecraft is currently being monitored from the Spacecraft Control Centre at ISRO Telemetry, Tracking and Command Network (ISTRAC) in Bengaluru with support from the Indian Deep Space Network (IDSN) antennae at Bengaluru, Karnataka</a:t>
            </a:r>
            <a:endParaRPr lang="en-IN" sz="2800" dirty="0"/>
          </a:p>
          <a:p>
            <a:endParaRPr lang="en-IN" dirty="0"/>
          </a:p>
          <a:p>
            <a:pPr marL="342900" indent="-342900">
              <a:buFont typeface="Wingdings" panose="05000000000000000000" pitchFamily="2" charset="2"/>
              <a:buChar char="Ø"/>
            </a:pPr>
            <a:endParaRPr lang="en-IN" dirty="0"/>
          </a:p>
        </p:txBody>
      </p:sp>
      <p:pic>
        <p:nvPicPr>
          <p:cNvPr id="7" name="Picture 6">
            <a:extLst>
              <a:ext uri="{FF2B5EF4-FFF2-40B4-BE49-F238E27FC236}">
                <a16:creationId xmlns:a16="http://schemas.microsoft.com/office/drawing/2014/main" id="{1E041F0A-BD70-FFAD-910C-5E055D08F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427" y="472612"/>
            <a:ext cx="4826000" cy="5779142"/>
          </a:xfrm>
          <a:prstGeom prst="rect">
            <a:avLst/>
          </a:prstGeom>
        </p:spPr>
      </p:pic>
    </p:spTree>
    <p:extLst>
      <p:ext uri="{BB962C8B-B14F-4D97-AF65-F5344CB8AC3E}">
        <p14:creationId xmlns:p14="http://schemas.microsoft.com/office/powerpoint/2010/main" val="5785318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0A28-F05D-DF4C-7721-6773869BA2ED}"/>
              </a:ext>
            </a:extLst>
          </p:cNvPr>
          <p:cNvSpPr>
            <a:spLocks noGrp="1"/>
          </p:cNvSpPr>
          <p:nvPr>
            <p:ph type="title"/>
          </p:nvPr>
        </p:nvSpPr>
        <p:spPr>
          <a:xfrm>
            <a:off x="907026" y="666750"/>
            <a:ext cx="10515600" cy="1158875"/>
          </a:xfrm>
        </p:spPr>
        <p:txBody>
          <a:bodyPr>
            <a:noAutofit/>
          </a:bodyPr>
          <a:lstStyle/>
          <a:p>
            <a:pPr algn="ctr"/>
            <a:r>
              <a:rPr lang="en-IN" sz="4000" dirty="0">
                <a:effectLst/>
                <a:latin typeface="Bernard MT Condensed" panose="02050806060905020404" pitchFamily="18" charset="0"/>
                <a:ea typeface="Calibri" panose="020F0502020204030204" pitchFamily="34" charset="0"/>
                <a:cs typeface="Times New Roman" panose="02020603050405020304" pitchFamily="18" charset="0"/>
              </a:rPr>
              <a:t>LIST OF SCIENTISTS WHO MADE THE MISSION POSSIBLE</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7200" dirty="0"/>
          </a:p>
        </p:txBody>
      </p:sp>
      <p:sp>
        <p:nvSpPr>
          <p:cNvPr id="3" name="Content Placeholder 2">
            <a:extLst>
              <a:ext uri="{FF2B5EF4-FFF2-40B4-BE49-F238E27FC236}">
                <a16:creationId xmlns:a16="http://schemas.microsoft.com/office/drawing/2014/main" id="{956A9D96-2941-9410-1CA7-0C936EDCB733}"/>
              </a:ext>
            </a:extLst>
          </p:cNvPr>
          <p:cNvSpPr>
            <a:spLocks noGrp="1"/>
          </p:cNvSpPr>
          <p:nvPr>
            <p:ph idx="1"/>
          </p:nvPr>
        </p:nvSpPr>
        <p:spPr>
          <a:xfrm>
            <a:off x="907026" y="1366684"/>
            <a:ext cx="10377948" cy="4824565"/>
          </a:xfrm>
        </p:spPr>
        <p:txBody>
          <a:bodyPr numCol="2">
            <a:normAutofit lnSpcReduction="10000"/>
          </a:bodyPr>
          <a:lstStyle/>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K Radhakrishnan</a:t>
            </a: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M Annadurai</a:t>
            </a: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S Ramakrishnan</a:t>
            </a: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SK </a:t>
            </a:r>
            <a:r>
              <a:rPr lang="en-IN" sz="3200" i="1" dirty="0" err="1">
                <a:effectLst/>
                <a:latin typeface="Calisto MT" panose="02040603050505030304" pitchFamily="18" charset="0"/>
                <a:ea typeface="Calibri" panose="020F0502020204030204" pitchFamily="34" charset="0"/>
                <a:cs typeface="Times New Roman" panose="02020603050405020304" pitchFamily="18" charset="0"/>
              </a:rPr>
              <a:t>Shivakumar</a:t>
            </a:r>
            <a:endParaRPr lang="en-IN" sz="3200" i="1" dirty="0">
              <a:effectLst/>
              <a:latin typeface="Calisto MT" panose="02040603050505030304" pitchFamily="18" charset="0"/>
              <a:ea typeface="Calibri" panose="020F0502020204030204" pitchFamily="34" charset="0"/>
              <a:cs typeface="Times New Roman" panose="02020603050405020304" pitchFamily="18" charset="0"/>
            </a:endParaRP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V </a:t>
            </a:r>
            <a:r>
              <a:rPr lang="en-IN" sz="3200" i="1" dirty="0" err="1">
                <a:effectLst/>
                <a:latin typeface="Calisto MT" panose="02040603050505030304" pitchFamily="18" charset="0"/>
                <a:ea typeface="Calibri" panose="020F0502020204030204" pitchFamily="34" charset="0"/>
                <a:cs typeface="Times New Roman" panose="02020603050405020304" pitchFamily="18" charset="0"/>
              </a:rPr>
              <a:t>Adimurthy</a:t>
            </a:r>
            <a:endParaRPr lang="en-IN" sz="3200" i="1" dirty="0">
              <a:effectLst/>
              <a:latin typeface="Calisto MT" panose="02040603050505030304" pitchFamily="18" charset="0"/>
              <a:ea typeface="Calibri" panose="020F0502020204030204" pitchFamily="34" charset="0"/>
              <a:cs typeface="Times New Roman" panose="02020603050405020304" pitchFamily="18" charset="0"/>
            </a:endParaRP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P </a:t>
            </a:r>
            <a:r>
              <a:rPr lang="en-IN" sz="3200" i="1" dirty="0" err="1">
                <a:effectLst/>
                <a:latin typeface="Calisto MT" panose="02040603050505030304" pitchFamily="18" charset="0"/>
                <a:ea typeface="Calibri" panose="020F0502020204030204" pitchFamily="34" charset="0"/>
                <a:cs typeface="Times New Roman" panose="02020603050405020304" pitchFamily="18" charset="0"/>
              </a:rPr>
              <a:t>Kunhikrishnan</a:t>
            </a:r>
            <a:endParaRPr lang="en-IN" sz="3200" i="1" dirty="0">
              <a:effectLst/>
              <a:latin typeface="Calisto MT" panose="02040603050505030304" pitchFamily="18" charset="0"/>
              <a:ea typeface="Calibri" panose="020F0502020204030204" pitchFamily="34" charset="0"/>
              <a:cs typeface="Times New Roman" panose="02020603050405020304" pitchFamily="18" charset="0"/>
            </a:endParaRPr>
          </a:p>
          <a:p>
            <a:pPr>
              <a:lnSpc>
                <a:spcPct val="107000"/>
              </a:lnSpc>
            </a:pPr>
            <a:r>
              <a:rPr lang="en-IN" sz="3200" i="1" dirty="0" err="1">
                <a:effectLst/>
                <a:latin typeface="Calisto MT" panose="02040603050505030304" pitchFamily="18" charset="0"/>
                <a:ea typeface="Calibri" panose="020F0502020204030204" pitchFamily="34" charset="0"/>
                <a:cs typeface="Times New Roman" panose="02020603050405020304" pitchFamily="18" charset="0"/>
              </a:rPr>
              <a:t>Chandradathan</a:t>
            </a:r>
            <a:endParaRPr lang="en-IN" sz="3200" i="1" dirty="0">
              <a:effectLst/>
              <a:latin typeface="Calisto MT" panose="02040603050505030304" pitchFamily="18" charset="0"/>
              <a:ea typeface="Calibri" panose="020F0502020204030204" pitchFamily="34" charset="0"/>
              <a:cs typeface="Times New Roman" panose="02020603050405020304" pitchFamily="18" charset="0"/>
            </a:endParaRP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AS Kiran Kumar</a:t>
            </a: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MYS Prasad</a:t>
            </a: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S </a:t>
            </a:r>
            <a:r>
              <a:rPr lang="en-IN" sz="3200" i="1" dirty="0" err="1">
                <a:effectLst/>
                <a:latin typeface="Calisto MT" panose="02040603050505030304" pitchFamily="18" charset="0"/>
                <a:ea typeface="Calibri" panose="020F0502020204030204" pitchFamily="34" charset="0"/>
                <a:cs typeface="Times New Roman" panose="02020603050405020304" pitchFamily="18" charset="0"/>
              </a:rPr>
              <a:t>Arunan</a:t>
            </a:r>
            <a:endParaRPr lang="en-IN" sz="3200" i="1" dirty="0">
              <a:effectLst/>
              <a:latin typeface="Calisto MT" panose="02040603050505030304" pitchFamily="18" charset="0"/>
              <a:ea typeface="Calibri" panose="020F0502020204030204" pitchFamily="34" charset="0"/>
              <a:cs typeface="Times New Roman" panose="02020603050405020304" pitchFamily="18" charset="0"/>
            </a:endParaRP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B Jayakumar</a:t>
            </a: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MS </a:t>
            </a:r>
            <a:r>
              <a:rPr lang="en-IN" sz="3200" i="1" dirty="0" err="1">
                <a:effectLst/>
                <a:latin typeface="Calisto MT" panose="02040603050505030304" pitchFamily="18" charset="0"/>
                <a:ea typeface="Calibri" panose="020F0502020204030204" pitchFamily="34" charset="0"/>
                <a:cs typeface="Times New Roman" panose="02020603050405020304" pitchFamily="18" charset="0"/>
              </a:rPr>
              <a:t>Pannirselvam</a:t>
            </a:r>
            <a:endParaRPr lang="en-IN" sz="3200" i="1" dirty="0">
              <a:effectLst/>
              <a:latin typeface="Calisto MT" panose="02040603050505030304" pitchFamily="18" charset="0"/>
              <a:ea typeface="Calibri" panose="020F0502020204030204" pitchFamily="34" charset="0"/>
              <a:cs typeface="Times New Roman" panose="02020603050405020304" pitchFamily="18" charset="0"/>
            </a:endParaRPr>
          </a:p>
          <a:p>
            <a:pPr>
              <a:lnSpc>
                <a:spcPct val="107000"/>
              </a:lnSpc>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V </a:t>
            </a:r>
            <a:r>
              <a:rPr lang="en-IN" sz="3200" i="1" dirty="0" err="1">
                <a:effectLst/>
                <a:latin typeface="Calisto MT" panose="02040603050505030304" pitchFamily="18" charset="0"/>
                <a:ea typeface="Calibri" panose="020F0502020204030204" pitchFamily="34" charset="0"/>
                <a:cs typeface="Times New Roman" panose="02020603050405020304" pitchFamily="18" charset="0"/>
              </a:rPr>
              <a:t>Kesava</a:t>
            </a:r>
            <a:r>
              <a:rPr lang="en-IN" sz="3200" i="1" dirty="0">
                <a:effectLst/>
                <a:latin typeface="Calisto MT" panose="02040603050505030304" pitchFamily="18" charset="0"/>
                <a:ea typeface="Calibri" panose="020F0502020204030204" pitchFamily="34" charset="0"/>
                <a:cs typeface="Times New Roman" panose="02020603050405020304" pitchFamily="18" charset="0"/>
              </a:rPr>
              <a:t> Raju</a:t>
            </a:r>
          </a:p>
          <a:p>
            <a:pPr>
              <a:lnSpc>
                <a:spcPct val="107000"/>
              </a:lnSpc>
              <a:spcAft>
                <a:spcPts val="800"/>
              </a:spcAft>
            </a:pPr>
            <a:r>
              <a:rPr lang="en-IN" sz="3200" i="1" dirty="0">
                <a:effectLst/>
                <a:latin typeface="Calisto MT" panose="02040603050505030304" pitchFamily="18" charset="0"/>
                <a:ea typeface="Calibri" panose="020F0502020204030204" pitchFamily="34" charset="0"/>
                <a:cs typeface="Times New Roman" panose="02020603050405020304" pitchFamily="18" charset="0"/>
              </a:rPr>
              <a:t>V </a:t>
            </a:r>
            <a:r>
              <a:rPr lang="en-IN" sz="3200" i="1" dirty="0" err="1">
                <a:effectLst/>
                <a:latin typeface="Calisto MT" panose="02040603050505030304" pitchFamily="18" charset="0"/>
                <a:ea typeface="Calibri" panose="020F0502020204030204" pitchFamily="34" charset="0"/>
                <a:cs typeface="Times New Roman" panose="02020603050405020304" pitchFamily="18" charset="0"/>
              </a:rPr>
              <a:t>Koteswara</a:t>
            </a:r>
            <a:r>
              <a:rPr lang="en-IN" sz="3200" i="1" dirty="0">
                <a:effectLst/>
                <a:latin typeface="Calisto MT" panose="02040603050505030304" pitchFamily="18" charset="0"/>
                <a:ea typeface="Calibri" panose="020F0502020204030204" pitchFamily="34" charset="0"/>
                <a:cs typeface="Times New Roman" panose="02020603050405020304" pitchFamily="18" charset="0"/>
              </a:rPr>
              <a:t> Rao</a:t>
            </a:r>
          </a:p>
          <a:p>
            <a:endParaRPr lang="en-IN" sz="4800" i="1" dirty="0">
              <a:latin typeface="Calisto MT" panose="02040603050505030304" pitchFamily="18" charset="0"/>
            </a:endParaRPr>
          </a:p>
        </p:txBody>
      </p:sp>
    </p:spTree>
    <p:extLst>
      <p:ext uri="{BB962C8B-B14F-4D97-AF65-F5344CB8AC3E}">
        <p14:creationId xmlns:p14="http://schemas.microsoft.com/office/powerpoint/2010/main" val="1984371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1000"/>
                                        <p:tgtEl>
                                          <p:spTgt spid="3">
                                            <p:txEl>
                                              <p:pRg st="8" end="8"/>
                                            </p:txEl>
                                          </p:spTgt>
                                        </p:tgtEl>
                                      </p:cBhvr>
                                    </p:animEffect>
                                    <p:anim calcmode="lin" valueType="num">
                                      <p:cBhvr>
                                        <p:cTn id="7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fade">
                                      <p:cBhvr>
                                        <p:cTn id="76" dur="1000"/>
                                        <p:tgtEl>
                                          <p:spTgt spid="3">
                                            <p:txEl>
                                              <p:pRg st="9" end="9"/>
                                            </p:txEl>
                                          </p:spTgt>
                                        </p:tgtEl>
                                      </p:cBhvr>
                                    </p:animEffect>
                                    <p:anim calcmode="lin" valueType="num">
                                      <p:cBhvr>
                                        <p:cTn id="7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animEffect transition="in" filter="fade">
                                      <p:cBhvr>
                                        <p:cTn id="83" dur="1000"/>
                                        <p:tgtEl>
                                          <p:spTgt spid="3">
                                            <p:txEl>
                                              <p:pRg st="10" end="10"/>
                                            </p:txEl>
                                          </p:spTgt>
                                        </p:tgtEl>
                                      </p:cBhvr>
                                    </p:animEffect>
                                    <p:anim calcmode="lin" valueType="num">
                                      <p:cBhvr>
                                        <p:cTn id="8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3">
                                            <p:txEl>
                                              <p:pRg st="11" end="11"/>
                                            </p:txEl>
                                          </p:spTgt>
                                        </p:tgtEl>
                                        <p:attrNameLst>
                                          <p:attrName>style.visibility</p:attrName>
                                        </p:attrNameLst>
                                      </p:cBhvr>
                                      <p:to>
                                        <p:strVal val="visible"/>
                                      </p:to>
                                    </p:set>
                                    <p:animEffect transition="in" filter="fade">
                                      <p:cBhvr>
                                        <p:cTn id="90" dur="1000"/>
                                        <p:tgtEl>
                                          <p:spTgt spid="3">
                                            <p:txEl>
                                              <p:pRg st="11" end="11"/>
                                            </p:txEl>
                                          </p:spTgt>
                                        </p:tgtEl>
                                      </p:cBhvr>
                                    </p:animEffect>
                                    <p:anim calcmode="lin" valueType="num">
                                      <p:cBhvr>
                                        <p:cTn id="9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
                                            <p:txEl>
                                              <p:pRg st="12" end="12"/>
                                            </p:txEl>
                                          </p:spTgt>
                                        </p:tgtEl>
                                        <p:attrNameLst>
                                          <p:attrName>style.visibility</p:attrName>
                                        </p:attrNameLst>
                                      </p:cBhvr>
                                      <p:to>
                                        <p:strVal val="visible"/>
                                      </p:to>
                                    </p:set>
                                    <p:animEffect transition="in" filter="fade">
                                      <p:cBhvr>
                                        <p:cTn id="97" dur="1000"/>
                                        <p:tgtEl>
                                          <p:spTgt spid="3">
                                            <p:txEl>
                                              <p:pRg st="12" end="12"/>
                                            </p:txEl>
                                          </p:spTgt>
                                        </p:tgtEl>
                                      </p:cBhvr>
                                    </p:animEffect>
                                    <p:anim calcmode="lin" valueType="num">
                                      <p:cBhvr>
                                        <p:cTn id="9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3">
                                            <p:txEl>
                                              <p:pRg st="13" end="13"/>
                                            </p:txEl>
                                          </p:spTgt>
                                        </p:tgtEl>
                                        <p:attrNameLst>
                                          <p:attrName>style.visibility</p:attrName>
                                        </p:attrNameLst>
                                      </p:cBhvr>
                                      <p:to>
                                        <p:strVal val="visible"/>
                                      </p:to>
                                    </p:set>
                                    <p:animEffect transition="in" filter="fade">
                                      <p:cBhvr>
                                        <p:cTn id="104" dur="1000"/>
                                        <p:tgtEl>
                                          <p:spTgt spid="3">
                                            <p:txEl>
                                              <p:pRg st="13" end="13"/>
                                            </p:txEl>
                                          </p:spTgt>
                                        </p:tgtEl>
                                      </p:cBhvr>
                                    </p:animEffect>
                                    <p:anim calcmode="lin" valueType="num">
                                      <p:cBhvr>
                                        <p:cTn id="10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606E7-2999-1347-5F12-5FB425823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 y="108897"/>
            <a:ext cx="4104097" cy="2934199"/>
          </a:xfrm>
          <a:prstGeom prst="rect">
            <a:avLst/>
          </a:prstGeom>
        </p:spPr>
      </p:pic>
      <p:pic>
        <p:nvPicPr>
          <p:cNvPr id="5" name="Picture 4">
            <a:extLst>
              <a:ext uri="{FF2B5EF4-FFF2-40B4-BE49-F238E27FC236}">
                <a16:creationId xmlns:a16="http://schemas.microsoft.com/office/drawing/2014/main" id="{EF4D6B69-9533-6C2B-892D-DD0D7A59F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613" y="139720"/>
            <a:ext cx="3400747" cy="2903376"/>
          </a:xfrm>
          <a:prstGeom prst="rect">
            <a:avLst/>
          </a:prstGeom>
        </p:spPr>
      </p:pic>
      <p:pic>
        <p:nvPicPr>
          <p:cNvPr id="7" name="Picture 6">
            <a:extLst>
              <a:ext uri="{FF2B5EF4-FFF2-40B4-BE49-F238E27FC236}">
                <a16:creationId xmlns:a16="http://schemas.microsoft.com/office/drawing/2014/main" id="{1F8BE433-D967-7F97-8385-193BE3AD9F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9872" y="101619"/>
            <a:ext cx="3917876" cy="2934199"/>
          </a:xfrm>
          <a:prstGeom prst="rect">
            <a:avLst/>
          </a:prstGeom>
        </p:spPr>
      </p:pic>
      <p:pic>
        <p:nvPicPr>
          <p:cNvPr id="9" name="Picture 8">
            <a:extLst>
              <a:ext uri="{FF2B5EF4-FFF2-40B4-BE49-F238E27FC236}">
                <a16:creationId xmlns:a16="http://schemas.microsoft.com/office/drawing/2014/main" id="{D7FB0337-9615-8D84-4C1D-0578C007EA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33" y="3328827"/>
            <a:ext cx="4044877" cy="3143891"/>
          </a:xfrm>
          <a:prstGeom prst="rect">
            <a:avLst/>
          </a:prstGeom>
        </p:spPr>
      </p:pic>
      <p:pic>
        <p:nvPicPr>
          <p:cNvPr id="11" name="Picture 10">
            <a:extLst>
              <a:ext uri="{FF2B5EF4-FFF2-40B4-BE49-F238E27FC236}">
                <a16:creationId xmlns:a16="http://schemas.microsoft.com/office/drawing/2014/main" id="{9F941FDB-EF0C-12DD-5D5A-4700B5FF72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7613" y="3328826"/>
            <a:ext cx="3400747" cy="3143891"/>
          </a:xfrm>
          <a:prstGeom prst="rect">
            <a:avLst/>
          </a:prstGeom>
        </p:spPr>
      </p:pic>
      <p:pic>
        <p:nvPicPr>
          <p:cNvPr id="13" name="Picture 12">
            <a:extLst>
              <a:ext uri="{FF2B5EF4-FFF2-40B4-BE49-F238E27FC236}">
                <a16:creationId xmlns:a16="http://schemas.microsoft.com/office/drawing/2014/main" id="{BD1FCCB3-D491-D909-37DE-838EEFEE86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9872" y="3328825"/>
            <a:ext cx="3917876" cy="3143891"/>
          </a:xfrm>
          <a:prstGeom prst="rect">
            <a:avLst/>
          </a:prstGeom>
        </p:spPr>
      </p:pic>
    </p:spTree>
    <p:extLst>
      <p:ext uri="{BB962C8B-B14F-4D97-AF65-F5344CB8AC3E}">
        <p14:creationId xmlns:p14="http://schemas.microsoft.com/office/powerpoint/2010/main" val="1333868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heel(1)">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F2690D-951A-4B53-A1DC-B3D5B583A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38" y="89099"/>
            <a:ext cx="3879957" cy="3061877"/>
          </a:xfrm>
          <a:prstGeom prst="rect">
            <a:avLst/>
          </a:prstGeom>
        </p:spPr>
      </p:pic>
      <p:pic>
        <p:nvPicPr>
          <p:cNvPr id="5" name="Picture 4">
            <a:extLst>
              <a:ext uri="{FF2B5EF4-FFF2-40B4-BE49-F238E27FC236}">
                <a16:creationId xmlns:a16="http://schemas.microsoft.com/office/drawing/2014/main" id="{403119ED-0397-077F-C2DE-628D513CD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9" y="95447"/>
            <a:ext cx="3688421" cy="3055527"/>
          </a:xfrm>
          <a:prstGeom prst="rect">
            <a:avLst/>
          </a:prstGeom>
        </p:spPr>
      </p:pic>
      <p:pic>
        <p:nvPicPr>
          <p:cNvPr id="7" name="Picture 6">
            <a:extLst>
              <a:ext uri="{FF2B5EF4-FFF2-40B4-BE49-F238E27FC236}">
                <a16:creationId xmlns:a16="http://schemas.microsoft.com/office/drawing/2014/main" id="{CA2AEE3A-4197-AE99-5DD2-2E78770C4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143" y="151670"/>
            <a:ext cx="3688421" cy="2999303"/>
          </a:xfrm>
          <a:prstGeom prst="rect">
            <a:avLst/>
          </a:prstGeom>
        </p:spPr>
      </p:pic>
      <p:pic>
        <p:nvPicPr>
          <p:cNvPr id="9" name="Picture 8">
            <a:extLst>
              <a:ext uri="{FF2B5EF4-FFF2-40B4-BE49-F238E27FC236}">
                <a16:creationId xmlns:a16="http://schemas.microsoft.com/office/drawing/2014/main" id="{0FD4516F-286E-A055-5AF6-3DB95FCFA1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938" y="3678148"/>
            <a:ext cx="3764693" cy="2973906"/>
          </a:xfrm>
          <a:prstGeom prst="rect">
            <a:avLst/>
          </a:prstGeom>
        </p:spPr>
      </p:pic>
      <p:pic>
        <p:nvPicPr>
          <p:cNvPr id="11" name="Picture 10">
            <a:extLst>
              <a:ext uri="{FF2B5EF4-FFF2-40B4-BE49-F238E27FC236}">
                <a16:creationId xmlns:a16="http://schemas.microsoft.com/office/drawing/2014/main" id="{88694A6E-00DC-BEF0-A0C0-73024020E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8895" y="3678148"/>
            <a:ext cx="3860835" cy="2973904"/>
          </a:xfrm>
          <a:prstGeom prst="rect">
            <a:avLst/>
          </a:prstGeom>
        </p:spPr>
      </p:pic>
      <p:pic>
        <p:nvPicPr>
          <p:cNvPr id="13" name="Picture 12">
            <a:extLst>
              <a:ext uri="{FF2B5EF4-FFF2-40B4-BE49-F238E27FC236}">
                <a16:creationId xmlns:a16="http://schemas.microsoft.com/office/drawing/2014/main" id="{6DF7CB1D-10E4-FB8A-A0DF-9B76749087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2143" y="3652749"/>
            <a:ext cx="3906428" cy="2999303"/>
          </a:xfrm>
          <a:prstGeom prst="rect">
            <a:avLst/>
          </a:prstGeom>
        </p:spPr>
      </p:pic>
    </p:spTree>
    <p:extLst>
      <p:ext uri="{BB962C8B-B14F-4D97-AF65-F5344CB8AC3E}">
        <p14:creationId xmlns:p14="http://schemas.microsoft.com/office/powerpoint/2010/main" val="7309151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8EF064-D54D-D5C4-3EF9-242CC10EE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61" y="120671"/>
            <a:ext cx="4324350" cy="2387600"/>
          </a:xfrm>
          <a:prstGeom prst="rect">
            <a:avLst/>
          </a:prstGeom>
        </p:spPr>
      </p:pic>
      <p:pic>
        <p:nvPicPr>
          <p:cNvPr id="5" name="Picture 4">
            <a:extLst>
              <a:ext uri="{FF2B5EF4-FFF2-40B4-BE49-F238E27FC236}">
                <a16:creationId xmlns:a16="http://schemas.microsoft.com/office/drawing/2014/main" id="{80FB809E-C669-F21B-9CF7-1606E873F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525" y="2247900"/>
            <a:ext cx="4552950" cy="2362200"/>
          </a:xfrm>
          <a:prstGeom prst="rect">
            <a:avLst/>
          </a:prstGeom>
        </p:spPr>
      </p:pic>
      <p:pic>
        <p:nvPicPr>
          <p:cNvPr id="7" name="Picture 6">
            <a:extLst>
              <a:ext uri="{FF2B5EF4-FFF2-40B4-BE49-F238E27FC236}">
                <a16:creationId xmlns:a16="http://schemas.microsoft.com/office/drawing/2014/main" id="{7CC4E6FB-39C9-14E0-8C67-54F5AD6941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147" y="4172254"/>
            <a:ext cx="4115192" cy="2496780"/>
          </a:xfrm>
          <a:prstGeom prst="rect">
            <a:avLst/>
          </a:prstGeom>
        </p:spPr>
      </p:pic>
    </p:spTree>
    <p:extLst>
      <p:ext uri="{BB962C8B-B14F-4D97-AF65-F5344CB8AC3E}">
        <p14:creationId xmlns:p14="http://schemas.microsoft.com/office/powerpoint/2010/main" val="9697504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EC1C-2131-F4D4-DBA3-3F18077E2588}"/>
              </a:ext>
            </a:extLst>
          </p:cNvPr>
          <p:cNvSpPr>
            <a:spLocks noGrp="1"/>
          </p:cNvSpPr>
          <p:nvPr>
            <p:ph type="title"/>
          </p:nvPr>
        </p:nvSpPr>
        <p:spPr>
          <a:xfrm>
            <a:off x="838200" y="698726"/>
            <a:ext cx="10515600" cy="1126899"/>
          </a:xfrm>
        </p:spPr>
        <p:txBody>
          <a:bodyPr>
            <a:noAutofit/>
          </a:bodyPr>
          <a:lstStyle/>
          <a:p>
            <a:pPr algn="ctr"/>
            <a:r>
              <a:rPr lang="en-IN" sz="4000" dirty="0">
                <a:effectLst/>
                <a:latin typeface="Bodoni MT" panose="02070603080606020203" pitchFamily="18" charset="0"/>
                <a:ea typeface="Calibri" panose="020F0502020204030204" pitchFamily="34" charset="0"/>
                <a:cs typeface="Times New Roman" panose="02020603050405020304" pitchFamily="18" charset="0"/>
              </a:rPr>
              <a:t>COST OF THE MISSION</a:t>
            </a:r>
            <a:br>
              <a:rPr lang="en-IN" sz="3600" dirty="0">
                <a:effectLst/>
                <a:latin typeface="Bodoni MT" panose="02070603080606020203" pitchFamily="18" charset="0"/>
                <a:ea typeface="Calibri" panose="020F0502020204030204" pitchFamily="34" charset="0"/>
                <a:cs typeface="Times New Roman" panose="02020603050405020304" pitchFamily="18" charset="0"/>
              </a:rPr>
            </a:br>
            <a:endParaRPr lang="en-IN" sz="6600" dirty="0">
              <a:latin typeface="Bodoni MT" panose="02070603080606020203" pitchFamily="18" charset="0"/>
            </a:endParaRPr>
          </a:p>
        </p:txBody>
      </p:sp>
      <p:sp>
        <p:nvSpPr>
          <p:cNvPr id="3" name="Content Placeholder 2">
            <a:extLst>
              <a:ext uri="{FF2B5EF4-FFF2-40B4-BE49-F238E27FC236}">
                <a16:creationId xmlns:a16="http://schemas.microsoft.com/office/drawing/2014/main" id="{9DC41DB1-A899-9E83-41BE-0A72071ED899}"/>
              </a:ext>
            </a:extLst>
          </p:cNvPr>
          <p:cNvSpPr>
            <a:spLocks noGrp="1"/>
          </p:cNvSpPr>
          <p:nvPr>
            <p:ph idx="1"/>
          </p:nvPr>
        </p:nvSpPr>
        <p:spPr>
          <a:xfrm>
            <a:off x="685801" y="2142067"/>
            <a:ext cx="10515600" cy="3649133"/>
          </a:xfrm>
        </p:spPr>
        <p:txBody>
          <a:bodyPr>
            <a:normAutofit fontScale="85000" lnSpcReduction="20000"/>
          </a:bodyPr>
          <a:lstStyle/>
          <a:p>
            <a:r>
              <a:rPr lang="en-IN" sz="2800" i="1" dirty="0">
                <a:effectLst/>
                <a:latin typeface="Calibri" panose="020F0502020204030204" pitchFamily="34" charset="0"/>
                <a:ea typeface="Calibri" panose="020F0502020204030204" pitchFamily="34" charset="0"/>
                <a:cs typeface="Times New Roman" panose="02020603050405020304" pitchFamily="18" charset="0"/>
              </a:rPr>
              <a:t>The total cost of the mission was approximately </a:t>
            </a:r>
            <a:r>
              <a:rPr lang="en-IN" sz="4200" i="1" dirty="0">
                <a:effectLst/>
                <a:latin typeface="Calibri" panose="020F0502020204030204" pitchFamily="34" charset="0"/>
                <a:ea typeface="Calibri" panose="020F0502020204030204" pitchFamily="34" charset="0"/>
                <a:cs typeface="Times New Roman" panose="02020603050405020304" pitchFamily="18" charset="0"/>
              </a:rPr>
              <a:t>₹450 Crore </a:t>
            </a:r>
            <a:r>
              <a:rPr lang="en-IN" sz="2800" i="1" dirty="0">
                <a:effectLst/>
                <a:latin typeface="Calibri" panose="020F0502020204030204" pitchFamily="34" charset="0"/>
                <a:ea typeface="Calibri" panose="020F0502020204030204" pitchFamily="34" charset="0"/>
                <a:cs typeface="Times New Roman" panose="02020603050405020304" pitchFamily="18" charset="0"/>
              </a:rPr>
              <a:t>(US$73 million</a:t>
            </a:r>
            <a:r>
              <a:rPr lang="en-IN" sz="2800" i="1" dirty="0">
                <a:latin typeface="Calibri" panose="020F0502020204030204" pitchFamily="34" charset="0"/>
                <a:ea typeface="Calibri" panose="020F0502020204030204" pitchFamily="34" charset="0"/>
                <a:cs typeface="Times New Roman" panose="02020603050405020304" pitchFamily="18" charset="0"/>
              </a:rPr>
              <a:t>,</a:t>
            </a:r>
            <a:r>
              <a:rPr lang="en-IN" sz="2800" i="1" dirty="0">
                <a:effectLst/>
                <a:latin typeface="Calibri" panose="020F0502020204030204" pitchFamily="34" charset="0"/>
                <a:ea typeface="Calibri" panose="020F0502020204030204" pitchFamily="34" charset="0"/>
                <a:cs typeface="Times New Roman" panose="02020603050405020304" pitchFamily="18" charset="0"/>
              </a:rPr>
              <a:t> making it the least-expensive Mars mission to date.</a:t>
            </a:r>
          </a:p>
          <a:p>
            <a:r>
              <a:rPr lang="en-IN" sz="2800" i="1" dirty="0">
                <a:effectLst/>
                <a:latin typeface="Calibri" panose="020F0502020204030204" pitchFamily="34" charset="0"/>
                <a:ea typeface="Calibri" panose="020F0502020204030204" pitchFamily="34" charset="0"/>
                <a:cs typeface="Times New Roman" panose="02020603050405020304" pitchFamily="18" charset="0"/>
              </a:rPr>
              <a:t>The low cost of the mission was ascribed by K. Radhakrishnan, the chairman of ISRO, to various factors, including a "modular approach", few ground tests and long (18–20 hour) working days for scientists. </a:t>
            </a:r>
          </a:p>
          <a:p>
            <a:r>
              <a:rPr lang="en-IN" sz="2800" i="1" dirty="0">
                <a:effectLst/>
                <a:latin typeface="Calibri" panose="020F0502020204030204" pitchFamily="34" charset="0"/>
                <a:ea typeface="Calibri" panose="020F0502020204030204" pitchFamily="34" charset="0"/>
                <a:cs typeface="Times New Roman" panose="02020603050405020304" pitchFamily="18" charset="0"/>
              </a:rPr>
              <a:t>BBC's Jonathan Amos specified lower worker costs, home-grown technologies, simpler design, and a significantly less complicated payload than NASA's MAVEN.</a:t>
            </a:r>
          </a:p>
          <a:p>
            <a:r>
              <a:rPr lang="en-IN" sz="5200" i="1" dirty="0">
                <a:effectLst/>
                <a:latin typeface="Calibri" panose="020F0502020204030204" pitchFamily="34" charset="0"/>
                <a:ea typeface="Calibri" panose="020F0502020204030204" pitchFamily="34" charset="0"/>
                <a:cs typeface="Times New Roman" panose="02020603050405020304" pitchFamily="18" charset="0"/>
              </a:rPr>
              <a:t>Rs. 7 </a:t>
            </a:r>
            <a:r>
              <a:rPr lang="en-IN" sz="2800" i="1" dirty="0">
                <a:effectLst/>
                <a:latin typeface="Calibri" panose="020F0502020204030204" pitchFamily="34" charset="0"/>
                <a:ea typeface="Calibri" panose="020F0502020204030204" pitchFamily="34" charset="0"/>
                <a:cs typeface="Times New Roman" panose="02020603050405020304" pitchFamily="18" charset="0"/>
              </a:rPr>
              <a:t>per </a:t>
            </a:r>
            <a:r>
              <a:rPr lang="en-IN" sz="2800" i="1" dirty="0" err="1">
                <a:effectLst/>
                <a:latin typeface="Calibri" panose="020F0502020204030204" pitchFamily="34" charset="0"/>
                <a:ea typeface="Calibri" panose="020F0502020204030204" pitchFamily="34" charset="0"/>
                <a:cs typeface="Times New Roman" panose="02020603050405020304" pitchFamily="18" charset="0"/>
              </a:rPr>
              <a:t>kilometer</a:t>
            </a:r>
            <a:r>
              <a:rPr lang="en-IN" sz="2800" i="1" dirty="0">
                <a:effectLst/>
                <a:latin typeface="Calibri" panose="020F0502020204030204" pitchFamily="34" charset="0"/>
                <a:ea typeface="Calibri" panose="020F0502020204030204" pitchFamily="34" charset="0"/>
                <a:cs typeface="Times New Roman" panose="02020603050405020304" pitchFamily="18" charset="0"/>
              </a:rPr>
              <a:t> journey from earth to mars</a:t>
            </a:r>
          </a:p>
          <a:p>
            <a:pPr marL="0" indent="0">
              <a:buNone/>
            </a:pPr>
            <a:endParaRPr lang="en-IN" sz="4000" i="1" dirty="0"/>
          </a:p>
        </p:txBody>
      </p:sp>
      <p:pic>
        <p:nvPicPr>
          <p:cNvPr id="5" name="Graphic 4" descr="Rupee">
            <a:extLst>
              <a:ext uri="{FF2B5EF4-FFF2-40B4-BE49-F238E27FC236}">
                <a16:creationId xmlns:a16="http://schemas.microsoft.com/office/drawing/2014/main" id="{F3E21D02-C9F2-3ECE-4934-047F40CBDF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71618" y="382284"/>
            <a:ext cx="914400" cy="914400"/>
          </a:xfrm>
          <a:prstGeom prst="rect">
            <a:avLst/>
          </a:prstGeom>
        </p:spPr>
      </p:pic>
    </p:spTree>
    <p:extLst>
      <p:ext uri="{BB962C8B-B14F-4D97-AF65-F5344CB8AC3E}">
        <p14:creationId xmlns:p14="http://schemas.microsoft.com/office/powerpoint/2010/main" val="124238723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80">
                                          <p:stCondLst>
                                            <p:cond delay="0"/>
                                          </p:stCondLst>
                                        </p:cTn>
                                        <p:tgtEl>
                                          <p:spTgt spid="5"/>
                                        </p:tgtEl>
                                      </p:cBhvr>
                                    </p:animEffect>
                                    <p:anim calcmode="lin" valueType="num">
                                      <p:cBhvr>
                                        <p:cTn id="1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gtEl>
                                      </p:cBhvr>
                                      <p:to x="100000" y="60000"/>
                                    </p:animScale>
                                    <p:animScale>
                                      <p:cBhvr>
                                        <p:cTn id="20" dur="166" decel="50000">
                                          <p:stCondLst>
                                            <p:cond delay="676"/>
                                          </p:stCondLst>
                                        </p:cTn>
                                        <p:tgtEl>
                                          <p:spTgt spid="5"/>
                                        </p:tgtEl>
                                      </p:cBhvr>
                                      <p:to x="100000" y="100000"/>
                                    </p:animScale>
                                    <p:animScale>
                                      <p:cBhvr>
                                        <p:cTn id="21" dur="26">
                                          <p:stCondLst>
                                            <p:cond delay="1312"/>
                                          </p:stCondLst>
                                        </p:cTn>
                                        <p:tgtEl>
                                          <p:spTgt spid="5"/>
                                        </p:tgtEl>
                                      </p:cBhvr>
                                      <p:to x="100000" y="80000"/>
                                    </p:animScale>
                                    <p:animScale>
                                      <p:cBhvr>
                                        <p:cTn id="22" dur="166" decel="50000">
                                          <p:stCondLst>
                                            <p:cond delay="1338"/>
                                          </p:stCondLst>
                                        </p:cTn>
                                        <p:tgtEl>
                                          <p:spTgt spid="5"/>
                                        </p:tgtEl>
                                      </p:cBhvr>
                                      <p:to x="100000" y="100000"/>
                                    </p:animScale>
                                    <p:animScale>
                                      <p:cBhvr>
                                        <p:cTn id="23" dur="26">
                                          <p:stCondLst>
                                            <p:cond delay="1642"/>
                                          </p:stCondLst>
                                        </p:cTn>
                                        <p:tgtEl>
                                          <p:spTgt spid="5"/>
                                        </p:tgtEl>
                                      </p:cBhvr>
                                      <p:to x="100000" y="90000"/>
                                    </p:animScale>
                                    <p:animScale>
                                      <p:cBhvr>
                                        <p:cTn id="24" dur="166" decel="50000">
                                          <p:stCondLst>
                                            <p:cond delay="1668"/>
                                          </p:stCondLst>
                                        </p:cTn>
                                        <p:tgtEl>
                                          <p:spTgt spid="5"/>
                                        </p:tgtEl>
                                      </p:cBhvr>
                                      <p:to x="100000" y="100000"/>
                                    </p:animScale>
                                    <p:animScale>
                                      <p:cBhvr>
                                        <p:cTn id="25" dur="26">
                                          <p:stCondLst>
                                            <p:cond delay="1808"/>
                                          </p:stCondLst>
                                        </p:cTn>
                                        <p:tgtEl>
                                          <p:spTgt spid="5"/>
                                        </p:tgtEl>
                                      </p:cBhvr>
                                      <p:to x="100000" y="95000"/>
                                    </p:animScale>
                                    <p:animScale>
                                      <p:cBhvr>
                                        <p:cTn id="26" dur="166" decel="50000">
                                          <p:stCondLst>
                                            <p:cond delay="1834"/>
                                          </p:stCondLst>
                                        </p:cTn>
                                        <p:tgtEl>
                                          <p:spTgt spid="5"/>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1000"/>
                                        <p:tgtEl>
                                          <p:spTgt spid="3">
                                            <p:txEl>
                                              <p:pRg st="0" end="0"/>
                                            </p:txEl>
                                          </p:spTgt>
                                        </p:tgtEl>
                                      </p:cBhvr>
                                    </p:animEffect>
                                    <p:anim calcmode="lin" valueType="num">
                                      <p:cBhvr>
                                        <p:cTn id="3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1000"/>
                                        <p:tgtEl>
                                          <p:spTgt spid="3">
                                            <p:txEl>
                                              <p:pRg st="1" end="1"/>
                                            </p:txEl>
                                          </p:spTgt>
                                        </p:tgtEl>
                                      </p:cBhvr>
                                    </p:animEffect>
                                    <p:anim calcmode="lin" valueType="num">
                                      <p:cBhvr>
                                        <p:cTn id="3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1000"/>
                                        <p:tgtEl>
                                          <p:spTgt spid="3">
                                            <p:txEl>
                                              <p:pRg st="2" end="2"/>
                                            </p:txEl>
                                          </p:spTgt>
                                        </p:tgtEl>
                                      </p:cBhvr>
                                    </p:animEffect>
                                    <p:anim calcmode="lin" valueType="num">
                                      <p:cBhvr>
                                        <p:cTn id="4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1000"/>
                                        <p:tgtEl>
                                          <p:spTgt spid="3">
                                            <p:txEl>
                                              <p:pRg st="3" end="3"/>
                                            </p:txEl>
                                          </p:spTgt>
                                        </p:tgtEl>
                                      </p:cBhvr>
                                    </p:animEffect>
                                    <p:anim calcmode="lin" valueType="num">
                                      <p:cBhvr>
                                        <p:cTn id="5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376</TotalTime>
  <Words>1377</Words>
  <Application>Microsoft Office PowerPoint</Application>
  <PresentationFormat>Widescreen</PresentationFormat>
  <Paragraphs>102</Paragraphs>
  <Slides>27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Adobe Song Std L</vt:lpstr>
      <vt:lpstr>Adobe Arabic</vt:lpstr>
      <vt:lpstr>Agency FB</vt:lpstr>
      <vt:lpstr>Algerian</vt:lpstr>
      <vt:lpstr>Arial</vt:lpstr>
      <vt:lpstr>Bernard MT Condensed</vt:lpstr>
      <vt:lpstr>Bodoni MT</vt:lpstr>
      <vt:lpstr>Bodoni MT Black</vt:lpstr>
      <vt:lpstr>Broadway</vt:lpstr>
      <vt:lpstr>Calibri</vt:lpstr>
      <vt:lpstr>Calibri Light</vt:lpstr>
      <vt:lpstr>Calisto MT</vt:lpstr>
      <vt:lpstr>Wingdings</vt:lpstr>
      <vt:lpstr>Celestial</vt:lpstr>
      <vt:lpstr>Physics seminar</vt:lpstr>
      <vt:lpstr>TEAM MEMBERS:</vt:lpstr>
      <vt:lpstr>INTRODUCTION </vt:lpstr>
      <vt:lpstr> </vt:lpstr>
      <vt:lpstr>LIST OF SCIENTISTS WHO MADE THE MISSION POSSIBLE </vt:lpstr>
      <vt:lpstr>PowerPoint Presentation</vt:lpstr>
      <vt:lpstr>PowerPoint Presentation</vt:lpstr>
      <vt:lpstr>PowerPoint Presentation</vt:lpstr>
      <vt:lpstr>COST OF THE MISSION </vt:lpstr>
      <vt:lpstr>MAIN OBJECTIVE OF THE MISSION: </vt:lpstr>
      <vt:lpstr>PowerPoint Presentation</vt:lpstr>
      <vt:lpstr>Satellite design:</vt:lpstr>
      <vt:lpstr>SPACE CRAFT DESIGN</vt:lpstr>
      <vt:lpstr>Propulsion:  A liquid fuel engine with a thrust of 440 newtons (99 lbf) is used for orbit raising and insertion into Mars orbit. The orbiter also has eight 22-newton (4.9 lbf) thrusters for attitude control (orientation). Its propellant mass at launch was 852 kg (1,878 lb). Attitude and Orbit Control System:  Maneuvering system that includes electronics with a MAR31750 processor, two star sensors, a solar panel Sun sensor, a coarse analog Sun sensor, four reaction wheels, and the primary propulsion system. Antennae:  Low gain antenna, mid gain antenna, and high gain antenna  </vt:lpstr>
      <vt:lpstr>THREE PHASES OF THE SPACECRAFT</vt:lpstr>
      <vt:lpstr>THE LAUNCH </vt:lpstr>
      <vt:lpstr>Trajectory:</vt:lpstr>
      <vt:lpstr>PowerPoint Presentation</vt:lpstr>
      <vt:lpstr>Navigations established to track the satellite:</vt:lpstr>
      <vt:lpstr>Fuel saving method:</vt:lpstr>
      <vt:lpstr>Material of the satellite:</vt:lpstr>
      <vt:lpstr>PowerPoint Presentation</vt:lpstr>
      <vt:lpstr>PowerPoint Presentation</vt:lpstr>
      <vt:lpstr>Pics sent by the satellite:</vt:lpstr>
      <vt:lpstr>Mangalyan insertion in mars orbit successful!!!</vt:lpstr>
      <vt:lpstr>RECOGNITION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ULLAS</dc:creator>
  <cp:lastModifiedBy>Vaishnavi A K</cp:lastModifiedBy>
  <cp:revision>11</cp:revision>
  <dcterms:created xsi:type="dcterms:W3CDTF">2022-07-01T16:33:52Z</dcterms:created>
  <dcterms:modified xsi:type="dcterms:W3CDTF">2022-07-05T17:08:34Z</dcterms:modified>
</cp:coreProperties>
</file>