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1af2c286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1af2c286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1af2c286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1af2c286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1af2c286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1af2c286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1af2c286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1af2c286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1af2c286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1af2c286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fab97c40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fab97c40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fab97c40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fab97c40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2fab97c40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2fab97c40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fab97c40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2fab97c40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fab97c40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fab97c40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fab97c40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fab97c40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fab97c40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fab97c40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1af2c286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1af2c286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1af2c286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1af2c286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1af2c286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1af2c286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Autonomous Navigation and Path Planning using (RL)</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CB.SC.U4AIE23261 - VAISHNAVI JSS</a:t>
            </a:r>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100525"/>
            <a:ext cx="8520600" cy="48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STEP-5 Optimization Using RL Formulations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1" name="Google Shape;121;p22"/>
          <p:cNvPicPr preferRelativeResize="0"/>
          <p:nvPr/>
        </p:nvPicPr>
        <p:blipFill>
          <a:blip r:embed="rId3">
            <a:alphaModFix/>
          </a:blip>
          <a:stretch>
            <a:fillRect/>
          </a:stretch>
        </p:blipFill>
        <p:spPr>
          <a:xfrm>
            <a:off x="311700" y="667275"/>
            <a:ext cx="7530500" cy="335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132600"/>
            <a:ext cx="8520600" cy="48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Q-Value Update Rule (DQN)</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8" name="Google Shape;128;p23"/>
          <p:cNvPicPr preferRelativeResize="0"/>
          <p:nvPr/>
        </p:nvPicPr>
        <p:blipFill>
          <a:blip r:embed="rId3">
            <a:alphaModFix/>
          </a:blip>
          <a:stretch>
            <a:fillRect/>
          </a:stretch>
        </p:blipFill>
        <p:spPr>
          <a:xfrm>
            <a:off x="433400" y="645874"/>
            <a:ext cx="8277225" cy="357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311700" y="57750"/>
            <a:ext cx="8520600" cy="508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Policy Gradient Optimization (PPO)</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5" name="Google Shape;135;p24"/>
          <p:cNvPicPr preferRelativeResize="0"/>
          <p:nvPr/>
        </p:nvPicPr>
        <p:blipFill>
          <a:blip r:embed="rId3">
            <a:alphaModFix/>
          </a:blip>
          <a:stretch>
            <a:fillRect/>
          </a:stretch>
        </p:blipFill>
        <p:spPr>
          <a:xfrm>
            <a:off x="342900" y="533400"/>
            <a:ext cx="8458200" cy="407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89825"/>
            <a:ext cx="8520600" cy="48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STEP-6  Performance Evaluation Metrics</a:t>
            </a:r>
            <a:endParaRPr>
              <a:solidFill>
                <a:srgbClr val="000000"/>
              </a:solidFill>
            </a:endParaRPr>
          </a:p>
          <a:p>
            <a:pPr indent="0" lvl="0" marL="457200" rtl="0" algn="just">
              <a:lnSpc>
                <a:spcPct val="200000"/>
              </a:lnSpc>
              <a:spcBef>
                <a:spcPts val="1200"/>
              </a:spcBef>
              <a:spcAft>
                <a:spcPts val="0"/>
              </a:spcAft>
              <a:buNone/>
            </a:pPr>
            <a:r>
              <a:t/>
            </a:r>
            <a:endParaRPr b="1">
              <a:solidFill>
                <a:srgbClr val="000000"/>
              </a:solidFill>
              <a:latin typeface="Arial"/>
              <a:ea typeface="Arial"/>
              <a:cs typeface="Arial"/>
              <a:sym typeface="Arial"/>
            </a:endParaRPr>
          </a:p>
          <a:p>
            <a:pPr indent="-342900" lvl="0" marL="457200" rtl="0" algn="just">
              <a:lnSpc>
                <a:spcPct val="200000"/>
              </a:lnSpc>
              <a:spcBef>
                <a:spcPts val="1200"/>
              </a:spcBef>
              <a:spcAft>
                <a:spcPts val="0"/>
              </a:spcAft>
              <a:buClr>
                <a:srgbClr val="000000"/>
              </a:buClr>
              <a:buSzPts val="1800"/>
              <a:buFont typeface="Arial"/>
              <a:buChar char="●"/>
            </a:pPr>
            <a:r>
              <a:rPr b="1" lang="en-GB">
                <a:solidFill>
                  <a:srgbClr val="000000"/>
                </a:solidFill>
                <a:latin typeface="Arial"/>
                <a:ea typeface="Arial"/>
                <a:cs typeface="Arial"/>
                <a:sym typeface="Arial"/>
              </a:rPr>
              <a:t>Success Rate</a:t>
            </a:r>
            <a:r>
              <a:rPr lang="en-GB">
                <a:solidFill>
                  <a:srgbClr val="000000"/>
                </a:solidFill>
                <a:latin typeface="Arial"/>
                <a:ea typeface="Arial"/>
                <a:cs typeface="Arial"/>
                <a:sym typeface="Arial"/>
              </a:rPr>
              <a:t>: Percentage of successful goal-reaching attempts.</a:t>
            </a:r>
            <a:endParaRPr>
              <a:solidFill>
                <a:srgbClr val="000000"/>
              </a:solidFill>
              <a:latin typeface="Arial"/>
              <a:ea typeface="Arial"/>
              <a:cs typeface="Arial"/>
              <a:sym typeface="Arial"/>
            </a:endParaRPr>
          </a:p>
          <a:p>
            <a:pPr indent="-342900" lvl="0" marL="457200" rtl="0" algn="just">
              <a:lnSpc>
                <a:spcPct val="200000"/>
              </a:lnSpc>
              <a:spcBef>
                <a:spcPts val="0"/>
              </a:spcBef>
              <a:spcAft>
                <a:spcPts val="0"/>
              </a:spcAft>
              <a:buClr>
                <a:srgbClr val="000000"/>
              </a:buClr>
              <a:buSzPts val="1800"/>
              <a:buFont typeface="Arial"/>
              <a:buChar char="●"/>
            </a:pPr>
            <a:r>
              <a:rPr b="1" lang="en-GB">
                <a:solidFill>
                  <a:srgbClr val="000000"/>
                </a:solidFill>
                <a:latin typeface="Arial"/>
                <a:ea typeface="Arial"/>
                <a:cs typeface="Arial"/>
                <a:sym typeface="Arial"/>
              </a:rPr>
              <a:t>Path Efficiency</a:t>
            </a:r>
            <a:r>
              <a:rPr lang="en-GB">
                <a:solidFill>
                  <a:srgbClr val="000000"/>
                </a:solidFill>
                <a:latin typeface="Arial"/>
                <a:ea typeface="Arial"/>
                <a:cs typeface="Arial"/>
                <a:sym typeface="Arial"/>
              </a:rPr>
              <a:t>: Distance traveled vs. optimal path.</a:t>
            </a:r>
            <a:endParaRPr>
              <a:solidFill>
                <a:srgbClr val="000000"/>
              </a:solidFill>
              <a:latin typeface="Arial"/>
              <a:ea typeface="Arial"/>
              <a:cs typeface="Arial"/>
              <a:sym typeface="Arial"/>
            </a:endParaRPr>
          </a:p>
          <a:p>
            <a:pPr indent="-342900" lvl="0" marL="457200" rtl="0" algn="just">
              <a:lnSpc>
                <a:spcPct val="200000"/>
              </a:lnSpc>
              <a:spcBef>
                <a:spcPts val="0"/>
              </a:spcBef>
              <a:spcAft>
                <a:spcPts val="0"/>
              </a:spcAft>
              <a:buClr>
                <a:srgbClr val="000000"/>
              </a:buClr>
              <a:buSzPts val="1800"/>
              <a:buFont typeface="Arial"/>
              <a:buChar char="●"/>
            </a:pPr>
            <a:r>
              <a:rPr b="1" lang="en-GB">
                <a:solidFill>
                  <a:srgbClr val="000000"/>
                </a:solidFill>
                <a:latin typeface="Arial"/>
                <a:ea typeface="Arial"/>
                <a:cs typeface="Arial"/>
                <a:sym typeface="Arial"/>
              </a:rPr>
              <a:t>Collision Rate</a:t>
            </a:r>
            <a:r>
              <a:rPr lang="en-GB">
                <a:solidFill>
                  <a:srgbClr val="000000"/>
                </a:solidFill>
                <a:latin typeface="Arial"/>
                <a:ea typeface="Arial"/>
                <a:cs typeface="Arial"/>
                <a:sym typeface="Arial"/>
              </a:rPr>
              <a:t>: Number of obstacle collisions per episode.</a:t>
            </a:r>
            <a:endParaRPr>
              <a:solidFill>
                <a:srgbClr val="000000"/>
              </a:solidFill>
              <a:latin typeface="Arial"/>
              <a:ea typeface="Arial"/>
              <a:cs typeface="Arial"/>
              <a:sym typeface="Arial"/>
            </a:endParaRPr>
          </a:p>
          <a:p>
            <a:pPr indent="-342900" lvl="0" marL="457200" rtl="0" algn="just">
              <a:lnSpc>
                <a:spcPct val="200000"/>
              </a:lnSpc>
              <a:spcBef>
                <a:spcPts val="0"/>
              </a:spcBef>
              <a:spcAft>
                <a:spcPts val="0"/>
              </a:spcAft>
              <a:buClr>
                <a:srgbClr val="000000"/>
              </a:buClr>
              <a:buSzPts val="1800"/>
              <a:buFont typeface="Arial"/>
              <a:buChar char="●"/>
            </a:pPr>
            <a:r>
              <a:rPr b="1" lang="en-GB">
                <a:solidFill>
                  <a:srgbClr val="000000"/>
                </a:solidFill>
                <a:latin typeface="Arial"/>
                <a:ea typeface="Arial"/>
                <a:cs typeface="Arial"/>
                <a:sym typeface="Arial"/>
              </a:rPr>
              <a:t>Computational Efficiency</a:t>
            </a:r>
            <a:r>
              <a:rPr lang="en-GB">
                <a:solidFill>
                  <a:srgbClr val="000000"/>
                </a:solidFill>
                <a:latin typeface="Arial"/>
                <a:ea typeface="Arial"/>
                <a:cs typeface="Arial"/>
                <a:sym typeface="Arial"/>
              </a:rPr>
              <a:t>: Time taken for real-time decisions.</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89825"/>
            <a:ext cx="8520600" cy="48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STEP-7 Deployment and Testing</a:t>
            </a:r>
            <a:endParaRPr>
              <a:solidFill>
                <a:srgbClr val="000000"/>
              </a:solidFill>
            </a:endParaRPr>
          </a:p>
          <a:p>
            <a:pPr indent="0" lvl="0" marL="0" rtl="0" algn="just">
              <a:lnSpc>
                <a:spcPct val="200000"/>
              </a:lnSpc>
              <a:spcBef>
                <a:spcPts val="1200"/>
              </a:spcBef>
              <a:spcAft>
                <a:spcPts val="0"/>
              </a:spcAft>
              <a:buNone/>
            </a:pPr>
            <a:r>
              <a:t/>
            </a:r>
            <a:endParaRPr b="1">
              <a:solidFill>
                <a:srgbClr val="000000"/>
              </a:solidFill>
              <a:latin typeface="Arial"/>
              <a:ea typeface="Arial"/>
              <a:cs typeface="Arial"/>
              <a:sym typeface="Arial"/>
            </a:endParaRPr>
          </a:p>
          <a:p>
            <a:pPr indent="0" lvl="0" marL="0" rtl="0" algn="just">
              <a:lnSpc>
                <a:spcPct val="200000"/>
              </a:lnSpc>
              <a:spcBef>
                <a:spcPts val="1200"/>
              </a:spcBef>
              <a:spcAft>
                <a:spcPts val="0"/>
              </a:spcAft>
              <a:buNone/>
            </a:pPr>
            <a:r>
              <a:rPr b="1" lang="en-GB">
                <a:solidFill>
                  <a:srgbClr val="000000"/>
                </a:solidFill>
                <a:latin typeface="Arial"/>
                <a:ea typeface="Arial"/>
                <a:cs typeface="Arial"/>
                <a:sym typeface="Arial"/>
              </a:rPr>
              <a:t>Test in a simulated environment</a:t>
            </a:r>
            <a:r>
              <a:rPr lang="en-GB">
                <a:solidFill>
                  <a:srgbClr val="000000"/>
                </a:solidFill>
                <a:latin typeface="Arial"/>
                <a:ea typeface="Arial"/>
                <a:cs typeface="Arial"/>
                <a:sym typeface="Arial"/>
              </a:rPr>
              <a:t> (Gazebo, ROS).</a:t>
            </a:r>
            <a:endParaRPr>
              <a:solidFill>
                <a:srgbClr val="000000"/>
              </a:solidFill>
              <a:latin typeface="Arial"/>
              <a:ea typeface="Arial"/>
              <a:cs typeface="Arial"/>
              <a:sym typeface="Arial"/>
            </a:endParaRPr>
          </a:p>
          <a:p>
            <a:pPr indent="0" lvl="0" marL="0" rtl="0" algn="just">
              <a:lnSpc>
                <a:spcPct val="200000"/>
              </a:lnSpc>
              <a:spcBef>
                <a:spcPts val="1200"/>
              </a:spcBef>
              <a:spcAft>
                <a:spcPts val="0"/>
              </a:spcAft>
              <a:buNone/>
            </a:pPr>
            <a:r>
              <a:rPr b="1" lang="en-GB">
                <a:solidFill>
                  <a:srgbClr val="000000"/>
                </a:solidFill>
                <a:latin typeface="Arial"/>
                <a:ea typeface="Arial"/>
                <a:cs typeface="Arial"/>
                <a:sym typeface="Arial"/>
              </a:rPr>
              <a:t>Fine-tune RL model</a:t>
            </a:r>
            <a:r>
              <a:rPr lang="en-GB">
                <a:solidFill>
                  <a:srgbClr val="000000"/>
                </a:solidFill>
                <a:latin typeface="Arial"/>
                <a:ea typeface="Arial"/>
                <a:cs typeface="Arial"/>
                <a:sym typeface="Arial"/>
              </a:rPr>
              <a:t> based on real-world sensor data.</a:t>
            </a:r>
            <a:endParaRPr>
              <a:solidFill>
                <a:srgbClr val="000000"/>
              </a:solidFill>
              <a:latin typeface="Arial"/>
              <a:ea typeface="Arial"/>
              <a:cs typeface="Arial"/>
              <a:sym typeface="Arial"/>
            </a:endParaRPr>
          </a:p>
          <a:p>
            <a:pPr indent="0" lvl="0" marL="0" rtl="0" algn="just">
              <a:lnSpc>
                <a:spcPct val="200000"/>
              </a:lnSpc>
              <a:spcBef>
                <a:spcPts val="1200"/>
              </a:spcBef>
              <a:spcAft>
                <a:spcPts val="0"/>
              </a:spcAft>
              <a:buNone/>
            </a:pPr>
            <a:r>
              <a:rPr b="1" lang="en-GB">
                <a:solidFill>
                  <a:srgbClr val="000000"/>
                </a:solidFill>
                <a:latin typeface="Arial"/>
                <a:ea typeface="Arial"/>
                <a:cs typeface="Arial"/>
                <a:sym typeface="Arial"/>
              </a:rPr>
              <a:t>Deploy in real-world robots</a:t>
            </a:r>
            <a:r>
              <a:rPr lang="en-GB">
                <a:solidFill>
                  <a:srgbClr val="000000"/>
                </a:solidFill>
                <a:latin typeface="Arial"/>
                <a:ea typeface="Arial"/>
                <a:cs typeface="Arial"/>
                <a:sym typeface="Arial"/>
              </a:rPr>
              <a:t> for practical validation.</a:t>
            </a:r>
            <a:endParaRPr>
              <a:solidFill>
                <a:srgbClr val="000000"/>
              </a:solidFill>
              <a:latin typeface="Arial"/>
              <a:ea typeface="Arial"/>
              <a:cs typeface="Arial"/>
              <a:sym typeface="Arial"/>
            </a:endParaRPr>
          </a:p>
          <a:p>
            <a:pPr indent="0" lvl="0" marL="0" rtl="0" algn="just">
              <a:lnSpc>
                <a:spcPct val="200000"/>
              </a:lnSpc>
              <a:spcBef>
                <a:spcPts val="1200"/>
              </a:spcBef>
              <a:spcAft>
                <a:spcPts val="0"/>
              </a:spcAft>
              <a:buNone/>
            </a:pPr>
            <a:r>
              <a:rPr b="1" lang="en-GB">
                <a:solidFill>
                  <a:srgbClr val="000000"/>
                </a:solidFill>
                <a:latin typeface="Arial"/>
                <a:ea typeface="Arial"/>
                <a:cs typeface="Arial"/>
                <a:sym typeface="Arial"/>
              </a:rPr>
              <a:t>Iterate</a:t>
            </a:r>
            <a:r>
              <a:rPr lang="en-GB">
                <a:solidFill>
                  <a:srgbClr val="000000"/>
                </a:solidFill>
                <a:latin typeface="Arial"/>
                <a:ea typeface="Arial"/>
                <a:cs typeface="Arial"/>
                <a:sym typeface="Arial"/>
              </a:rPr>
              <a:t> based on testing feedback.</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endParaRPr>
          </a:p>
        </p:txBody>
      </p:sp>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121900"/>
            <a:ext cx="8520600" cy="89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REVIEW</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5" name="Google Shape;155;p27"/>
          <p:cNvPicPr preferRelativeResize="0"/>
          <p:nvPr/>
        </p:nvPicPr>
        <p:blipFill>
          <a:blip r:embed="rId3">
            <a:alphaModFix/>
          </a:blip>
          <a:stretch>
            <a:fillRect/>
          </a:stretch>
        </p:blipFill>
        <p:spPr>
          <a:xfrm>
            <a:off x="233375" y="923900"/>
            <a:ext cx="8677275" cy="4000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61" name="Google Shape;161;p28"/>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GB">
                <a:solidFill>
                  <a:srgbClr val="000000"/>
                </a:solidFill>
              </a:rPr>
              <a:t>Reinforcement learning enables robots to navigate dynamic environments efficiently while avoiding obstacles. By learning from experience, the system continuously improves its decision-making capabilities. This approach ensures safer and smarter navigation in various real-world applications</a:t>
            </a:r>
            <a:r>
              <a:rPr lang="en-GB"/>
              <a:t>.</a:t>
            </a:r>
            <a:endParaRPr/>
          </a:p>
        </p:txBody>
      </p:sp>
      <p:sp>
        <p:nvSpPr>
          <p:cNvPr id="162" name="Google Shape;16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1200"/>
              </a:spcAft>
              <a:buNone/>
            </a:pPr>
            <a:r>
              <a:rPr lang="en-GB">
                <a:solidFill>
                  <a:srgbClr val="000000"/>
                </a:solidFill>
                <a:latin typeface="Arial"/>
                <a:ea typeface="Arial"/>
                <a:cs typeface="Arial"/>
                <a:sym typeface="Arial"/>
              </a:rPr>
              <a:t>This project develops a reinforcement learning-based navigation system for autonomous robots in dynamic environments. Using Deep Q-Networks (DQN) or Proximal Policy Optimization (PPO), the robot continuously learns and improves its ability to avoid obstacles and find the best path. The approach enhances safety and efficiency in real-world applications like warehouse automation and smart transportation..</a:t>
            </a:r>
            <a:endParaRPr sz="2500"/>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1200"/>
              </a:spcAft>
              <a:buNone/>
            </a:pPr>
            <a:r>
              <a:rPr lang="en-GB">
                <a:solidFill>
                  <a:srgbClr val="000000"/>
                </a:solidFill>
                <a:latin typeface="Arial"/>
                <a:ea typeface="Arial"/>
                <a:cs typeface="Arial"/>
                <a:sym typeface="Arial"/>
              </a:rPr>
              <a:t>Autonomous robots face challenges in navigating dynamic environments with moving obstacles. Traditional path planning methods struggle with unpredictability, making real-time decision-making difficult. This project uses reinforcement learning to help robots learn adaptive path planning for safer and more efficient navigation.</a:t>
            </a:r>
            <a:endParaRPr sz="2500"/>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200"/>
              </a:spcAft>
              <a:buNone/>
            </a:pPr>
            <a:r>
              <a:rPr b="1" lang="en-GB" sz="2000">
                <a:solidFill>
                  <a:srgbClr val="000000"/>
                </a:solidFill>
                <a:latin typeface="Arial"/>
                <a:ea typeface="Arial"/>
                <a:cs typeface="Arial"/>
                <a:sym typeface="Arial"/>
              </a:rPr>
              <a:t>Optimizing Autonomous Robot Navigation in Dynamic Environments Using Reinforcement Learning for Adaptive Path Planning and Obstacle Avoidance</a:t>
            </a:r>
            <a:r>
              <a:rPr b="1" lang="en-GB" sz="1700">
                <a:solidFill>
                  <a:srgbClr val="000000"/>
                </a:solidFill>
                <a:latin typeface="Arial"/>
                <a:ea typeface="Arial"/>
                <a:cs typeface="Arial"/>
                <a:sym typeface="Arial"/>
              </a:rPr>
              <a:t>.</a:t>
            </a:r>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85" name="Google Shape;85;p17"/>
          <p:cNvSpPr txBox="1"/>
          <p:nvPr>
            <p:ph idx="1" type="body"/>
          </p:nvPr>
        </p:nvSpPr>
        <p:spPr>
          <a:xfrm>
            <a:off x="1513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900">
                <a:solidFill>
                  <a:srgbClr val="000000"/>
                </a:solidFill>
                <a:latin typeface="Arial"/>
                <a:ea typeface="Arial"/>
                <a:cs typeface="Arial"/>
                <a:sym typeface="Arial"/>
              </a:rPr>
              <a:t>STEP-1</a:t>
            </a:r>
            <a:endParaRPr b="1" sz="1900">
              <a:solidFill>
                <a:srgbClr val="000000"/>
              </a:solidFill>
              <a:latin typeface="Arial"/>
              <a:ea typeface="Arial"/>
              <a:cs typeface="Arial"/>
              <a:sym typeface="Arial"/>
            </a:endParaRPr>
          </a:p>
          <a:p>
            <a:pPr indent="-355600" lvl="0" marL="457200" rtl="0" algn="just">
              <a:lnSpc>
                <a:spcPct val="150000"/>
              </a:lnSpc>
              <a:spcBef>
                <a:spcPts val="1200"/>
              </a:spcBef>
              <a:spcAft>
                <a:spcPts val="0"/>
              </a:spcAft>
              <a:buClr>
                <a:srgbClr val="000000"/>
              </a:buClr>
              <a:buSzPts val="2000"/>
              <a:buFont typeface="Arial"/>
              <a:buChar char="●"/>
            </a:pPr>
            <a:r>
              <a:rPr lang="en-GB" sz="2000">
                <a:solidFill>
                  <a:srgbClr val="000000"/>
                </a:solidFill>
                <a:latin typeface="Arial"/>
                <a:ea typeface="Arial"/>
                <a:cs typeface="Arial"/>
                <a:sym typeface="Arial"/>
              </a:rPr>
              <a:t>Identify key challenges:</a:t>
            </a:r>
            <a:endParaRPr sz="2000">
              <a:solidFill>
                <a:srgbClr val="000000"/>
              </a:solidFill>
              <a:latin typeface="Arial"/>
              <a:ea typeface="Arial"/>
              <a:cs typeface="Arial"/>
              <a:sym typeface="Arial"/>
            </a:endParaRPr>
          </a:p>
          <a:p>
            <a:pPr indent="-355600" lvl="1" marL="914400" rtl="0" algn="just">
              <a:lnSpc>
                <a:spcPct val="150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Handling </a:t>
            </a:r>
            <a:r>
              <a:rPr b="1" lang="en-GB" sz="2000">
                <a:solidFill>
                  <a:srgbClr val="000000"/>
                </a:solidFill>
                <a:latin typeface="Arial"/>
                <a:ea typeface="Arial"/>
                <a:cs typeface="Arial"/>
                <a:sym typeface="Arial"/>
              </a:rPr>
              <a:t>dynamic obstacles</a:t>
            </a:r>
            <a:r>
              <a:rPr lang="en-GB" sz="2000">
                <a:solidFill>
                  <a:srgbClr val="000000"/>
                </a:solidFill>
                <a:latin typeface="Arial"/>
                <a:ea typeface="Arial"/>
                <a:cs typeface="Arial"/>
                <a:sym typeface="Arial"/>
              </a:rPr>
              <a:t> (moving objects).</a:t>
            </a:r>
            <a:endParaRPr sz="2000">
              <a:solidFill>
                <a:srgbClr val="000000"/>
              </a:solidFill>
              <a:latin typeface="Arial"/>
              <a:ea typeface="Arial"/>
              <a:cs typeface="Arial"/>
              <a:sym typeface="Arial"/>
            </a:endParaRPr>
          </a:p>
          <a:p>
            <a:pPr indent="-355600" lvl="1" marL="914400" rtl="0" algn="just">
              <a:lnSpc>
                <a:spcPct val="150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Dealing with </a:t>
            </a:r>
            <a:r>
              <a:rPr b="1" lang="en-GB" sz="2000">
                <a:solidFill>
                  <a:srgbClr val="000000"/>
                </a:solidFill>
                <a:latin typeface="Arial"/>
                <a:ea typeface="Arial"/>
                <a:cs typeface="Arial"/>
                <a:sym typeface="Arial"/>
              </a:rPr>
              <a:t>sensor noise</a:t>
            </a:r>
            <a:r>
              <a:rPr lang="en-GB" sz="2000">
                <a:solidFill>
                  <a:srgbClr val="000000"/>
                </a:solidFill>
                <a:latin typeface="Arial"/>
                <a:ea typeface="Arial"/>
                <a:cs typeface="Arial"/>
                <a:sym typeface="Arial"/>
              </a:rPr>
              <a:t> (LiDAR, cameras).</a:t>
            </a:r>
            <a:endParaRPr sz="2000">
              <a:solidFill>
                <a:srgbClr val="000000"/>
              </a:solidFill>
              <a:latin typeface="Arial"/>
              <a:ea typeface="Arial"/>
              <a:cs typeface="Arial"/>
              <a:sym typeface="Arial"/>
            </a:endParaRPr>
          </a:p>
          <a:p>
            <a:pPr indent="-355600" lvl="1" marL="914400" rtl="0" algn="just">
              <a:lnSpc>
                <a:spcPct val="150000"/>
              </a:lnSpc>
              <a:spcBef>
                <a:spcPts val="0"/>
              </a:spcBef>
              <a:spcAft>
                <a:spcPts val="0"/>
              </a:spcAft>
              <a:buClr>
                <a:srgbClr val="000000"/>
              </a:buClr>
              <a:buSzPts val="2000"/>
              <a:buFont typeface="Arial"/>
              <a:buChar char="○"/>
            </a:pPr>
            <a:r>
              <a:rPr lang="en-GB" sz="2000">
                <a:solidFill>
                  <a:srgbClr val="000000"/>
                </a:solidFill>
                <a:latin typeface="Arial"/>
                <a:ea typeface="Arial"/>
                <a:cs typeface="Arial"/>
                <a:sym typeface="Arial"/>
              </a:rPr>
              <a:t>Ensuring </a:t>
            </a:r>
            <a:r>
              <a:rPr b="1" lang="en-GB" sz="2000">
                <a:solidFill>
                  <a:srgbClr val="000000"/>
                </a:solidFill>
                <a:latin typeface="Arial"/>
                <a:ea typeface="Arial"/>
                <a:cs typeface="Arial"/>
                <a:sym typeface="Arial"/>
              </a:rPr>
              <a:t>real-time path planning</a:t>
            </a:r>
            <a:r>
              <a:rPr lang="en-GB"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0" lvl="0" marL="0" rtl="0" algn="just">
              <a:lnSpc>
                <a:spcPct val="150000"/>
              </a:lnSpc>
              <a:spcBef>
                <a:spcPts val="1200"/>
              </a:spcBef>
              <a:spcAft>
                <a:spcPts val="1200"/>
              </a:spcAft>
              <a:buNone/>
            </a:pPr>
            <a:r>
              <a:t/>
            </a:r>
            <a:endParaRPr b="1" sz="3200">
              <a:solidFill>
                <a:srgbClr val="000000"/>
              </a:solidFill>
              <a:latin typeface="Arial"/>
              <a:ea typeface="Arial"/>
              <a:cs typeface="Arial"/>
              <a:sym typeface="Arial"/>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204750" y="0"/>
            <a:ext cx="8520600" cy="51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solidFill>
                  <a:srgbClr val="000000"/>
                </a:solidFill>
              </a:rPr>
              <a:t>STEP-2  Define the Reinforcement Learning Framework</a:t>
            </a:r>
            <a:endParaRPr b="1">
              <a:solidFill>
                <a:srgbClr val="000000"/>
              </a:solidFill>
            </a:endParaRPr>
          </a:p>
          <a:p>
            <a:pPr indent="0" lvl="0" marL="0" rtl="0" algn="l">
              <a:spcBef>
                <a:spcPts val="1200"/>
              </a:spcBef>
              <a:spcAft>
                <a:spcPts val="0"/>
              </a:spcAft>
              <a:buNone/>
            </a:pPr>
            <a:r>
              <a:rPr b="1" lang="en-GB">
                <a:solidFill>
                  <a:srgbClr val="000000"/>
                </a:solidFill>
                <a:latin typeface="Arial"/>
                <a:ea typeface="Arial"/>
                <a:cs typeface="Arial"/>
                <a:sym typeface="Arial"/>
              </a:rPr>
              <a:t>State Representation (S)</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GB">
                <a:solidFill>
                  <a:srgbClr val="000000"/>
                </a:solidFill>
                <a:latin typeface="Arial"/>
                <a:ea typeface="Arial"/>
                <a:cs typeface="Arial"/>
                <a:sym typeface="Arial"/>
              </a:rPr>
              <a:t>Robot’s position </a:t>
            </a:r>
            <a:r>
              <a:rPr b="1" lang="en-GB">
                <a:solidFill>
                  <a:srgbClr val="000000"/>
                </a:solidFill>
                <a:latin typeface="Arial"/>
                <a:ea typeface="Arial"/>
                <a:cs typeface="Arial"/>
                <a:sym typeface="Arial"/>
              </a:rPr>
              <a:t>(x, y, θ)</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Robot’s velocity </a:t>
            </a:r>
            <a:r>
              <a:rPr b="1" lang="en-GB">
                <a:solidFill>
                  <a:srgbClr val="000000"/>
                </a:solidFill>
                <a:latin typeface="Arial"/>
                <a:ea typeface="Arial"/>
                <a:cs typeface="Arial"/>
                <a:sym typeface="Arial"/>
              </a:rPr>
              <a:t>v</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Detected obstacle positions from LiDAR/camera.</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Distance to the goal.</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Sensor readings (for environment awareness).</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Action Space (A)</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GB">
                <a:solidFill>
                  <a:srgbClr val="000000"/>
                </a:solidFill>
                <a:latin typeface="Arial"/>
                <a:ea typeface="Arial"/>
                <a:cs typeface="Arial"/>
                <a:sym typeface="Arial"/>
              </a:rPr>
              <a:t>Move forward/backward:</a:t>
            </a:r>
            <a:br>
              <a:rPr lang="en-GB">
                <a:solidFill>
                  <a:srgbClr val="000000"/>
                </a:solidFill>
                <a:latin typeface="Arial"/>
                <a:ea typeface="Arial"/>
                <a:cs typeface="Arial"/>
                <a:sym typeface="Arial"/>
              </a:rPr>
            </a:br>
            <a:br>
              <a:rPr lang="en-GB">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Turn left/right: </a:t>
            </a: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93" name="Google Shape;93;p18"/>
          <p:cNvPicPr preferRelativeResize="0"/>
          <p:nvPr/>
        </p:nvPicPr>
        <p:blipFill>
          <a:blip r:embed="rId3">
            <a:alphaModFix/>
          </a:blip>
          <a:stretch>
            <a:fillRect/>
          </a:stretch>
        </p:blipFill>
        <p:spPr>
          <a:xfrm>
            <a:off x="2309963" y="3368613"/>
            <a:ext cx="2085975" cy="352425"/>
          </a:xfrm>
          <a:prstGeom prst="rect">
            <a:avLst/>
          </a:prstGeom>
          <a:noFill/>
          <a:ln>
            <a:noFill/>
          </a:ln>
        </p:spPr>
      </p:pic>
      <p:pic>
        <p:nvPicPr>
          <p:cNvPr id="94" name="Google Shape;94;p18"/>
          <p:cNvPicPr preferRelativeResize="0"/>
          <p:nvPr/>
        </p:nvPicPr>
        <p:blipFill>
          <a:blip r:embed="rId4">
            <a:alphaModFix/>
          </a:blip>
          <a:stretch>
            <a:fillRect/>
          </a:stretch>
        </p:blipFill>
        <p:spPr>
          <a:xfrm>
            <a:off x="1901550" y="4447750"/>
            <a:ext cx="2095500" cy="38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121900"/>
            <a:ext cx="8520600" cy="44469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0"/>
              </a:spcAft>
              <a:buNone/>
            </a:pPr>
            <a:r>
              <a:rPr b="1" lang="en-GB">
                <a:solidFill>
                  <a:srgbClr val="000000"/>
                </a:solidFill>
                <a:latin typeface="Arial"/>
                <a:ea typeface="Arial"/>
                <a:cs typeface="Arial"/>
                <a:sym typeface="Arial"/>
              </a:rPr>
              <a:t>Reward Function (R)</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just">
              <a:lnSpc>
                <a:spcPct val="150000"/>
              </a:lnSpc>
              <a:spcBef>
                <a:spcPts val="1200"/>
              </a:spcBef>
              <a:spcAft>
                <a:spcPts val="0"/>
              </a:spcAft>
              <a:buClr>
                <a:srgbClr val="000000"/>
              </a:buClr>
              <a:buSzPts val="1800"/>
              <a:buFont typeface="Arial"/>
              <a:buChar char="●"/>
            </a:pPr>
            <a:r>
              <a:rPr b="1" lang="en-GB">
                <a:solidFill>
                  <a:srgbClr val="000000"/>
                </a:solidFill>
                <a:latin typeface="Arial"/>
                <a:ea typeface="Arial"/>
                <a:cs typeface="Arial"/>
                <a:sym typeface="Arial"/>
              </a:rPr>
              <a:t>Positive reward</a:t>
            </a:r>
            <a:r>
              <a:rPr lang="en-GB">
                <a:solidFill>
                  <a:srgbClr val="000000"/>
                </a:solidFill>
                <a:latin typeface="Arial"/>
                <a:ea typeface="Arial"/>
                <a:cs typeface="Arial"/>
                <a:sym typeface="Arial"/>
              </a:rPr>
              <a:t> for moving toward the goal.</a:t>
            </a:r>
            <a:endParaRPr>
              <a:solidFill>
                <a:srgbClr val="000000"/>
              </a:solidFill>
              <a:latin typeface="Arial"/>
              <a:ea typeface="Arial"/>
              <a:cs typeface="Arial"/>
              <a:sym typeface="Arial"/>
            </a:endParaRPr>
          </a:p>
          <a:p>
            <a:pPr indent="-342900" lvl="0" marL="457200" rtl="0" algn="just">
              <a:lnSpc>
                <a:spcPct val="150000"/>
              </a:lnSpc>
              <a:spcBef>
                <a:spcPts val="0"/>
              </a:spcBef>
              <a:spcAft>
                <a:spcPts val="0"/>
              </a:spcAft>
              <a:buClr>
                <a:srgbClr val="000000"/>
              </a:buClr>
              <a:buSzPts val="1800"/>
              <a:buFont typeface="Arial"/>
              <a:buChar char="●"/>
            </a:pPr>
            <a:r>
              <a:rPr b="1" lang="en-GB">
                <a:solidFill>
                  <a:srgbClr val="000000"/>
                </a:solidFill>
                <a:latin typeface="Arial"/>
                <a:ea typeface="Arial"/>
                <a:cs typeface="Arial"/>
                <a:sym typeface="Arial"/>
              </a:rPr>
              <a:t>Penalty</a:t>
            </a:r>
            <a:r>
              <a:rPr lang="en-GB">
                <a:solidFill>
                  <a:srgbClr val="000000"/>
                </a:solidFill>
                <a:latin typeface="Arial"/>
                <a:ea typeface="Arial"/>
                <a:cs typeface="Arial"/>
                <a:sym typeface="Arial"/>
              </a:rPr>
              <a:t> for colliding with obstacles.</a:t>
            </a:r>
            <a:endParaRPr>
              <a:solidFill>
                <a:srgbClr val="000000"/>
              </a:solidFill>
              <a:latin typeface="Arial"/>
              <a:ea typeface="Arial"/>
              <a:cs typeface="Arial"/>
              <a:sym typeface="Arial"/>
            </a:endParaRPr>
          </a:p>
          <a:p>
            <a:pPr indent="-342900" lvl="0" marL="457200" rtl="0" algn="just">
              <a:lnSpc>
                <a:spcPct val="150000"/>
              </a:lnSpc>
              <a:spcBef>
                <a:spcPts val="0"/>
              </a:spcBef>
              <a:spcAft>
                <a:spcPts val="0"/>
              </a:spcAft>
              <a:buClr>
                <a:srgbClr val="000000"/>
              </a:buClr>
              <a:buSzPts val="1800"/>
              <a:buFont typeface="Arial"/>
              <a:buChar char="●"/>
            </a:pPr>
            <a:r>
              <a:rPr b="1" lang="en-GB">
                <a:solidFill>
                  <a:srgbClr val="000000"/>
                </a:solidFill>
                <a:latin typeface="Arial"/>
                <a:ea typeface="Arial"/>
                <a:cs typeface="Arial"/>
                <a:sym typeface="Arial"/>
              </a:rPr>
              <a:t>Penalty</a:t>
            </a:r>
            <a:r>
              <a:rPr lang="en-GB">
                <a:solidFill>
                  <a:srgbClr val="000000"/>
                </a:solidFill>
                <a:latin typeface="Arial"/>
                <a:ea typeface="Arial"/>
                <a:cs typeface="Arial"/>
                <a:sym typeface="Arial"/>
              </a:rPr>
              <a:t> for inefficient paths (extra turns).</a:t>
            </a:r>
            <a:endParaRPr>
              <a:solidFill>
                <a:srgbClr val="000000"/>
              </a:solidFill>
              <a:latin typeface="Arial"/>
              <a:ea typeface="Arial"/>
              <a:cs typeface="Arial"/>
              <a:sym typeface="Arial"/>
            </a:endParaRPr>
          </a:p>
          <a:p>
            <a:pPr indent="-342900" lvl="0" marL="457200" rtl="0" algn="just">
              <a:lnSpc>
                <a:spcPct val="150000"/>
              </a:lnSpc>
              <a:spcBef>
                <a:spcPts val="0"/>
              </a:spcBef>
              <a:spcAft>
                <a:spcPts val="0"/>
              </a:spcAft>
              <a:buClr>
                <a:srgbClr val="000000"/>
              </a:buClr>
              <a:buSzPts val="1800"/>
              <a:buFont typeface="Arial"/>
              <a:buChar char="●"/>
            </a:pPr>
            <a:r>
              <a:rPr b="1" lang="en-GB">
                <a:solidFill>
                  <a:srgbClr val="000000"/>
                </a:solidFill>
                <a:latin typeface="Arial"/>
                <a:ea typeface="Arial"/>
                <a:cs typeface="Arial"/>
                <a:sym typeface="Arial"/>
              </a:rPr>
              <a:t>Energy cost</a:t>
            </a:r>
            <a:r>
              <a:rPr lang="en-GB">
                <a:solidFill>
                  <a:srgbClr val="000000"/>
                </a:solidFill>
                <a:latin typeface="Arial"/>
                <a:ea typeface="Arial"/>
                <a:cs typeface="Arial"/>
                <a:sym typeface="Arial"/>
              </a:rPr>
              <a:t> included to encourage efficient movement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1" name="Google Shape;101;p19"/>
          <p:cNvPicPr preferRelativeResize="0"/>
          <p:nvPr/>
        </p:nvPicPr>
        <p:blipFill>
          <a:blip r:embed="rId3">
            <a:alphaModFix/>
          </a:blip>
          <a:stretch>
            <a:fillRect/>
          </a:stretch>
        </p:blipFill>
        <p:spPr>
          <a:xfrm>
            <a:off x="1991650" y="2956800"/>
            <a:ext cx="4943150" cy="57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89825"/>
            <a:ext cx="8520600" cy="49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STEP-3 Select Reinforcement Learning Algorithm</a:t>
            </a:r>
            <a:endParaRPr>
              <a:solidFill>
                <a:srgbClr val="000000"/>
              </a:solidFill>
            </a:endParaRPr>
          </a:p>
          <a:p>
            <a:pPr indent="0" lvl="0" marL="0" rtl="0" algn="just">
              <a:lnSpc>
                <a:spcPct val="200000"/>
              </a:lnSpc>
              <a:spcBef>
                <a:spcPts val="1200"/>
              </a:spcBef>
              <a:spcAft>
                <a:spcPts val="0"/>
              </a:spcAft>
              <a:buNone/>
            </a:pPr>
            <a:r>
              <a:t/>
            </a:r>
            <a:endParaRPr b="1">
              <a:solidFill>
                <a:srgbClr val="000000"/>
              </a:solidFill>
              <a:latin typeface="Arial"/>
              <a:ea typeface="Arial"/>
              <a:cs typeface="Arial"/>
              <a:sym typeface="Arial"/>
            </a:endParaRPr>
          </a:p>
          <a:p>
            <a:pPr indent="0" lvl="0" marL="0" rtl="0" algn="just">
              <a:lnSpc>
                <a:spcPct val="200000"/>
              </a:lnSpc>
              <a:spcBef>
                <a:spcPts val="1200"/>
              </a:spcBef>
              <a:spcAft>
                <a:spcPts val="0"/>
              </a:spcAft>
              <a:buNone/>
            </a:pPr>
            <a:r>
              <a:rPr b="1" lang="en-GB">
                <a:solidFill>
                  <a:srgbClr val="000000"/>
                </a:solidFill>
                <a:latin typeface="Arial"/>
                <a:ea typeface="Arial"/>
                <a:cs typeface="Arial"/>
                <a:sym typeface="Arial"/>
              </a:rPr>
              <a:t>Deep Q-Network (DQN)</a:t>
            </a:r>
            <a:r>
              <a:rPr lang="en-GB">
                <a:solidFill>
                  <a:srgbClr val="000000"/>
                </a:solidFill>
                <a:latin typeface="Arial"/>
                <a:ea typeface="Arial"/>
                <a:cs typeface="Arial"/>
                <a:sym typeface="Arial"/>
              </a:rPr>
              <a:t>: If action space is discrete.</a:t>
            </a:r>
            <a:endParaRPr>
              <a:solidFill>
                <a:srgbClr val="000000"/>
              </a:solidFill>
              <a:latin typeface="Arial"/>
              <a:ea typeface="Arial"/>
              <a:cs typeface="Arial"/>
              <a:sym typeface="Arial"/>
            </a:endParaRPr>
          </a:p>
          <a:p>
            <a:pPr indent="0" lvl="0" marL="0" rtl="0" algn="just">
              <a:lnSpc>
                <a:spcPct val="200000"/>
              </a:lnSpc>
              <a:spcBef>
                <a:spcPts val="1200"/>
              </a:spcBef>
              <a:spcAft>
                <a:spcPts val="0"/>
              </a:spcAft>
              <a:buNone/>
            </a:pPr>
            <a:r>
              <a:rPr b="1" lang="en-GB">
                <a:solidFill>
                  <a:srgbClr val="000000"/>
                </a:solidFill>
                <a:latin typeface="Arial"/>
                <a:ea typeface="Arial"/>
                <a:cs typeface="Arial"/>
                <a:sym typeface="Arial"/>
              </a:rPr>
              <a:t>Proximal Policy Optimization (PPO)</a:t>
            </a:r>
            <a:r>
              <a:rPr lang="en-GB">
                <a:solidFill>
                  <a:srgbClr val="000000"/>
                </a:solidFill>
                <a:latin typeface="Arial"/>
                <a:ea typeface="Arial"/>
                <a:cs typeface="Arial"/>
                <a:sym typeface="Arial"/>
              </a:rPr>
              <a:t>: If action space is continuous.</a:t>
            </a:r>
            <a:endParaRPr>
              <a:solidFill>
                <a:srgbClr val="000000"/>
              </a:solidFill>
              <a:latin typeface="Arial"/>
              <a:ea typeface="Arial"/>
              <a:cs typeface="Arial"/>
              <a:sym typeface="Arial"/>
            </a:endParaRPr>
          </a:p>
          <a:p>
            <a:pPr indent="0" lvl="0" marL="0" rtl="0" algn="just">
              <a:lnSpc>
                <a:spcPct val="200000"/>
              </a:lnSpc>
              <a:spcBef>
                <a:spcPts val="1200"/>
              </a:spcBef>
              <a:spcAft>
                <a:spcPts val="0"/>
              </a:spcAft>
              <a:buNone/>
            </a:pPr>
            <a:r>
              <a:rPr b="1" lang="en-GB">
                <a:solidFill>
                  <a:srgbClr val="000000"/>
                </a:solidFill>
                <a:latin typeface="Arial"/>
                <a:ea typeface="Arial"/>
                <a:cs typeface="Arial"/>
                <a:sym typeface="Arial"/>
              </a:rPr>
              <a:t>Soft Actor-Critic (SAC)</a:t>
            </a:r>
            <a:r>
              <a:rPr lang="en-GB">
                <a:solidFill>
                  <a:srgbClr val="000000"/>
                </a:solidFill>
                <a:latin typeface="Arial"/>
                <a:ea typeface="Arial"/>
                <a:cs typeface="Arial"/>
                <a:sym typeface="Arial"/>
              </a:rPr>
              <a:t>: If we need more robust exploration</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89825"/>
            <a:ext cx="8520600" cy="482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rgbClr val="000000"/>
                </a:solidFill>
              </a:rPr>
              <a:t>STEP-4 Training Process</a:t>
            </a:r>
            <a:endParaRPr>
              <a:solidFill>
                <a:srgbClr val="000000"/>
              </a:solidFill>
            </a:endParaRPr>
          </a:p>
          <a:p>
            <a:pPr indent="0" lvl="0" marL="0" rtl="0" algn="just">
              <a:lnSpc>
                <a:spcPct val="150000"/>
              </a:lnSpc>
              <a:spcBef>
                <a:spcPts val="1200"/>
              </a:spcBef>
              <a:spcAft>
                <a:spcPts val="0"/>
              </a:spcAft>
              <a:buNone/>
            </a:pPr>
            <a:r>
              <a:rPr b="1" lang="en-GB">
                <a:solidFill>
                  <a:srgbClr val="000000"/>
                </a:solidFill>
                <a:latin typeface="Arial"/>
                <a:ea typeface="Arial"/>
                <a:cs typeface="Arial"/>
                <a:sym typeface="Arial"/>
              </a:rPr>
              <a:t>Initialize</a:t>
            </a:r>
            <a:r>
              <a:rPr lang="en-GB">
                <a:solidFill>
                  <a:srgbClr val="000000"/>
                </a:solidFill>
                <a:latin typeface="Arial"/>
                <a:ea typeface="Arial"/>
                <a:cs typeface="Arial"/>
                <a:sym typeface="Arial"/>
              </a:rPr>
              <a:t> the robot in a virtual environment.</a:t>
            </a:r>
            <a:endParaRPr>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b="1" lang="en-GB">
                <a:solidFill>
                  <a:srgbClr val="000000"/>
                </a:solidFill>
                <a:latin typeface="Arial"/>
                <a:ea typeface="Arial"/>
                <a:cs typeface="Arial"/>
                <a:sym typeface="Arial"/>
              </a:rPr>
              <a:t>Sense the environment</a:t>
            </a:r>
            <a:r>
              <a:rPr lang="en-GB">
                <a:solidFill>
                  <a:srgbClr val="000000"/>
                </a:solidFill>
                <a:latin typeface="Arial"/>
                <a:ea typeface="Arial"/>
                <a:cs typeface="Arial"/>
                <a:sym typeface="Arial"/>
              </a:rPr>
              <a:t> using LiDAR/camera.</a:t>
            </a:r>
            <a:endParaRPr>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b="1" lang="en-GB">
                <a:solidFill>
                  <a:srgbClr val="000000"/>
                </a:solidFill>
                <a:latin typeface="Arial"/>
                <a:ea typeface="Arial"/>
                <a:cs typeface="Arial"/>
                <a:sym typeface="Arial"/>
              </a:rPr>
              <a:t>Select an action</a:t>
            </a:r>
            <a:r>
              <a:rPr lang="en-GB">
                <a:solidFill>
                  <a:srgbClr val="000000"/>
                </a:solidFill>
                <a:latin typeface="Arial"/>
                <a:ea typeface="Arial"/>
                <a:cs typeface="Arial"/>
                <a:sym typeface="Arial"/>
              </a:rPr>
              <a:t> using the RL policy </a:t>
            </a:r>
            <a:endParaRPr>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b="1" lang="en-GB">
                <a:solidFill>
                  <a:srgbClr val="000000"/>
                </a:solidFill>
                <a:latin typeface="Arial"/>
                <a:ea typeface="Arial"/>
                <a:cs typeface="Arial"/>
                <a:sym typeface="Arial"/>
              </a:rPr>
              <a:t>Move</a:t>
            </a:r>
            <a:r>
              <a:rPr lang="en-GB">
                <a:solidFill>
                  <a:srgbClr val="000000"/>
                </a:solidFill>
                <a:latin typeface="Arial"/>
                <a:ea typeface="Arial"/>
                <a:cs typeface="Arial"/>
                <a:sym typeface="Arial"/>
              </a:rPr>
              <a:t> the robot based on the chosen action.</a:t>
            </a:r>
            <a:endParaRPr>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b="1" lang="en-GB">
                <a:solidFill>
                  <a:srgbClr val="000000"/>
                </a:solidFill>
                <a:latin typeface="Arial"/>
                <a:ea typeface="Arial"/>
                <a:cs typeface="Arial"/>
                <a:sym typeface="Arial"/>
              </a:rPr>
              <a:t>Observe the new state</a:t>
            </a:r>
            <a:r>
              <a:rPr lang="en-GB">
                <a:solidFill>
                  <a:srgbClr val="000000"/>
                </a:solidFill>
                <a:latin typeface="Arial"/>
                <a:ea typeface="Arial"/>
                <a:cs typeface="Arial"/>
                <a:sym typeface="Arial"/>
              </a:rPr>
              <a:t> and calculate the reward.</a:t>
            </a:r>
            <a:endParaRPr>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b="1" lang="en-GB">
                <a:solidFill>
                  <a:srgbClr val="000000"/>
                </a:solidFill>
                <a:latin typeface="Arial"/>
                <a:ea typeface="Arial"/>
                <a:cs typeface="Arial"/>
                <a:sym typeface="Arial"/>
              </a:rPr>
              <a:t>Update the RL model</a:t>
            </a:r>
            <a:r>
              <a:rPr lang="en-GB">
                <a:solidFill>
                  <a:srgbClr val="000000"/>
                </a:solidFill>
                <a:latin typeface="Arial"/>
                <a:ea typeface="Arial"/>
                <a:cs typeface="Arial"/>
                <a:sym typeface="Arial"/>
              </a:rPr>
              <a:t> using policy optimization techniques.</a:t>
            </a:r>
            <a:endParaRPr>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b="1" lang="en-GB">
                <a:solidFill>
                  <a:srgbClr val="000000"/>
                </a:solidFill>
                <a:latin typeface="Arial"/>
                <a:ea typeface="Arial"/>
                <a:cs typeface="Arial"/>
                <a:sym typeface="Arial"/>
              </a:rPr>
              <a:t>Repeat steps 3-6</a:t>
            </a:r>
            <a:r>
              <a:rPr lang="en-GB">
                <a:solidFill>
                  <a:srgbClr val="000000"/>
                </a:solidFill>
                <a:latin typeface="Arial"/>
                <a:ea typeface="Arial"/>
                <a:cs typeface="Arial"/>
                <a:sym typeface="Arial"/>
              </a:rPr>
              <a:t> for multiple episodes until convergence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4" name="Google Shape;114;p21"/>
          <p:cNvPicPr preferRelativeResize="0"/>
          <p:nvPr/>
        </p:nvPicPr>
        <p:blipFill>
          <a:blip r:embed="rId3">
            <a:alphaModFix/>
          </a:blip>
          <a:stretch>
            <a:fillRect/>
          </a:stretch>
        </p:blipFill>
        <p:spPr>
          <a:xfrm>
            <a:off x="4316800" y="1683850"/>
            <a:ext cx="895350" cy="34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