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16" r:id="rId1"/>
  </p:sldMasterIdLst>
  <p:notesMasterIdLst>
    <p:notesMasterId r:id="rId32"/>
  </p:notesMasterIdLst>
  <p:sldIdLst>
    <p:sldId id="257" r:id="rId2"/>
    <p:sldId id="261" r:id="rId3"/>
    <p:sldId id="259" r:id="rId4"/>
    <p:sldId id="260" r:id="rId5"/>
    <p:sldId id="262" r:id="rId6"/>
    <p:sldId id="263" r:id="rId7"/>
    <p:sldId id="264" r:id="rId8"/>
    <p:sldId id="265" r:id="rId9"/>
    <p:sldId id="267" r:id="rId10"/>
    <p:sldId id="268" r:id="rId11"/>
    <p:sldId id="270" r:id="rId12"/>
    <p:sldId id="271" r:id="rId13"/>
    <p:sldId id="273" r:id="rId14"/>
    <p:sldId id="288" r:id="rId15"/>
    <p:sldId id="289" r:id="rId16"/>
    <p:sldId id="275" r:id="rId17"/>
    <p:sldId id="276" r:id="rId18"/>
    <p:sldId id="285" r:id="rId19"/>
    <p:sldId id="277" r:id="rId20"/>
    <p:sldId id="279" r:id="rId21"/>
    <p:sldId id="287" r:id="rId22"/>
    <p:sldId id="278" r:id="rId23"/>
    <p:sldId id="280" r:id="rId24"/>
    <p:sldId id="281" r:id="rId25"/>
    <p:sldId id="282" r:id="rId26"/>
    <p:sldId id="283" r:id="rId27"/>
    <p:sldId id="290" r:id="rId28"/>
    <p:sldId id="291" r:id="rId29"/>
    <p:sldId id="292" r:id="rId30"/>
    <p:sldId id="293"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EAF4"/>
    <a:srgbClr val="5069D4"/>
    <a:srgbClr val="203288"/>
    <a:srgbClr val="6A68B6"/>
    <a:srgbClr val="A9A3D3"/>
    <a:srgbClr val="E6C18A"/>
    <a:srgbClr val="EEC78A"/>
    <a:srgbClr val="4325AA"/>
    <a:srgbClr val="0033CC"/>
    <a:srgbClr val="2B0C6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viewProps" Target="view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notesMaster" Target="notesMasters/notesMaster1.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tableStyles" Target="tableStyles.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EE873D7-1B59-418E-B920-3F0BFBC72B40}" type="datetimeFigureOut">
              <a:rPr lang="en-US" smtClean="0"/>
              <a:t>8/27/2020</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1EFD92E-A927-44AF-AF7C-D10DD1C05595}"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D1EFD92E-A927-44AF-AF7C-D10DD1C05595}"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a:t>Click to edit Master title style</a:t>
            </a:r>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dirty="0"/>
              <a:t>8/27/2020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043842762"/>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866442" y="685800"/>
            <a:ext cx="662096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8/27/2020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44451980"/>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a:t>Click to edit Master title style</a:t>
            </a:r>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913131709"/>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8" y="1447800"/>
            <a:ext cx="6001049" cy="2323374"/>
          </a:xfrm>
        </p:spPr>
        <p:txBody>
          <a:bodyPr/>
          <a:lstStyle>
            <a:lvl1pPr>
              <a:defRPr sz="4800"/>
            </a:lvl1pPr>
          </a:lstStyle>
          <a:p>
            <a:r>
              <a:rPr lang="en-US"/>
              <a:t>Click to edit Master title style</a:t>
            </a:r>
          </a:p>
        </p:txBody>
      </p:sp>
      <p:sp>
        <p:nvSpPr>
          <p:cNvPr id="14" name="Text Placeholder 3"/>
          <p:cNvSpPr>
            <a:spLocks noGrp="1"/>
          </p:cNvSpPr>
          <p:nvPr>
            <p:ph type="body" sz="half" idx="13"/>
          </p:nvPr>
        </p:nvSpPr>
        <p:spPr>
          <a:xfrm>
            <a:off x="1448177" y="3771174"/>
            <a:ext cx="546115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
        <p:nvSpPr>
          <p:cNvPr id="12" name="TextBox 11"/>
          <p:cNvSpPr txBox="1"/>
          <p:nvPr/>
        </p:nvSpPr>
        <p:spPr>
          <a:xfrm>
            <a:off x="673897" y="971253"/>
            <a:ext cx="601591" cy="1969770"/>
          </a:xfrm>
          <a:prstGeom prst="rect">
            <a:avLst/>
          </a:prstGeom>
          <a:noFill/>
        </p:spPr>
        <p:txBody>
          <a:bodyPr wrap="square" rtlCol="0">
            <a:spAutoFit/>
          </a:bodyPr>
          <a:lstStyle/>
          <a:p>
            <a:pPr algn="r"/>
            <a:r>
              <a:rPr lang="en-US" sz="12200" b="0" i="0">
                <a:solidFill>
                  <a:schemeClr val="accent1">
                    <a:lumMod val="60000"/>
                    <a:lumOff val="40000"/>
                  </a:schemeClr>
                </a:solidFill>
                <a:latin typeface="Arial"/>
                <a:ea typeface="+mj-ea"/>
                <a:cs typeface="+mj-cs"/>
              </a:rPr>
              <a:t>“</a:t>
            </a:r>
          </a:p>
        </p:txBody>
      </p:sp>
      <p:sp>
        <p:nvSpPr>
          <p:cNvPr id="11" name="TextBox 10"/>
          <p:cNvSpPr txBox="1"/>
          <p:nvPr/>
        </p:nvSpPr>
        <p:spPr>
          <a:xfrm>
            <a:off x="6999690" y="2613787"/>
            <a:ext cx="601591" cy="1969770"/>
          </a:xfrm>
          <a:prstGeom prst="rect">
            <a:avLst/>
          </a:prstGeom>
          <a:noFill/>
        </p:spPr>
        <p:txBody>
          <a:bodyPr wrap="square" rtlCol="0">
            <a:spAutoFit/>
          </a:bodyPr>
          <a:lstStyle/>
          <a:p>
            <a:pPr algn="r"/>
            <a:r>
              <a:rPr lang="en-US" sz="12200" b="0" i="0">
                <a:solidFill>
                  <a:schemeClr val="accent1">
                    <a:lumMod val="60000"/>
                    <a:lumOff val="40000"/>
                  </a:schemeClr>
                </a:solidFill>
                <a:latin typeface="Arial"/>
                <a:ea typeface="+mj-ea"/>
                <a:cs typeface="+mj-cs"/>
              </a:rPr>
              <a:t>”</a:t>
            </a:r>
          </a:p>
        </p:txBody>
      </p:sp>
    </p:spTree>
    <p:extLst>
      <p:ext uri="{BB962C8B-B14F-4D97-AF65-F5344CB8AC3E}">
        <p14:creationId xmlns:p14="http://schemas.microsoft.com/office/powerpoint/2010/main" val="823713410"/>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2" y="3124201"/>
            <a:ext cx="6620968" cy="1653180"/>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967267194"/>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2795334"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8/27/2020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650847717"/>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21"/>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2"/>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2795334"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8/27/2020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079458505"/>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dirty="0"/>
              <a:t>8/27/2020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925269844"/>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dirty="0"/>
              <a:t>8/27/2020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006774618"/>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796027F-7875-4030-9381-8BD8C4F21935}" type="datetimeFigureOut">
              <a:rPr lang="en-US" dirty="0"/>
              <a:t>8/27/2020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428683264"/>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8/27/2020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034372134"/>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796027F-7875-4030-9381-8BD8C4F21935}" type="datetimeFigureOut">
              <a:rPr lang="en-US" dirty="0"/>
              <a:t>8/27/2020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928028141"/>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796027F-7875-4030-9381-8BD8C4F21935}" type="datetimeFigureOut">
              <a:rPr lang="en-US" dirty="0"/>
              <a:t>8/27/2020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401716672"/>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Date Placeholder 2"/>
          <p:cNvSpPr>
            <a:spLocks noGrp="1"/>
          </p:cNvSpPr>
          <p:nvPr>
            <p:ph type="dt" sz="half" idx="10"/>
          </p:nvPr>
        </p:nvSpPr>
        <p:spPr/>
        <p:txBody>
          <a:bodyPr/>
          <a:lstStyle/>
          <a:p>
            <a:fld id="{4509A250-FF31-4206-8172-F9D3106AACB1}" type="datetimeFigureOut">
              <a:rPr lang="en-US" dirty="0"/>
              <a:t>8/27/2020</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433849527"/>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8/27/2020</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714867088"/>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a:t>Click to edit Master title style</a:t>
            </a:r>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66442" y="3129281"/>
            <a:ext cx="2551461"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8/27/2020</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11550012"/>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a:t>Click to edit Master title style</a:t>
            </a:r>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8/27/2020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80306366"/>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8/27/2020</a:t>
            </a:fld>
            <a:endParaRPr lang="en-US"/>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D57F1E4F-1CFF-5643-939E-02111984F565}" type="slidenum">
              <a:rPr lang="en-US" dirty="0"/>
              <a:t>‹#›</a:t>
            </a:fld>
            <a:endParaRPr lang="en-US"/>
          </a:p>
        </p:txBody>
      </p:sp>
    </p:spTree>
    <p:extLst>
      <p:ext uri="{BB962C8B-B14F-4D97-AF65-F5344CB8AC3E}">
        <p14:creationId xmlns:p14="http://schemas.microsoft.com/office/powerpoint/2010/main" val="1891712435"/>
      </p:ext>
    </p:extLst>
  </p:cSld>
  <p:clrMap bg1="dk1" tx1="lt1" bg2="dk2" tx2="lt2" accent1="accent1" accent2="accent2" accent3="accent3" accent4="accent4" accent5="accent5" accent6="accent6" hlink="hlink" folHlink="folHlink"/>
  <p:sldLayoutIdLst>
    <p:sldLayoutId id="2147484117" r:id="rId1"/>
    <p:sldLayoutId id="2147484118" r:id="rId2"/>
    <p:sldLayoutId id="2147484119" r:id="rId3"/>
    <p:sldLayoutId id="2147484120" r:id="rId4"/>
    <p:sldLayoutId id="2147484121" r:id="rId5"/>
    <p:sldLayoutId id="2147484122" r:id="rId6"/>
    <p:sldLayoutId id="2147484123" r:id="rId7"/>
    <p:sldLayoutId id="2147484124" r:id="rId8"/>
    <p:sldLayoutId id="2147484125" r:id="rId9"/>
    <p:sldLayoutId id="2147484126" r:id="rId10"/>
    <p:sldLayoutId id="2147484127" r:id="rId11"/>
    <p:sldLayoutId id="2147484128" r:id="rId12"/>
    <p:sldLayoutId id="2147484129" r:id="rId13"/>
    <p:sldLayoutId id="2147484130" r:id="rId14"/>
    <p:sldLayoutId id="2147484131" r:id="rId15"/>
    <p:sldLayoutId id="2147484132" r:id="rId16"/>
    <p:sldLayoutId id="2147484133" r:id="rId17"/>
  </p:sldLayoutIdLst>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 /><Relationship Id="rId2" Type="http://schemas.openxmlformats.org/officeDocument/2006/relationships/notesSlide" Target="../notesSlides/notesSlide1.xml" /><Relationship Id="rId1" Type="http://schemas.openxmlformats.org/officeDocument/2006/relationships/slideLayout" Target="../slideLayouts/slideLayout7.xml" /><Relationship Id="rId4" Type="http://schemas.openxmlformats.org/officeDocument/2006/relationships/image" Target="../media/image3.png" /></Relationships>
</file>

<file path=ppt/slides/_rels/slide10.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image" Target="../media/image5.png" /><Relationship Id="rId1" Type="http://schemas.openxmlformats.org/officeDocument/2006/relationships/slideLayout" Target="../slideLayouts/slideLayout2.xml" /><Relationship Id="rId4" Type="http://schemas.openxmlformats.org/officeDocument/2006/relationships/image" Target="../media/image9.jpeg" /></Relationships>
</file>

<file path=ppt/slides/_rels/slide12.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3" Type="http://schemas.openxmlformats.org/officeDocument/2006/relationships/image" Target="../media/image12.png" /><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3" Type="http://schemas.openxmlformats.org/officeDocument/2006/relationships/image" Target="../media/image13.jpeg" /><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3" Type="http://schemas.openxmlformats.org/officeDocument/2006/relationships/image" Target="../media/image14.jpeg" /><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3" Type="http://schemas.openxmlformats.org/officeDocument/2006/relationships/image" Target="../media/image15.png" /><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3" Type="http://schemas.openxmlformats.org/officeDocument/2006/relationships/image" Target="../media/image16.jpeg" /><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3" Type="http://schemas.openxmlformats.org/officeDocument/2006/relationships/image" Target="../media/image17.jpeg" /><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3" Type="http://schemas.openxmlformats.org/officeDocument/2006/relationships/image" Target="../media/image18.png" /><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3" Type="http://schemas.openxmlformats.org/officeDocument/2006/relationships/image" Target="../media/image19.jpeg" /><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3" Type="http://schemas.openxmlformats.org/officeDocument/2006/relationships/image" Target="../media/image20.jpeg" /><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3" Type="http://schemas.openxmlformats.org/officeDocument/2006/relationships/image" Target="../media/image21.jpeg" /><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3" Type="http://schemas.openxmlformats.org/officeDocument/2006/relationships/image" Target="../media/image22.jpeg" /><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3" Type="http://schemas.openxmlformats.org/officeDocument/2006/relationships/image" Target="../media/image23.jpeg" /><Relationship Id="rId2" Type="http://schemas.openxmlformats.org/officeDocument/2006/relationships/image" Target="../media/image5.png" /><Relationship Id="rId1" Type="http://schemas.openxmlformats.org/officeDocument/2006/relationships/slideLayout" Target="../slideLayouts/slideLayout2.xml" /><Relationship Id="rId4" Type="http://schemas.openxmlformats.org/officeDocument/2006/relationships/image" Target="../media/image24.jpeg"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image" Target="../media/image4.jpeg" /><Relationship Id="rId1" Type="http://schemas.openxmlformats.org/officeDocument/2006/relationships/slideLayout" Target="../slideLayouts/slideLayout2.xml" /><Relationship Id="rId4" Type="http://schemas.openxmlformats.org/officeDocument/2006/relationships/image" Target="../media/image6.png" /></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srcRect/>
          <a:stretch>
            <a:fillRect l="-6000" r="-6000"/>
          </a:stretch>
        </a:blipFill>
        <a:effectLst/>
      </p:bgPr>
    </p:bg>
    <p:spTree>
      <p:nvGrpSpPr>
        <p:cNvPr id="1" name=""/>
        <p:cNvGrpSpPr/>
        <p:nvPr/>
      </p:nvGrpSpPr>
      <p:grpSpPr>
        <a:xfrm>
          <a:off x="0" y="0"/>
          <a:ext cx="0" cy="0"/>
          <a:chOff x="0" y="0"/>
          <a:chExt cx="0" cy="0"/>
        </a:xfrm>
      </p:grpSpPr>
      <p:sp>
        <p:nvSpPr>
          <p:cNvPr id="4" name="TextBox 3"/>
          <p:cNvSpPr txBox="1"/>
          <p:nvPr/>
        </p:nvSpPr>
        <p:spPr>
          <a:xfrm>
            <a:off x="1194087" y="573977"/>
            <a:ext cx="3571900" cy="2492990"/>
          </a:xfrm>
          <a:prstGeom prst="rect">
            <a:avLst/>
          </a:prstGeom>
          <a:noFill/>
        </p:spPr>
        <p:txBody>
          <a:bodyPr wrap="square" lIns="91440" tIns="45720" rIns="91440" bIns="45720" rtlCol="0" anchor="t">
            <a:spAutoFit/>
          </a:bodyPr>
          <a:lstStyle/>
          <a:p>
            <a:r>
              <a:rPr lang="en-US" sz="4400" b="1">
                <a:effectLst/>
                <a:latin typeface="Aharoni"/>
                <a:ea typeface="Times New Roman" panose="02020603050405020304" pitchFamily="18" charset="0"/>
                <a:cs typeface="Aharoni"/>
              </a:rPr>
              <a:t>AD POSTING WEBSITE</a:t>
            </a:r>
            <a:r>
              <a:rPr lang="en-US" sz="4400" b="1">
                <a:latin typeface="Aharoni"/>
                <a:ea typeface="Times New Roman" panose="02020603050405020304" pitchFamily="18" charset="0"/>
                <a:cs typeface="Aharoni"/>
              </a:rPr>
              <a:t> </a:t>
            </a:r>
          </a:p>
          <a:p>
            <a:r>
              <a:rPr lang="en-US" sz="1600" b="1">
                <a:effectLst/>
                <a:latin typeface="Aharoni"/>
                <a:ea typeface="Times New Roman" panose="02020603050405020304" pitchFamily="18" charset="0"/>
                <a:cs typeface="Aharoni"/>
              </a:rPr>
              <a:t>FOR BUYER-SELLER INTERACTION OVER PURCHASE OF USED PRODUCTS</a:t>
            </a:r>
            <a:endParaRPr lang="en-IN" sz="1600" b="1">
              <a:effectLst/>
              <a:latin typeface="Aharoni"/>
              <a:ea typeface="Times New Roman" panose="02020603050405020304" pitchFamily="18" charset="0"/>
              <a:cs typeface="Aharoni"/>
            </a:endParaRPr>
          </a:p>
          <a:p>
            <a:endParaRPr lang="en-US" sz="2000">
              <a:solidFill>
                <a:schemeClr val="tx2">
                  <a:lumMod val="60000"/>
                  <a:lumOff val="40000"/>
                </a:schemeClr>
              </a:solidFill>
              <a:latin typeface="Aharoni" pitchFamily="2" charset="-79"/>
              <a:cs typeface="Aharoni" pitchFamily="2" charset="-79"/>
            </a:endParaRPr>
          </a:p>
        </p:txBody>
      </p:sp>
      <p:sp>
        <p:nvSpPr>
          <p:cNvPr id="7" name="Rectangle 6"/>
          <p:cNvSpPr/>
          <p:nvPr/>
        </p:nvSpPr>
        <p:spPr>
          <a:xfrm>
            <a:off x="5004048" y="643392"/>
            <a:ext cx="113736" cy="19935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2">
                  <a:lumMod val="60000"/>
                  <a:lumOff val="40000"/>
                </a:schemeClr>
              </a:solidFill>
            </a:endParaRPr>
          </a:p>
        </p:txBody>
      </p:sp>
      <p:sp>
        <p:nvSpPr>
          <p:cNvPr id="14" name="Rectangle 13"/>
          <p:cNvSpPr/>
          <p:nvPr/>
        </p:nvSpPr>
        <p:spPr>
          <a:xfrm flipH="1">
            <a:off x="5068220" y="5202624"/>
            <a:ext cx="113736" cy="98540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FFFF"/>
              </a:solidFill>
            </a:endParaRPr>
          </a:p>
        </p:txBody>
      </p:sp>
      <p:sp>
        <p:nvSpPr>
          <p:cNvPr id="8" name="TextBox 7">
            <a:extLst>
              <a:ext uri="{FF2B5EF4-FFF2-40B4-BE49-F238E27FC236}">
                <a16:creationId xmlns:a16="http://schemas.microsoft.com/office/drawing/2014/main" id="{640342B4-9481-45AD-B1A2-5F9311855C21}"/>
              </a:ext>
            </a:extLst>
          </p:cNvPr>
          <p:cNvSpPr txBox="1"/>
          <p:nvPr/>
        </p:nvSpPr>
        <p:spPr>
          <a:xfrm>
            <a:off x="5214942" y="5069120"/>
            <a:ext cx="3929058" cy="1168781"/>
          </a:xfrm>
          <a:prstGeom prst="rect">
            <a:avLst/>
          </a:prstGeom>
          <a:noFill/>
        </p:spPr>
        <p:txBody>
          <a:bodyPr wrap="square" lIns="91440" tIns="45720" rIns="91440" bIns="45720" rtlCol="0" anchor="t">
            <a:spAutoFit/>
          </a:bodyPr>
          <a:lstStyle/>
          <a:p>
            <a:pPr>
              <a:lnSpc>
                <a:spcPct val="150000"/>
              </a:lnSpc>
            </a:pPr>
            <a:r>
              <a:rPr lang="en-IN" sz="1400" b="1">
                <a:latin typeface="Arial Black"/>
                <a:cs typeface="Arial"/>
              </a:rPr>
              <a:t>18071A0509</a:t>
            </a:r>
            <a:r>
              <a:rPr lang="en-IN" sz="1600" b="1">
                <a:latin typeface="Aharoni"/>
                <a:cs typeface="Aharoni"/>
              </a:rPr>
              <a:t> – CH YASASWINI</a:t>
            </a:r>
          </a:p>
          <a:p>
            <a:pPr>
              <a:lnSpc>
                <a:spcPct val="150000"/>
              </a:lnSpc>
            </a:pPr>
            <a:r>
              <a:rPr lang="en-IN" sz="1400" b="1">
                <a:latin typeface="Arial Black"/>
                <a:cs typeface="Aharoni"/>
              </a:rPr>
              <a:t>18071A0524</a:t>
            </a:r>
            <a:r>
              <a:rPr lang="en-IN" sz="1400" b="1">
                <a:latin typeface="Aharoni"/>
                <a:cs typeface="Aharoni"/>
              </a:rPr>
              <a:t> </a:t>
            </a:r>
            <a:r>
              <a:rPr lang="en-IN" sz="1600" b="1">
                <a:latin typeface="Aharoni"/>
                <a:cs typeface="Aharoni"/>
              </a:rPr>
              <a:t>– K VAISHNAVI</a:t>
            </a:r>
          </a:p>
          <a:p>
            <a:pPr>
              <a:lnSpc>
                <a:spcPct val="150000"/>
              </a:lnSpc>
            </a:pPr>
            <a:r>
              <a:rPr lang="en-IN" sz="1400" b="1">
                <a:latin typeface="Arial Black"/>
                <a:cs typeface="Aharoni"/>
              </a:rPr>
              <a:t>18071A0565</a:t>
            </a:r>
            <a:r>
              <a:rPr lang="en-IN" sz="1600" b="1">
                <a:latin typeface="Aharoni"/>
                <a:cs typeface="Aharoni"/>
              </a:rPr>
              <a:t> – CH LIKHITA</a:t>
            </a:r>
          </a:p>
        </p:txBody>
      </p:sp>
      <p:pic>
        <p:nvPicPr>
          <p:cNvPr id="10" name="Picture 10">
            <a:extLst>
              <a:ext uri="{FF2B5EF4-FFF2-40B4-BE49-F238E27FC236}">
                <a16:creationId xmlns:a16="http://schemas.microsoft.com/office/drawing/2014/main" id="{7948A46C-A553-4162-84F8-E4B65724C77E}"/>
              </a:ext>
            </a:extLst>
          </p:cNvPr>
          <p:cNvPicPr>
            <a:picLocks noChangeAspect="1"/>
          </p:cNvPicPr>
          <p:nvPr/>
        </p:nvPicPr>
        <p:blipFill>
          <a:blip r:embed="rId4"/>
          <a:stretch>
            <a:fillRect/>
          </a:stretch>
        </p:blipFill>
        <p:spPr>
          <a:xfrm>
            <a:off x="7663215" y="-1411"/>
            <a:ext cx="774348" cy="111054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6DF33E1B-90D1-43CF-9971-D563A503610F}"/>
              </a:ext>
            </a:extLst>
          </p:cNvPr>
          <p:cNvPicPr>
            <a:picLocks noGrp="1" noChangeAspect="1"/>
          </p:cNvPicPr>
          <p:nvPr>
            <p:ph idx="1"/>
          </p:nvPr>
        </p:nvPicPr>
        <p:blipFill>
          <a:blip r:embed="rId2"/>
          <a:stretch>
            <a:fillRect/>
          </a:stretch>
        </p:blipFill>
        <p:spPr>
          <a:xfrm>
            <a:off x="-753" y="2464"/>
            <a:ext cx="9138910" cy="6849648"/>
          </a:xfrm>
        </p:spPr>
      </p:pic>
      <p:sp>
        <p:nvSpPr>
          <p:cNvPr id="5" name="TextBox 4">
            <a:extLst>
              <a:ext uri="{FF2B5EF4-FFF2-40B4-BE49-F238E27FC236}">
                <a16:creationId xmlns:a16="http://schemas.microsoft.com/office/drawing/2014/main" id="{D614A558-2D76-4784-B621-E075E8B57D27}"/>
              </a:ext>
            </a:extLst>
          </p:cNvPr>
          <p:cNvSpPr txBox="1"/>
          <p:nvPr/>
        </p:nvSpPr>
        <p:spPr>
          <a:xfrm>
            <a:off x="2467628" y="444673"/>
            <a:ext cx="413358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a:t>CLASS DIAGRAM</a:t>
            </a:r>
          </a:p>
        </p:txBody>
      </p:sp>
      <p:pic>
        <p:nvPicPr>
          <p:cNvPr id="8" name="Picture 8">
            <a:extLst>
              <a:ext uri="{FF2B5EF4-FFF2-40B4-BE49-F238E27FC236}">
                <a16:creationId xmlns:a16="http://schemas.microsoft.com/office/drawing/2014/main" id="{F1A710D5-C918-4634-8219-77C742978FEB}"/>
              </a:ext>
            </a:extLst>
          </p:cNvPr>
          <p:cNvPicPr>
            <a:picLocks noChangeAspect="1"/>
          </p:cNvPicPr>
          <p:nvPr/>
        </p:nvPicPr>
        <p:blipFill>
          <a:blip r:embed="rId3"/>
          <a:stretch>
            <a:fillRect/>
          </a:stretch>
        </p:blipFill>
        <p:spPr>
          <a:xfrm>
            <a:off x="422427" y="1633537"/>
            <a:ext cx="8317934" cy="4843527"/>
          </a:xfrm>
          <a:prstGeom prst="rect">
            <a:avLst/>
          </a:prstGeom>
        </p:spPr>
      </p:pic>
    </p:spTree>
    <p:extLst>
      <p:ext uri="{BB962C8B-B14F-4D97-AF65-F5344CB8AC3E}">
        <p14:creationId xmlns:p14="http://schemas.microsoft.com/office/powerpoint/2010/main" val="1747725973"/>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6DF33E1B-90D1-43CF-9971-D563A503610F}"/>
              </a:ext>
            </a:extLst>
          </p:cNvPr>
          <p:cNvPicPr>
            <a:picLocks noGrp="1" noChangeAspect="1"/>
          </p:cNvPicPr>
          <p:nvPr>
            <p:ph idx="1"/>
          </p:nvPr>
        </p:nvPicPr>
        <p:blipFill>
          <a:blip r:embed="rId2"/>
          <a:stretch>
            <a:fillRect/>
          </a:stretch>
        </p:blipFill>
        <p:spPr>
          <a:xfrm>
            <a:off x="-753" y="2464"/>
            <a:ext cx="9138910" cy="6849648"/>
          </a:xfrm>
        </p:spPr>
      </p:pic>
      <p:sp>
        <p:nvSpPr>
          <p:cNvPr id="5" name="TextBox 4">
            <a:extLst>
              <a:ext uri="{FF2B5EF4-FFF2-40B4-BE49-F238E27FC236}">
                <a16:creationId xmlns:a16="http://schemas.microsoft.com/office/drawing/2014/main" id="{D614A558-2D76-4784-B621-E075E8B57D27}"/>
              </a:ext>
            </a:extLst>
          </p:cNvPr>
          <p:cNvSpPr txBox="1"/>
          <p:nvPr/>
        </p:nvSpPr>
        <p:spPr>
          <a:xfrm>
            <a:off x="1997903" y="444673"/>
            <a:ext cx="551144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a:t>SEQUENCE DIAGRAM</a:t>
            </a:r>
          </a:p>
        </p:txBody>
      </p:sp>
      <p:pic>
        <p:nvPicPr>
          <p:cNvPr id="2" name="Picture 2">
            <a:extLst>
              <a:ext uri="{FF2B5EF4-FFF2-40B4-BE49-F238E27FC236}">
                <a16:creationId xmlns:a16="http://schemas.microsoft.com/office/drawing/2014/main" id="{41896FAA-87CD-4852-A400-271DFD4C66BA}"/>
              </a:ext>
            </a:extLst>
          </p:cNvPr>
          <p:cNvPicPr>
            <a:picLocks noChangeAspect="1"/>
          </p:cNvPicPr>
          <p:nvPr/>
        </p:nvPicPr>
        <p:blipFill>
          <a:blip r:embed="rId3"/>
          <a:stretch>
            <a:fillRect/>
          </a:stretch>
        </p:blipFill>
        <p:spPr>
          <a:xfrm>
            <a:off x="511219" y="1503124"/>
            <a:ext cx="4470225" cy="4183692"/>
          </a:xfrm>
          <a:prstGeom prst="rect">
            <a:avLst/>
          </a:prstGeom>
        </p:spPr>
      </p:pic>
      <p:pic>
        <p:nvPicPr>
          <p:cNvPr id="3" name="Picture 5">
            <a:extLst>
              <a:ext uri="{FF2B5EF4-FFF2-40B4-BE49-F238E27FC236}">
                <a16:creationId xmlns:a16="http://schemas.microsoft.com/office/drawing/2014/main" id="{B7484575-FD79-42CE-A663-7BF2896EB900}"/>
              </a:ext>
            </a:extLst>
          </p:cNvPr>
          <p:cNvPicPr>
            <a:picLocks noChangeAspect="1"/>
          </p:cNvPicPr>
          <p:nvPr/>
        </p:nvPicPr>
        <p:blipFill>
          <a:blip r:embed="rId4"/>
          <a:stretch>
            <a:fillRect/>
          </a:stretch>
        </p:blipFill>
        <p:spPr>
          <a:xfrm>
            <a:off x="5435447" y="1505537"/>
            <a:ext cx="3314830" cy="4178865"/>
          </a:xfrm>
          <a:prstGeom prst="rect">
            <a:avLst/>
          </a:prstGeom>
        </p:spPr>
      </p:pic>
      <p:sp>
        <p:nvSpPr>
          <p:cNvPr id="6" name="TextBox 5">
            <a:extLst>
              <a:ext uri="{FF2B5EF4-FFF2-40B4-BE49-F238E27FC236}">
                <a16:creationId xmlns:a16="http://schemas.microsoft.com/office/drawing/2014/main" id="{1E19BDDA-748A-4F0E-814C-50457A0CE8C0}"/>
              </a:ext>
            </a:extLst>
          </p:cNvPr>
          <p:cNvSpPr txBox="1"/>
          <p:nvPr/>
        </p:nvSpPr>
        <p:spPr>
          <a:xfrm>
            <a:off x="1622121" y="5987440"/>
            <a:ext cx="2743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latin typeface="Cambria"/>
              </a:rPr>
              <a:t>User Registration</a:t>
            </a:r>
          </a:p>
        </p:txBody>
      </p:sp>
      <p:sp>
        <p:nvSpPr>
          <p:cNvPr id="7" name="TextBox 6">
            <a:extLst>
              <a:ext uri="{FF2B5EF4-FFF2-40B4-BE49-F238E27FC236}">
                <a16:creationId xmlns:a16="http://schemas.microsoft.com/office/drawing/2014/main" id="{417DA3B9-1B0C-4570-A989-2F47C4EB2F0D}"/>
              </a:ext>
            </a:extLst>
          </p:cNvPr>
          <p:cNvSpPr txBox="1"/>
          <p:nvPr/>
        </p:nvSpPr>
        <p:spPr>
          <a:xfrm>
            <a:off x="5723219" y="6036370"/>
            <a:ext cx="2743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latin typeface="Cambria"/>
              </a:rPr>
              <a:t>Seller Registration</a:t>
            </a:r>
          </a:p>
        </p:txBody>
      </p:sp>
    </p:spTree>
    <p:extLst>
      <p:ext uri="{BB962C8B-B14F-4D97-AF65-F5344CB8AC3E}">
        <p14:creationId xmlns:p14="http://schemas.microsoft.com/office/powerpoint/2010/main" val="4016459051"/>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6DF33E1B-90D1-43CF-9971-D563A503610F}"/>
              </a:ext>
            </a:extLst>
          </p:cNvPr>
          <p:cNvPicPr>
            <a:picLocks noGrp="1" noChangeAspect="1"/>
          </p:cNvPicPr>
          <p:nvPr>
            <p:ph idx="1"/>
          </p:nvPr>
        </p:nvPicPr>
        <p:blipFill>
          <a:blip r:embed="rId2"/>
          <a:stretch>
            <a:fillRect/>
          </a:stretch>
        </p:blipFill>
        <p:spPr>
          <a:xfrm>
            <a:off x="-753" y="2464"/>
            <a:ext cx="9138910" cy="6849648"/>
          </a:xfrm>
        </p:spPr>
      </p:pic>
      <p:sp>
        <p:nvSpPr>
          <p:cNvPr id="5" name="TextBox 4">
            <a:extLst>
              <a:ext uri="{FF2B5EF4-FFF2-40B4-BE49-F238E27FC236}">
                <a16:creationId xmlns:a16="http://schemas.microsoft.com/office/drawing/2014/main" id="{D614A558-2D76-4784-B621-E075E8B57D27}"/>
              </a:ext>
            </a:extLst>
          </p:cNvPr>
          <p:cNvSpPr txBox="1"/>
          <p:nvPr/>
        </p:nvSpPr>
        <p:spPr>
          <a:xfrm>
            <a:off x="1997903" y="444673"/>
            <a:ext cx="551144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a:t>    ACTIVITY DIAGRAM</a:t>
            </a:r>
          </a:p>
        </p:txBody>
      </p:sp>
      <p:pic>
        <p:nvPicPr>
          <p:cNvPr id="8" name="Picture 8">
            <a:extLst>
              <a:ext uri="{FF2B5EF4-FFF2-40B4-BE49-F238E27FC236}">
                <a16:creationId xmlns:a16="http://schemas.microsoft.com/office/drawing/2014/main" id="{2674307F-AEEA-43F5-97AC-E78F5B779250}"/>
              </a:ext>
            </a:extLst>
          </p:cNvPr>
          <p:cNvPicPr>
            <a:picLocks noChangeAspect="1"/>
          </p:cNvPicPr>
          <p:nvPr/>
        </p:nvPicPr>
        <p:blipFill>
          <a:blip r:embed="rId3"/>
          <a:stretch>
            <a:fillRect/>
          </a:stretch>
        </p:blipFill>
        <p:spPr>
          <a:xfrm>
            <a:off x="707264" y="1486617"/>
            <a:ext cx="7767049" cy="5093526"/>
          </a:xfrm>
          <a:prstGeom prst="rect">
            <a:avLst/>
          </a:prstGeom>
        </p:spPr>
      </p:pic>
    </p:spTree>
    <p:extLst>
      <p:ext uri="{BB962C8B-B14F-4D97-AF65-F5344CB8AC3E}">
        <p14:creationId xmlns:p14="http://schemas.microsoft.com/office/powerpoint/2010/main" val="3739778300"/>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52BEFF1-896C-45B1-B02C-96A6A1BC3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 name="Freeform 36">
            <a:extLst>
              <a:ext uri="{FF2B5EF4-FFF2-40B4-BE49-F238E27FC236}">
                <a16:creationId xmlns:a16="http://schemas.microsoft.com/office/drawing/2014/main" id="{BB237A14-61B1-4C00-A670-5D8D68A86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83477" y="0"/>
            <a:ext cx="419604"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solidFill>
                <a:schemeClr val="tx1">
                  <a:alpha val="20000"/>
                </a:schemeClr>
              </a:solidFill>
            </a:endParaRPr>
          </a:p>
        </p:txBody>
      </p:sp>
      <p:sp>
        <p:nvSpPr>
          <p:cNvPr id="12" name="Freeform: Shape 11">
            <a:extLst>
              <a:ext uri="{FF2B5EF4-FFF2-40B4-BE49-F238E27FC236}">
                <a16:creationId xmlns:a16="http://schemas.microsoft.com/office/drawing/2014/main" id="{8598F259-6F54-47A3-8D13-1603D786A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3743184"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ln/>
          <a:effectLst/>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BA768A8-4FED-4ED8-9E46-6BE72188E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A19037F9-F7CA-44B6-886D-DD151F038912}"/>
              </a:ext>
            </a:extLst>
          </p:cNvPr>
          <p:cNvSpPr>
            <a:spLocks noGrp="1"/>
          </p:cNvSpPr>
          <p:nvPr>
            <p:ph idx="1"/>
          </p:nvPr>
        </p:nvSpPr>
        <p:spPr>
          <a:xfrm>
            <a:off x="4141076" y="587471"/>
            <a:ext cx="4959458" cy="5735949"/>
          </a:xfrm>
        </p:spPr>
        <p:txBody>
          <a:bodyPr vert="horz" lIns="91440" tIns="45720" rIns="91440" bIns="45720" rtlCol="0" anchor="t">
            <a:normAutofit fontScale="77500" lnSpcReduction="20000"/>
          </a:bodyPr>
          <a:lstStyle/>
          <a:p>
            <a:pPr algn="just">
              <a:lnSpc>
                <a:spcPct val="170000"/>
              </a:lnSpc>
              <a:buFont typeface="Wingdings" charset="2"/>
              <a:buChar char="q"/>
            </a:pPr>
            <a:r>
              <a:rPr lang="en-US" sz="2400">
                <a:latin typeface="Cambria"/>
                <a:ea typeface="+mj-lt"/>
                <a:cs typeface="+mj-lt"/>
              </a:rPr>
              <a:t>Sign Up Page</a:t>
            </a:r>
          </a:p>
          <a:p>
            <a:pPr algn="just">
              <a:lnSpc>
                <a:spcPct val="170000"/>
              </a:lnSpc>
              <a:buFont typeface="Wingdings" charset="2"/>
              <a:buChar char="q"/>
            </a:pPr>
            <a:r>
              <a:rPr lang="en-US" sz="2400">
                <a:latin typeface="Cambria"/>
                <a:ea typeface="+mj-lt"/>
                <a:cs typeface="+mj-lt"/>
              </a:rPr>
              <a:t>Login Page</a:t>
            </a:r>
          </a:p>
          <a:p>
            <a:pPr algn="just">
              <a:lnSpc>
                <a:spcPct val="170000"/>
              </a:lnSpc>
              <a:buFont typeface="Wingdings" charset="2"/>
              <a:buChar char="q"/>
            </a:pPr>
            <a:r>
              <a:rPr lang="en-US" sz="2400">
                <a:latin typeface="Cambria"/>
                <a:ea typeface="+mj-lt"/>
                <a:cs typeface="+mj-lt"/>
              </a:rPr>
              <a:t>Home Page</a:t>
            </a:r>
            <a:endParaRPr lang="en-US" sz="2400">
              <a:latin typeface="Cambria"/>
            </a:endParaRPr>
          </a:p>
          <a:p>
            <a:pPr algn="just">
              <a:lnSpc>
                <a:spcPct val="170000"/>
              </a:lnSpc>
              <a:buFont typeface="Wingdings" charset="2"/>
              <a:buChar char="q"/>
            </a:pPr>
            <a:r>
              <a:rPr lang="en-US" sz="2400">
                <a:latin typeface="Cambria"/>
                <a:ea typeface="+mj-lt"/>
                <a:cs typeface="+mj-lt"/>
              </a:rPr>
              <a:t>About Page</a:t>
            </a:r>
            <a:endParaRPr lang="en-US" sz="2400">
              <a:latin typeface="Cambria"/>
            </a:endParaRPr>
          </a:p>
          <a:p>
            <a:pPr algn="just">
              <a:lnSpc>
                <a:spcPct val="170000"/>
              </a:lnSpc>
              <a:buFont typeface="Wingdings" charset="2"/>
              <a:buChar char="q"/>
            </a:pPr>
            <a:r>
              <a:rPr lang="en-US" sz="2400">
                <a:latin typeface="Cambria"/>
                <a:ea typeface="+mj-lt"/>
                <a:cs typeface="+mj-lt"/>
              </a:rPr>
              <a:t>Product Pages</a:t>
            </a:r>
            <a:endParaRPr lang="en-US" sz="2400">
              <a:latin typeface="Cambria"/>
            </a:endParaRPr>
          </a:p>
          <a:p>
            <a:pPr algn="just">
              <a:lnSpc>
                <a:spcPct val="170000"/>
              </a:lnSpc>
              <a:buFont typeface="Wingdings" charset="2"/>
              <a:buChar char="q"/>
            </a:pPr>
            <a:r>
              <a:rPr lang="en-US" sz="2400">
                <a:latin typeface="Cambria"/>
                <a:ea typeface="+mj-lt"/>
                <a:cs typeface="+mj-lt"/>
              </a:rPr>
              <a:t>Events Page</a:t>
            </a:r>
            <a:endParaRPr lang="en-US" sz="2400">
              <a:latin typeface="Cambria"/>
            </a:endParaRPr>
          </a:p>
          <a:p>
            <a:pPr algn="just">
              <a:lnSpc>
                <a:spcPct val="170000"/>
              </a:lnSpc>
              <a:buFont typeface="Wingdings" charset="2"/>
              <a:buChar char="q"/>
            </a:pPr>
            <a:r>
              <a:rPr lang="en-US" sz="2400">
                <a:latin typeface="Cambria"/>
                <a:ea typeface="+mj-lt"/>
                <a:cs typeface="+mj-lt"/>
              </a:rPr>
              <a:t>My Favourites Page</a:t>
            </a:r>
            <a:endParaRPr lang="en-US" sz="2400">
              <a:latin typeface="Cambria"/>
            </a:endParaRPr>
          </a:p>
          <a:p>
            <a:pPr algn="just">
              <a:lnSpc>
                <a:spcPct val="170000"/>
              </a:lnSpc>
              <a:buFont typeface="Wingdings" charset="2"/>
              <a:buChar char="q"/>
            </a:pPr>
            <a:r>
              <a:rPr lang="en-US" sz="2400">
                <a:latin typeface="Cambria"/>
                <a:ea typeface="+mj-lt"/>
                <a:cs typeface="+mj-lt"/>
              </a:rPr>
              <a:t>User Dashboard</a:t>
            </a:r>
            <a:endParaRPr lang="en-US" sz="2400">
              <a:latin typeface="Cambria"/>
            </a:endParaRPr>
          </a:p>
          <a:p>
            <a:pPr algn="just">
              <a:lnSpc>
                <a:spcPct val="170000"/>
              </a:lnSpc>
              <a:buFont typeface="Wingdings" charset="2"/>
              <a:buChar char="q"/>
            </a:pPr>
            <a:r>
              <a:rPr lang="en-US" sz="2400">
                <a:latin typeface="Cambria"/>
                <a:ea typeface="+mj-lt"/>
                <a:cs typeface="+mj-lt"/>
              </a:rPr>
              <a:t>Sell Form</a:t>
            </a:r>
            <a:endParaRPr lang="en-US" sz="2400">
              <a:latin typeface="Cambria"/>
            </a:endParaRPr>
          </a:p>
          <a:p>
            <a:pPr algn="just">
              <a:lnSpc>
                <a:spcPct val="170000"/>
              </a:lnSpc>
              <a:buFont typeface="Wingdings" charset="2"/>
              <a:buChar char="q"/>
            </a:pPr>
            <a:r>
              <a:rPr lang="en-US" sz="2400">
                <a:latin typeface="Cambria"/>
                <a:ea typeface="+mj-lt"/>
                <a:cs typeface="+mj-lt"/>
              </a:rPr>
              <a:t>Event Registration Form</a:t>
            </a:r>
            <a:endParaRPr lang="en-US" sz="2400">
              <a:latin typeface="Cambria"/>
            </a:endParaRPr>
          </a:p>
        </p:txBody>
      </p:sp>
      <p:sp>
        <p:nvSpPr>
          <p:cNvPr id="4" name="Rectangle 3">
            <a:extLst>
              <a:ext uri="{FF2B5EF4-FFF2-40B4-BE49-F238E27FC236}">
                <a16:creationId xmlns:a16="http://schemas.microsoft.com/office/drawing/2014/main" id="{98EDF36B-F767-4A75-B058-6A6F606131B1}"/>
              </a:ext>
            </a:extLst>
          </p:cNvPr>
          <p:cNvSpPr/>
          <p:nvPr/>
        </p:nvSpPr>
        <p:spPr>
          <a:xfrm>
            <a:off x="7828767" y="3131"/>
            <a:ext cx="507305" cy="1139868"/>
          </a:xfrm>
          <a:prstGeom prst="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FA5A831F-05DD-469C-BDA9-510C151E8829}"/>
              </a:ext>
            </a:extLst>
          </p:cNvPr>
          <p:cNvSpPr txBox="1"/>
          <p:nvPr/>
        </p:nvSpPr>
        <p:spPr>
          <a:xfrm>
            <a:off x="581285" y="2203406"/>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a:solidFill>
                  <a:schemeClr val="bg1"/>
                </a:solidFill>
              </a:rPr>
              <a:t>WEB PAGE</a:t>
            </a:r>
          </a:p>
        </p:txBody>
      </p:sp>
      <p:sp>
        <p:nvSpPr>
          <p:cNvPr id="6" name="TextBox 5">
            <a:extLst>
              <a:ext uri="{FF2B5EF4-FFF2-40B4-BE49-F238E27FC236}">
                <a16:creationId xmlns:a16="http://schemas.microsoft.com/office/drawing/2014/main" id="{4DD902A9-CB63-4557-8078-CDE870F7E66A}"/>
              </a:ext>
            </a:extLst>
          </p:cNvPr>
          <p:cNvSpPr txBox="1"/>
          <p:nvPr/>
        </p:nvSpPr>
        <p:spPr>
          <a:xfrm>
            <a:off x="66545" y="3166735"/>
            <a:ext cx="351981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a:solidFill>
                  <a:schemeClr val="bg1"/>
                </a:solidFill>
              </a:rPr>
              <a:t>      DETAILS</a:t>
            </a:r>
          </a:p>
        </p:txBody>
      </p:sp>
    </p:spTree>
    <p:extLst>
      <p:ext uri="{BB962C8B-B14F-4D97-AF65-F5344CB8AC3E}">
        <p14:creationId xmlns:p14="http://schemas.microsoft.com/office/powerpoint/2010/main" val="39975856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6DF33E1B-90D1-43CF-9971-D563A503610F}"/>
              </a:ext>
            </a:extLst>
          </p:cNvPr>
          <p:cNvPicPr>
            <a:picLocks noGrp="1" noChangeAspect="1"/>
          </p:cNvPicPr>
          <p:nvPr>
            <p:ph idx="1"/>
          </p:nvPr>
        </p:nvPicPr>
        <p:blipFill>
          <a:blip r:embed="rId2"/>
          <a:stretch>
            <a:fillRect/>
          </a:stretch>
        </p:blipFill>
        <p:spPr>
          <a:xfrm>
            <a:off x="-753" y="2464"/>
            <a:ext cx="9138910" cy="6849648"/>
          </a:xfrm>
        </p:spPr>
      </p:pic>
      <p:sp>
        <p:nvSpPr>
          <p:cNvPr id="5" name="TextBox 4">
            <a:extLst>
              <a:ext uri="{FF2B5EF4-FFF2-40B4-BE49-F238E27FC236}">
                <a16:creationId xmlns:a16="http://schemas.microsoft.com/office/drawing/2014/main" id="{D614A558-2D76-4784-B621-E075E8B57D27}"/>
              </a:ext>
            </a:extLst>
          </p:cNvPr>
          <p:cNvSpPr txBox="1"/>
          <p:nvPr/>
        </p:nvSpPr>
        <p:spPr>
          <a:xfrm>
            <a:off x="770352" y="532355"/>
            <a:ext cx="680162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a:t>                  SIGN UP PAGE</a:t>
            </a:r>
          </a:p>
        </p:txBody>
      </p:sp>
      <p:sp>
        <p:nvSpPr>
          <p:cNvPr id="3" name="TextBox 2">
            <a:extLst>
              <a:ext uri="{FF2B5EF4-FFF2-40B4-BE49-F238E27FC236}">
                <a16:creationId xmlns:a16="http://schemas.microsoft.com/office/drawing/2014/main" id="{203C407F-DB2E-48B2-94E7-409437C006DB}"/>
              </a:ext>
            </a:extLst>
          </p:cNvPr>
          <p:cNvSpPr txBox="1"/>
          <p:nvPr/>
        </p:nvSpPr>
        <p:spPr>
          <a:xfrm>
            <a:off x="1052186" y="1390388"/>
            <a:ext cx="7396618" cy="249299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Wingdings"/>
              <a:buChar char="Ø"/>
            </a:pPr>
            <a:r>
              <a:rPr lang="en-US" sz="2400">
                <a:latin typeface="Cambria"/>
                <a:ea typeface="+mn-lt"/>
                <a:cs typeface="+mn-lt"/>
              </a:rPr>
              <a:t>The student who wants to register in the website needs to provide his/her valid organization roll number as username, full name, email, mobile number, password.</a:t>
            </a:r>
            <a:endParaRPr lang="en-US" sz="2400">
              <a:latin typeface="Cambria"/>
            </a:endParaRPr>
          </a:p>
          <a:p>
            <a:pPr marL="342900" indent="-342900">
              <a:lnSpc>
                <a:spcPct val="150000"/>
              </a:lnSpc>
              <a:buFont typeface="Wingdings"/>
              <a:buChar char="Ø"/>
            </a:pPr>
            <a:endParaRPr lang="en-US" sz="2400">
              <a:latin typeface="Century Gothic"/>
            </a:endParaRPr>
          </a:p>
          <a:p>
            <a:endParaRPr lang="en-US" sz="2400">
              <a:latin typeface="Cambria"/>
            </a:endParaRPr>
          </a:p>
        </p:txBody>
      </p:sp>
      <p:pic>
        <p:nvPicPr>
          <p:cNvPr id="6" name="Picture 6">
            <a:extLst>
              <a:ext uri="{FF2B5EF4-FFF2-40B4-BE49-F238E27FC236}">
                <a16:creationId xmlns:a16="http://schemas.microsoft.com/office/drawing/2014/main" id="{9DDEB2EB-AA39-42F7-8298-55573E86588C}"/>
              </a:ext>
            </a:extLst>
          </p:cNvPr>
          <p:cNvPicPr>
            <a:picLocks noChangeAspect="1"/>
          </p:cNvPicPr>
          <p:nvPr/>
        </p:nvPicPr>
        <p:blipFill>
          <a:blip r:embed="rId3"/>
          <a:stretch>
            <a:fillRect/>
          </a:stretch>
        </p:blipFill>
        <p:spPr>
          <a:xfrm>
            <a:off x="1097659" y="2966321"/>
            <a:ext cx="6942419" cy="3499458"/>
          </a:xfrm>
          <a:prstGeom prst="rect">
            <a:avLst/>
          </a:prstGeom>
        </p:spPr>
      </p:pic>
    </p:spTree>
    <p:extLst>
      <p:ext uri="{BB962C8B-B14F-4D97-AF65-F5344CB8AC3E}">
        <p14:creationId xmlns:p14="http://schemas.microsoft.com/office/powerpoint/2010/main" val="3626776674"/>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6DF33E1B-90D1-43CF-9971-D563A503610F}"/>
              </a:ext>
            </a:extLst>
          </p:cNvPr>
          <p:cNvPicPr>
            <a:picLocks noGrp="1" noChangeAspect="1"/>
          </p:cNvPicPr>
          <p:nvPr>
            <p:ph idx="1"/>
          </p:nvPr>
        </p:nvPicPr>
        <p:blipFill>
          <a:blip r:embed="rId2"/>
          <a:stretch>
            <a:fillRect/>
          </a:stretch>
        </p:blipFill>
        <p:spPr>
          <a:xfrm>
            <a:off x="-753" y="2464"/>
            <a:ext cx="9138910" cy="6849648"/>
          </a:xfrm>
        </p:spPr>
      </p:pic>
      <p:sp>
        <p:nvSpPr>
          <p:cNvPr id="5" name="TextBox 4">
            <a:extLst>
              <a:ext uri="{FF2B5EF4-FFF2-40B4-BE49-F238E27FC236}">
                <a16:creationId xmlns:a16="http://schemas.microsoft.com/office/drawing/2014/main" id="{D614A558-2D76-4784-B621-E075E8B57D27}"/>
              </a:ext>
            </a:extLst>
          </p:cNvPr>
          <p:cNvSpPr txBox="1"/>
          <p:nvPr/>
        </p:nvSpPr>
        <p:spPr>
          <a:xfrm>
            <a:off x="770352" y="532355"/>
            <a:ext cx="680162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a:t>                  LOGIN PAGE</a:t>
            </a:r>
          </a:p>
        </p:txBody>
      </p:sp>
      <p:sp>
        <p:nvSpPr>
          <p:cNvPr id="3" name="TextBox 2">
            <a:extLst>
              <a:ext uri="{FF2B5EF4-FFF2-40B4-BE49-F238E27FC236}">
                <a16:creationId xmlns:a16="http://schemas.microsoft.com/office/drawing/2014/main" id="{203C407F-DB2E-48B2-94E7-409437C006DB}"/>
              </a:ext>
            </a:extLst>
          </p:cNvPr>
          <p:cNvSpPr txBox="1"/>
          <p:nvPr/>
        </p:nvSpPr>
        <p:spPr>
          <a:xfrm>
            <a:off x="1052186" y="1390388"/>
            <a:ext cx="7396618" cy="212365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nSpc>
                <a:spcPct val="150000"/>
              </a:lnSpc>
              <a:buFont typeface="Wingdings"/>
              <a:buChar char="Ø"/>
            </a:pPr>
            <a:r>
              <a:rPr lang="en-US" sz="2400">
                <a:latin typeface="Cambria"/>
                <a:ea typeface="+mn-lt"/>
                <a:cs typeface="+mn-lt"/>
              </a:rPr>
              <a:t>The user has to provide valid credentials and get authenticated in order to get logged in.</a:t>
            </a:r>
            <a:endParaRPr lang="en-US"/>
          </a:p>
          <a:p>
            <a:pPr marL="342900" indent="-342900">
              <a:lnSpc>
                <a:spcPct val="150000"/>
              </a:lnSpc>
              <a:buFont typeface="Wingdings"/>
              <a:buChar char="Ø"/>
            </a:pPr>
            <a:endParaRPr lang="en-US" sz="2400">
              <a:latin typeface="Century Gothic"/>
            </a:endParaRPr>
          </a:p>
          <a:p>
            <a:endParaRPr lang="en-US" sz="2400">
              <a:latin typeface="Cambria"/>
            </a:endParaRPr>
          </a:p>
        </p:txBody>
      </p:sp>
      <p:pic>
        <p:nvPicPr>
          <p:cNvPr id="2" name="Picture 6">
            <a:extLst>
              <a:ext uri="{FF2B5EF4-FFF2-40B4-BE49-F238E27FC236}">
                <a16:creationId xmlns:a16="http://schemas.microsoft.com/office/drawing/2014/main" id="{95639924-0EEB-4DCB-B6F9-4C6480C56DF0}"/>
              </a:ext>
            </a:extLst>
          </p:cNvPr>
          <p:cNvPicPr>
            <a:picLocks noChangeAspect="1"/>
          </p:cNvPicPr>
          <p:nvPr/>
        </p:nvPicPr>
        <p:blipFill>
          <a:blip r:embed="rId3"/>
          <a:stretch>
            <a:fillRect/>
          </a:stretch>
        </p:blipFill>
        <p:spPr>
          <a:xfrm>
            <a:off x="1592045" y="2824881"/>
            <a:ext cx="5872226" cy="3406557"/>
          </a:xfrm>
          <a:prstGeom prst="rect">
            <a:avLst/>
          </a:prstGeom>
        </p:spPr>
      </p:pic>
    </p:spTree>
    <p:extLst>
      <p:ext uri="{BB962C8B-B14F-4D97-AF65-F5344CB8AC3E}">
        <p14:creationId xmlns:p14="http://schemas.microsoft.com/office/powerpoint/2010/main" val="2579856264"/>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6DF33E1B-90D1-43CF-9971-D563A503610F}"/>
              </a:ext>
            </a:extLst>
          </p:cNvPr>
          <p:cNvPicPr>
            <a:picLocks noGrp="1" noChangeAspect="1"/>
          </p:cNvPicPr>
          <p:nvPr>
            <p:ph idx="1"/>
          </p:nvPr>
        </p:nvPicPr>
        <p:blipFill>
          <a:blip r:embed="rId2"/>
          <a:stretch>
            <a:fillRect/>
          </a:stretch>
        </p:blipFill>
        <p:spPr>
          <a:xfrm>
            <a:off x="-753" y="2464"/>
            <a:ext cx="9138910" cy="6849648"/>
          </a:xfrm>
        </p:spPr>
      </p:pic>
      <p:sp>
        <p:nvSpPr>
          <p:cNvPr id="5" name="TextBox 4">
            <a:extLst>
              <a:ext uri="{FF2B5EF4-FFF2-40B4-BE49-F238E27FC236}">
                <a16:creationId xmlns:a16="http://schemas.microsoft.com/office/drawing/2014/main" id="{D614A558-2D76-4784-B621-E075E8B57D27}"/>
              </a:ext>
            </a:extLst>
          </p:cNvPr>
          <p:cNvSpPr txBox="1"/>
          <p:nvPr/>
        </p:nvSpPr>
        <p:spPr>
          <a:xfrm>
            <a:off x="1997903" y="444673"/>
            <a:ext cx="551144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a:t>         HOME PAGE</a:t>
            </a:r>
          </a:p>
        </p:txBody>
      </p:sp>
      <p:pic>
        <p:nvPicPr>
          <p:cNvPr id="2" name="Picture 2">
            <a:extLst>
              <a:ext uri="{FF2B5EF4-FFF2-40B4-BE49-F238E27FC236}">
                <a16:creationId xmlns:a16="http://schemas.microsoft.com/office/drawing/2014/main" id="{C32C9604-4FA6-4455-9EA1-90D1C1D3B993}"/>
              </a:ext>
            </a:extLst>
          </p:cNvPr>
          <p:cNvPicPr>
            <a:picLocks noChangeAspect="1"/>
          </p:cNvPicPr>
          <p:nvPr/>
        </p:nvPicPr>
        <p:blipFill>
          <a:blip r:embed="rId3"/>
          <a:stretch>
            <a:fillRect/>
          </a:stretch>
        </p:blipFill>
        <p:spPr>
          <a:xfrm>
            <a:off x="482317" y="3364413"/>
            <a:ext cx="8148049" cy="2935004"/>
          </a:xfrm>
          <a:prstGeom prst="rect">
            <a:avLst/>
          </a:prstGeom>
        </p:spPr>
      </p:pic>
      <p:sp>
        <p:nvSpPr>
          <p:cNvPr id="3" name="TextBox 2">
            <a:extLst>
              <a:ext uri="{FF2B5EF4-FFF2-40B4-BE49-F238E27FC236}">
                <a16:creationId xmlns:a16="http://schemas.microsoft.com/office/drawing/2014/main" id="{203C407F-DB2E-48B2-94E7-409437C006DB}"/>
              </a:ext>
            </a:extLst>
          </p:cNvPr>
          <p:cNvSpPr txBox="1"/>
          <p:nvPr/>
        </p:nvSpPr>
        <p:spPr>
          <a:xfrm>
            <a:off x="1070975" y="1453018"/>
            <a:ext cx="7396618"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latin typeface="Cambria"/>
              </a:rPr>
              <a:t>Home page consists of Product Categories, Events, Sell Now Button, Latest Products, User Dashboard, About, Favourites. </a:t>
            </a:r>
          </a:p>
        </p:txBody>
      </p:sp>
    </p:spTree>
    <p:extLst>
      <p:ext uri="{BB962C8B-B14F-4D97-AF65-F5344CB8AC3E}">
        <p14:creationId xmlns:p14="http://schemas.microsoft.com/office/powerpoint/2010/main" val="890604058"/>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6DF33E1B-90D1-43CF-9971-D563A503610F}"/>
              </a:ext>
            </a:extLst>
          </p:cNvPr>
          <p:cNvPicPr>
            <a:picLocks noGrp="1" noChangeAspect="1"/>
          </p:cNvPicPr>
          <p:nvPr>
            <p:ph idx="1"/>
          </p:nvPr>
        </p:nvPicPr>
        <p:blipFill>
          <a:blip r:embed="rId2"/>
          <a:stretch>
            <a:fillRect/>
          </a:stretch>
        </p:blipFill>
        <p:spPr>
          <a:xfrm>
            <a:off x="-753" y="2464"/>
            <a:ext cx="9138910" cy="6849648"/>
          </a:xfrm>
        </p:spPr>
      </p:pic>
      <p:sp>
        <p:nvSpPr>
          <p:cNvPr id="5" name="TextBox 4">
            <a:extLst>
              <a:ext uri="{FF2B5EF4-FFF2-40B4-BE49-F238E27FC236}">
                <a16:creationId xmlns:a16="http://schemas.microsoft.com/office/drawing/2014/main" id="{D614A558-2D76-4784-B621-E075E8B57D27}"/>
              </a:ext>
            </a:extLst>
          </p:cNvPr>
          <p:cNvSpPr txBox="1"/>
          <p:nvPr/>
        </p:nvSpPr>
        <p:spPr>
          <a:xfrm>
            <a:off x="1997903" y="444673"/>
            <a:ext cx="551144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a:t>        ABOUT PAGE</a:t>
            </a:r>
          </a:p>
        </p:txBody>
      </p:sp>
      <p:sp>
        <p:nvSpPr>
          <p:cNvPr id="3" name="TextBox 2">
            <a:extLst>
              <a:ext uri="{FF2B5EF4-FFF2-40B4-BE49-F238E27FC236}">
                <a16:creationId xmlns:a16="http://schemas.microsoft.com/office/drawing/2014/main" id="{203C407F-DB2E-48B2-94E7-409437C006DB}"/>
              </a:ext>
            </a:extLst>
          </p:cNvPr>
          <p:cNvSpPr txBox="1"/>
          <p:nvPr/>
        </p:nvSpPr>
        <p:spPr>
          <a:xfrm>
            <a:off x="1070975" y="1453018"/>
            <a:ext cx="7396618"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Wingdings"/>
              <a:buChar char="Ø"/>
            </a:pPr>
            <a:r>
              <a:rPr lang="en-US" sz="2400">
                <a:latin typeface="Cambria"/>
                <a:ea typeface="+mn-lt"/>
                <a:cs typeface="+mn-lt"/>
              </a:rPr>
              <a:t>Location of the organization can be seen here.</a:t>
            </a:r>
            <a:endParaRPr lang="en-US">
              <a:latin typeface="Cambria"/>
            </a:endParaRPr>
          </a:p>
          <a:p>
            <a:pPr marL="342900" indent="-342900">
              <a:buFont typeface="Wingdings"/>
              <a:buChar char="Ø"/>
            </a:pPr>
            <a:r>
              <a:rPr lang="en-US" sz="2400">
                <a:latin typeface="Cambria"/>
                <a:ea typeface="+mn-lt"/>
                <a:cs typeface="+mn-lt"/>
              </a:rPr>
              <a:t> In case of any queries, users can contact the details provided.</a:t>
            </a:r>
            <a:endParaRPr lang="en-US">
              <a:latin typeface="Cambria"/>
            </a:endParaRPr>
          </a:p>
          <a:p>
            <a:endParaRPr lang="en-US" sz="2400">
              <a:latin typeface="Cambria"/>
            </a:endParaRPr>
          </a:p>
        </p:txBody>
      </p:sp>
      <p:pic>
        <p:nvPicPr>
          <p:cNvPr id="6" name="Picture 6">
            <a:extLst>
              <a:ext uri="{FF2B5EF4-FFF2-40B4-BE49-F238E27FC236}">
                <a16:creationId xmlns:a16="http://schemas.microsoft.com/office/drawing/2014/main" id="{22D414E7-46C6-4FE6-AE47-B401668D6E33}"/>
              </a:ext>
            </a:extLst>
          </p:cNvPr>
          <p:cNvPicPr>
            <a:picLocks noChangeAspect="1"/>
          </p:cNvPicPr>
          <p:nvPr/>
        </p:nvPicPr>
        <p:blipFill>
          <a:blip r:embed="rId3"/>
          <a:stretch>
            <a:fillRect/>
          </a:stretch>
        </p:blipFill>
        <p:spPr>
          <a:xfrm>
            <a:off x="438412" y="3024448"/>
            <a:ext cx="8260913" cy="3464619"/>
          </a:xfrm>
          <a:prstGeom prst="rect">
            <a:avLst/>
          </a:prstGeom>
        </p:spPr>
      </p:pic>
    </p:spTree>
    <p:extLst>
      <p:ext uri="{BB962C8B-B14F-4D97-AF65-F5344CB8AC3E}">
        <p14:creationId xmlns:p14="http://schemas.microsoft.com/office/powerpoint/2010/main" val="382142174"/>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6DF33E1B-90D1-43CF-9971-D563A503610F}"/>
              </a:ext>
            </a:extLst>
          </p:cNvPr>
          <p:cNvPicPr>
            <a:picLocks noGrp="1" noChangeAspect="1"/>
          </p:cNvPicPr>
          <p:nvPr>
            <p:ph idx="1"/>
          </p:nvPr>
        </p:nvPicPr>
        <p:blipFill>
          <a:blip r:embed="rId2"/>
          <a:stretch>
            <a:fillRect/>
          </a:stretch>
        </p:blipFill>
        <p:spPr>
          <a:xfrm>
            <a:off x="-753" y="2464"/>
            <a:ext cx="9138910" cy="6849648"/>
          </a:xfrm>
        </p:spPr>
      </p:pic>
      <p:sp>
        <p:nvSpPr>
          <p:cNvPr id="5" name="TextBox 4">
            <a:extLst>
              <a:ext uri="{FF2B5EF4-FFF2-40B4-BE49-F238E27FC236}">
                <a16:creationId xmlns:a16="http://schemas.microsoft.com/office/drawing/2014/main" id="{D614A558-2D76-4784-B621-E075E8B57D27}"/>
              </a:ext>
            </a:extLst>
          </p:cNvPr>
          <p:cNvSpPr txBox="1"/>
          <p:nvPr/>
        </p:nvSpPr>
        <p:spPr>
          <a:xfrm>
            <a:off x="1052188" y="469725"/>
            <a:ext cx="680162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a:t>                SELL FORM</a:t>
            </a:r>
          </a:p>
        </p:txBody>
      </p:sp>
      <p:sp>
        <p:nvSpPr>
          <p:cNvPr id="3" name="TextBox 2">
            <a:extLst>
              <a:ext uri="{FF2B5EF4-FFF2-40B4-BE49-F238E27FC236}">
                <a16:creationId xmlns:a16="http://schemas.microsoft.com/office/drawing/2014/main" id="{203C407F-DB2E-48B2-94E7-409437C006DB}"/>
              </a:ext>
            </a:extLst>
          </p:cNvPr>
          <p:cNvSpPr txBox="1"/>
          <p:nvPr/>
        </p:nvSpPr>
        <p:spPr>
          <a:xfrm>
            <a:off x="1052186" y="1390388"/>
            <a:ext cx="7396618" cy="212365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Wingdings"/>
              <a:buChar char="Ø"/>
            </a:pPr>
            <a:r>
              <a:rPr lang="en-US" sz="2400">
                <a:latin typeface="Cambria"/>
                <a:ea typeface="+mn-lt"/>
                <a:cs typeface="+mn-lt"/>
              </a:rPr>
              <a:t>The seller needs to fill in this form by providing details such as product category, product title, product description, product image, product price.</a:t>
            </a:r>
            <a:endParaRPr lang="en-US" sz="2400">
              <a:latin typeface="Cambria"/>
            </a:endParaRPr>
          </a:p>
          <a:p>
            <a:pPr marL="342900" indent="-342900">
              <a:lnSpc>
                <a:spcPct val="150000"/>
              </a:lnSpc>
              <a:buFont typeface="Wingdings"/>
              <a:buChar char="Ø"/>
            </a:pPr>
            <a:endParaRPr lang="en-US" sz="2400">
              <a:latin typeface="Century Gothic"/>
            </a:endParaRPr>
          </a:p>
          <a:p>
            <a:endParaRPr lang="en-US" sz="2400">
              <a:latin typeface="Cambria"/>
            </a:endParaRPr>
          </a:p>
        </p:txBody>
      </p:sp>
      <p:pic>
        <p:nvPicPr>
          <p:cNvPr id="2" name="Picture 6">
            <a:extLst>
              <a:ext uri="{FF2B5EF4-FFF2-40B4-BE49-F238E27FC236}">
                <a16:creationId xmlns:a16="http://schemas.microsoft.com/office/drawing/2014/main" id="{586B1752-1004-47A8-BA65-1ACCFB32351A}"/>
              </a:ext>
            </a:extLst>
          </p:cNvPr>
          <p:cNvPicPr>
            <a:picLocks noChangeAspect="1"/>
          </p:cNvPicPr>
          <p:nvPr/>
        </p:nvPicPr>
        <p:blipFill>
          <a:blip r:embed="rId3"/>
          <a:stretch>
            <a:fillRect/>
          </a:stretch>
        </p:blipFill>
        <p:spPr>
          <a:xfrm>
            <a:off x="720247" y="2887902"/>
            <a:ext cx="7910186" cy="3430825"/>
          </a:xfrm>
          <a:prstGeom prst="rect">
            <a:avLst/>
          </a:prstGeom>
        </p:spPr>
      </p:pic>
    </p:spTree>
    <p:extLst>
      <p:ext uri="{BB962C8B-B14F-4D97-AF65-F5344CB8AC3E}">
        <p14:creationId xmlns:p14="http://schemas.microsoft.com/office/powerpoint/2010/main" val="3067164623"/>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6DF33E1B-90D1-43CF-9971-D563A503610F}"/>
              </a:ext>
            </a:extLst>
          </p:cNvPr>
          <p:cNvPicPr>
            <a:picLocks noGrp="1" noChangeAspect="1"/>
          </p:cNvPicPr>
          <p:nvPr>
            <p:ph idx="1"/>
          </p:nvPr>
        </p:nvPicPr>
        <p:blipFill>
          <a:blip r:embed="rId2"/>
          <a:stretch>
            <a:fillRect/>
          </a:stretch>
        </p:blipFill>
        <p:spPr>
          <a:xfrm>
            <a:off x="-753" y="2464"/>
            <a:ext cx="9138910" cy="6849648"/>
          </a:xfrm>
        </p:spPr>
      </p:pic>
      <p:sp>
        <p:nvSpPr>
          <p:cNvPr id="5" name="TextBox 4">
            <a:extLst>
              <a:ext uri="{FF2B5EF4-FFF2-40B4-BE49-F238E27FC236}">
                <a16:creationId xmlns:a16="http://schemas.microsoft.com/office/drawing/2014/main" id="{D614A558-2D76-4784-B621-E075E8B57D27}"/>
              </a:ext>
            </a:extLst>
          </p:cNvPr>
          <p:cNvSpPr txBox="1"/>
          <p:nvPr/>
        </p:nvSpPr>
        <p:spPr>
          <a:xfrm>
            <a:off x="1747382" y="469725"/>
            <a:ext cx="551144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a:t>        PRODUCTS PAGE</a:t>
            </a:r>
          </a:p>
        </p:txBody>
      </p:sp>
      <p:sp>
        <p:nvSpPr>
          <p:cNvPr id="3" name="TextBox 2">
            <a:extLst>
              <a:ext uri="{FF2B5EF4-FFF2-40B4-BE49-F238E27FC236}">
                <a16:creationId xmlns:a16="http://schemas.microsoft.com/office/drawing/2014/main" id="{203C407F-DB2E-48B2-94E7-409437C006DB}"/>
              </a:ext>
            </a:extLst>
          </p:cNvPr>
          <p:cNvSpPr txBox="1"/>
          <p:nvPr/>
        </p:nvSpPr>
        <p:spPr>
          <a:xfrm>
            <a:off x="1058449" y="1296443"/>
            <a:ext cx="7396618" cy="252376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Wingdings"/>
              <a:buChar char="Ø"/>
            </a:pPr>
            <a:r>
              <a:rPr lang="en-US" sz="2200">
                <a:latin typeface="Cambria"/>
                <a:ea typeface="+mn-lt"/>
                <a:cs typeface="+mn-lt"/>
              </a:rPr>
              <a:t>We have five product categories – Books, Electronics, Stationery, Sports, Others.</a:t>
            </a:r>
            <a:endParaRPr lang="en-US" sz="2200">
              <a:latin typeface="Cambria"/>
            </a:endParaRPr>
          </a:p>
          <a:p>
            <a:pPr marL="342900" indent="-342900">
              <a:buFont typeface="Wingdings"/>
              <a:buChar char="Ø"/>
            </a:pPr>
            <a:r>
              <a:rPr lang="en-US" sz="2200">
                <a:latin typeface="Cambria"/>
                <a:ea typeface="+mn-lt"/>
                <a:cs typeface="+mn-lt"/>
              </a:rPr>
              <a:t>Every card has its own product image, product title, product price, Know More, buy now and favourite buttons.</a:t>
            </a:r>
            <a:endParaRPr lang="en-US" sz="2400">
              <a:latin typeface="Cambria"/>
            </a:endParaRPr>
          </a:p>
          <a:p>
            <a:pPr marL="342900" indent="-342900">
              <a:buFont typeface="Wingdings"/>
              <a:buChar char="Ø"/>
            </a:pPr>
            <a:endParaRPr lang="en-US" sz="2400">
              <a:latin typeface="Century Gothic"/>
            </a:endParaRPr>
          </a:p>
          <a:p>
            <a:endParaRPr lang="en-US" sz="2400">
              <a:latin typeface="Cambria"/>
            </a:endParaRPr>
          </a:p>
        </p:txBody>
      </p:sp>
      <p:pic>
        <p:nvPicPr>
          <p:cNvPr id="2" name="Picture 6">
            <a:extLst>
              <a:ext uri="{FF2B5EF4-FFF2-40B4-BE49-F238E27FC236}">
                <a16:creationId xmlns:a16="http://schemas.microsoft.com/office/drawing/2014/main" id="{ED002AEF-4EDD-4189-8E3E-8B06D2EC6585}"/>
              </a:ext>
            </a:extLst>
          </p:cNvPr>
          <p:cNvPicPr>
            <a:picLocks noChangeAspect="1"/>
          </p:cNvPicPr>
          <p:nvPr/>
        </p:nvPicPr>
        <p:blipFill>
          <a:blip r:embed="rId3"/>
          <a:stretch>
            <a:fillRect/>
          </a:stretch>
        </p:blipFill>
        <p:spPr>
          <a:xfrm>
            <a:off x="764088" y="3183894"/>
            <a:ext cx="7622088" cy="3490195"/>
          </a:xfrm>
          <a:prstGeom prst="rect">
            <a:avLst/>
          </a:prstGeom>
        </p:spPr>
      </p:pic>
    </p:spTree>
    <p:extLst>
      <p:ext uri="{BB962C8B-B14F-4D97-AF65-F5344CB8AC3E}">
        <p14:creationId xmlns:p14="http://schemas.microsoft.com/office/powerpoint/2010/main" val="969346194"/>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52BEFF1-896C-45B1-B02C-96A6A1BC3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 name="Freeform 36">
            <a:extLst>
              <a:ext uri="{FF2B5EF4-FFF2-40B4-BE49-F238E27FC236}">
                <a16:creationId xmlns:a16="http://schemas.microsoft.com/office/drawing/2014/main" id="{BB237A14-61B1-4C00-A670-5D8D68A86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83477" y="0"/>
            <a:ext cx="419604"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solidFill>
                <a:schemeClr val="tx1">
                  <a:alpha val="20000"/>
                </a:schemeClr>
              </a:solidFill>
            </a:endParaRPr>
          </a:p>
        </p:txBody>
      </p:sp>
      <p:sp>
        <p:nvSpPr>
          <p:cNvPr id="12" name="Freeform: Shape 11">
            <a:extLst>
              <a:ext uri="{FF2B5EF4-FFF2-40B4-BE49-F238E27FC236}">
                <a16:creationId xmlns:a16="http://schemas.microsoft.com/office/drawing/2014/main" id="{8598F259-6F54-47A3-8D13-1603D786A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3743184"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ln/>
          <a:effectLst/>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BA768A8-4FED-4ED8-9E46-6BE72188E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1DB33760-4C94-41B0-ACE1-97D474898E79}"/>
              </a:ext>
            </a:extLst>
          </p:cNvPr>
          <p:cNvSpPr>
            <a:spLocks noGrp="1"/>
          </p:cNvSpPr>
          <p:nvPr>
            <p:ph type="title"/>
          </p:nvPr>
        </p:nvSpPr>
        <p:spPr>
          <a:xfrm>
            <a:off x="289441" y="2835892"/>
            <a:ext cx="2861364" cy="869589"/>
          </a:xfrm>
        </p:spPr>
        <p:txBody>
          <a:bodyPr>
            <a:normAutofit/>
          </a:bodyPr>
          <a:lstStyle/>
          <a:p>
            <a:pPr algn="r"/>
            <a:r>
              <a:rPr lang="en-US" b="1">
                <a:solidFill>
                  <a:srgbClr val="FFFFFF"/>
                </a:solidFill>
              </a:rPr>
              <a:t>ABSTRACT</a:t>
            </a:r>
          </a:p>
        </p:txBody>
      </p:sp>
      <p:sp>
        <p:nvSpPr>
          <p:cNvPr id="3" name="Content Placeholder 2">
            <a:extLst>
              <a:ext uri="{FF2B5EF4-FFF2-40B4-BE49-F238E27FC236}">
                <a16:creationId xmlns:a16="http://schemas.microsoft.com/office/drawing/2014/main" id="{00AB9773-F6D8-4736-B646-2BFFC3DC72B8}"/>
              </a:ext>
            </a:extLst>
          </p:cNvPr>
          <p:cNvSpPr>
            <a:spLocks noGrp="1"/>
          </p:cNvSpPr>
          <p:nvPr>
            <p:ph idx="1"/>
          </p:nvPr>
        </p:nvSpPr>
        <p:spPr>
          <a:xfrm>
            <a:off x="3903081" y="925674"/>
            <a:ext cx="4896827" cy="5598162"/>
          </a:xfrm>
        </p:spPr>
        <p:txBody>
          <a:bodyPr vert="horz" lIns="91440" tIns="45720" rIns="91440" bIns="45720" rtlCol="0" anchor="t">
            <a:normAutofit fontScale="92500"/>
          </a:bodyPr>
          <a:lstStyle/>
          <a:p>
            <a:pPr>
              <a:lnSpc>
                <a:spcPct val="150000"/>
              </a:lnSpc>
              <a:buFont typeface="Wingdings" charset="2"/>
              <a:buChar char="Ø"/>
            </a:pPr>
            <a:endParaRPr lang="en-US">
              <a:ea typeface="+mj-lt"/>
              <a:cs typeface="+mj-lt"/>
            </a:endParaRPr>
          </a:p>
          <a:p>
            <a:pPr>
              <a:lnSpc>
                <a:spcPct val="150000"/>
              </a:lnSpc>
              <a:buFont typeface="Wingdings" charset="2"/>
              <a:buChar char="Ø"/>
            </a:pPr>
            <a:r>
              <a:rPr lang="en-US">
                <a:ea typeface="+mj-lt"/>
                <a:cs typeface="+mj-lt"/>
              </a:rPr>
              <a:t>Our main focus is on the student community, because it is limited to college or of any organization and by which there is very less chance of frauds to take place.</a:t>
            </a:r>
            <a:endParaRPr lang="en-US"/>
          </a:p>
          <a:p>
            <a:pPr>
              <a:lnSpc>
                <a:spcPct val="150000"/>
              </a:lnSpc>
              <a:buFont typeface="Wingdings" charset="2"/>
              <a:buChar char="Ø"/>
            </a:pPr>
            <a:r>
              <a:rPr lang="en-US"/>
              <a:t>On connect platform ,buyer can search for the product based on categories, seller will take the pictures of his product and then choose a category for posting his product price and description to sell</a:t>
            </a:r>
          </a:p>
          <a:p>
            <a:endParaRPr lang="en-US"/>
          </a:p>
          <a:p>
            <a:endParaRPr lang="en-US"/>
          </a:p>
        </p:txBody>
      </p:sp>
      <p:sp>
        <p:nvSpPr>
          <p:cNvPr id="4" name="Rectangle 3">
            <a:extLst>
              <a:ext uri="{FF2B5EF4-FFF2-40B4-BE49-F238E27FC236}">
                <a16:creationId xmlns:a16="http://schemas.microsoft.com/office/drawing/2014/main" id="{1D5341A3-0183-4CAC-A1BC-6E96FF52AD94}"/>
              </a:ext>
            </a:extLst>
          </p:cNvPr>
          <p:cNvSpPr/>
          <p:nvPr/>
        </p:nvSpPr>
        <p:spPr>
          <a:xfrm>
            <a:off x="7828767" y="3131"/>
            <a:ext cx="507305" cy="1139868"/>
          </a:xfrm>
          <a:prstGeom prst="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503370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6DF33E1B-90D1-43CF-9971-D563A503610F}"/>
              </a:ext>
            </a:extLst>
          </p:cNvPr>
          <p:cNvPicPr>
            <a:picLocks noGrp="1" noChangeAspect="1"/>
          </p:cNvPicPr>
          <p:nvPr>
            <p:ph idx="1"/>
          </p:nvPr>
        </p:nvPicPr>
        <p:blipFill>
          <a:blip r:embed="rId2"/>
          <a:stretch>
            <a:fillRect/>
          </a:stretch>
        </p:blipFill>
        <p:spPr>
          <a:xfrm>
            <a:off x="-753" y="2464"/>
            <a:ext cx="9138910" cy="6849648"/>
          </a:xfrm>
        </p:spPr>
      </p:pic>
      <p:sp>
        <p:nvSpPr>
          <p:cNvPr id="5" name="TextBox 4">
            <a:extLst>
              <a:ext uri="{FF2B5EF4-FFF2-40B4-BE49-F238E27FC236}">
                <a16:creationId xmlns:a16="http://schemas.microsoft.com/office/drawing/2014/main" id="{D614A558-2D76-4784-B621-E075E8B57D27}"/>
              </a:ext>
            </a:extLst>
          </p:cNvPr>
          <p:cNvSpPr txBox="1"/>
          <p:nvPr/>
        </p:nvSpPr>
        <p:spPr>
          <a:xfrm>
            <a:off x="1052188" y="469725"/>
            <a:ext cx="680162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a:t>        MY FAVOURITES PAGE</a:t>
            </a:r>
          </a:p>
        </p:txBody>
      </p:sp>
      <p:sp>
        <p:nvSpPr>
          <p:cNvPr id="3" name="TextBox 2">
            <a:extLst>
              <a:ext uri="{FF2B5EF4-FFF2-40B4-BE49-F238E27FC236}">
                <a16:creationId xmlns:a16="http://schemas.microsoft.com/office/drawing/2014/main" id="{203C407F-DB2E-48B2-94E7-409437C006DB}"/>
              </a:ext>
            </a:extLst>
          </p:cNvPr>
          <p:cNvSpPr txBox="1"/>
          <p:nvPr/>
        </p:nvSpPr>
        <p:spPr>
          <a:xfrm>
            <a:off x="1052186" y="1390388"/>
            <a:ext cx="7396618"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Wingdings"/>
              <a:buChar char="Ø"/>
            </a:pPr>
            <a:r>
              <a:rPr lang="en-US" sz="2400">
                <a:latin typeface="Cambria"/>
                <a:ea typeface="+mn-lt"/>
                <a:cs typeface="+mn-lt"/>
              </a:rPr>
              <a:t>The user’s favourite products are displayed here.</a:t>
            </a:r>
            <a:endParaRPr lang="en-US" sz="2400">
              <a:latin typeface="Cambria"/>
            </a:endParaRPr>
          </a:p>
          <a:p>
            <a:pPr marL="342900" indent="-342900">
              <a:buFont typeface="Wingdings"/>
              <a:buChar char="Ø"/>
            </a:pPr>
            <a:endParaRPr lang="en-US" sz="2400">
              <a:latin typeface="Century Gothic"/>
            </a:endParaRPr>
          </a:p>
          <a:p>
            <a:endParaRPr lang="en-US" sz="2400">
              <a:latin typeface="Cambria"/>
            </a:endParaRPr>
          </a:p>
        </p:txBody>
      </p:sp>
      <p:pic>
        <p:nvPicPr>
          <p:cNvPr id="2" name="Picture 6">
            <a:extLst>
              <a:ext uri="{FF2B5EF4-FFF2-40B4-BE49-F238E27FC236}">
                <a16:creationId xmlns:a16="http://schemas.microsoft.com/office/drawing/2014/main" id="{5C8EE377-190C-48C4-947D-051DEC5A66B7}"/>
              </a:ext>
            </a:extLst>
          </p:cNvPr>
          <p:cNvPicPr>
            <a:picLocks noChangeAspect="1"/>
          </p:cNvPicPr>
          <p:nvPr/>
        </p:nvPicPr>
        <p:blipFill>
          <a:blip r:embed="rId3"/>
          <a:stretch>
            <a:fillRect/>
          </a:stretch>
        </p:blipFill>
        <p:spPr>
          <a:xfrm>
            <a:off x="832981" y="2275888"/>
            <a:ext cx="7503090" cy="4028552"/>
          </a:xfrm>
          <a:prstGeom prst="rect">
            <a:avLst/>
          </a:prstGeom>
        </p:spPr>
      </p:pic>
    </p:spTree>
    <p:extLst>
      <p:ext uri="{BB962C8B-B14F-4D97-AF65-F5344CB8AC3E}">
        <p14:creationId xmlns:p14="http://schemas.microsoft.com/office/powerpoint/2010/main" val="2353241669"/>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6DF33E1B-90D1-43CF-9971-D563A503610F}"/>
              </a:ext>
            </a:extLst>
          </p:cNvPr>
          <p:cNvPicPr>
            <a:picLocks noGrp="1" noChangeAspect="1"/>
          </p:cNvPicPr>
          <p:nvPr>
            <p:ph idx="1"/>
          </p:nvPr>
        </p:nvPicPr>
        <p:blipFill>
          <a:blip r:embed="rId2"/>
          <a:stretch>
            <a:fillRect/>
          </a:stretch>
        </p:blipFill>
        <p:spPr>
          <a:xfrm>
            <a:off x="-753" y="2464"/>
            <a:ext cx="9138910" cy="6849648"/>
          </a:xfrm>
        </p:spPr>
      </p:pic>
      <p:sp>
        <p:nvSpPr>
          <p:cNvPr id="5" name="TextBox 4">
            <a:extLst>
              <a:ext uri="{FF2B5EF4-FFF2-40B4-BE49-F238E27FC236}">
                <a16:creationId xmlns:a16="http://schemas.microsoft.com/office/drawing/2014/main" id="{D614A558-2D76-4784-B621-E075E8B57D27}"/>
              </a:ext>
            </a:extLst>
          </p:cNvPr>
          <p:cNvSpPr txBox="1"/>
          <p:nvPr/>
        </p:nvSpPr>
        <p:spPr>
          <a:xfrm>
            <a:off x="-394567" y="501040"/>
            <a:ext cx="851769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a:t>                EVENT REGISTRATION FORM </a:t>
            </a:r>
          </a:p>
        </p:txBody>
      </p:sp>
      <p:sp>
        <p:nvSpPr>
          <p:cNvPr id="3" name="TextBox 2">
            <a:extLst>
              <a:ext uri="{FF2B5EF4-FFF2-40B4-BE49-F238E27FC236}">
                <a16:creationId xmlns:a16="http://schemas.microsoft.com/office/drawing/2014/main" id="{203C407F-DB2E-48B2-94E7-409437C006DB}"/>
              </a:ext>
            </a:extLst>
          </p:cNvPr>
          <p:cNvSpPr txBox="1"/>
          <p:nvPr/>
        </p:nvSpPr>
        <p:spPr>
          <a:xfrm>
            <a:off x="1052186" y="1390388"/>
            <a:ext cx="7396618" cy="249299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Wingdings"/>
              <a:buChar char="Ø"/>
            </a:pPr>
            <a:r>
              <a:rPr lang="en-US" sz="2400">
                <a:latin typeface="Cambria"/>
                <a:ea typeface="+mn-lt"/>
                <a:cs typeface="+mn-lt"/>
              </a:rPr>
              <a:t>The club heads need to fill in this form by providing details such as username, event name, event description, contact number, start date, end date, venue, event link, event images.</a:t>
            </a:r>
            <a:endParaRPr lang="en-US" sz="2400">
              <a:latin typeface="Cambria"/>
            </a:endParaRPr>
          </a:p>
          <a:p>
            <a:pPr marL="342900" indent="-342900">
              <a:lnSpc>
                <a:spcPct val="150000"/>
              </a:lnSpc>
              <a:buFont typeface="Wingdings"/>
              <a:buChar char="Ø"/>
            </a:pPr>
            <a:endParaRPr lang="en-US" sz="2400">
              <a:latin typeface="Century Gothic"/>
            </a:endParaRPr>
          </a:p>
          <a:p>
            <a:endParaRPr lang="en-US" sz="2400">
              <a:latin typeface="Cambria"/>
            </a:endParaRPr>
          </a:p>
        </p:txBody>
      </p:sp>
      <p:pic>
        <p:nvPicPr>
          <p:cNvPr id="2" name="Picture 6">
            <a:extLst>
              <a:ext uri="{FF2B5EF4-FFF2-40B4-BE49-F238E27FC236}">
                <a16:creationId xmlns:a16="http://schemas.microsoft.com/office/drawing/2014/main" id="{789AC72F-D8ED-41D0-BAEB-47AA6A48E82F}"/>
              </a:ext>
            </a:extLst>
          </p:cNvPr>
          <p:cNvPicPr>
            <a:picLocks noChangeAspect="1"/>
          </p:cNvPicPr>
          <p:nvPr/>
        </p:nvPicPr>
        <p:blipFill>
          <a:blip r:embed="rId3"/>
          <a:stretch>
            <a:fillRect/>
          </a:stretch>
        </p:blipFill>
        <p:spPr>
          <a:xfrm>
            <a:off x="864297" y="3048001"/>
            <a:ext cx="7490563" cy="3229626"/>
          </a:xfrm>
          <a:prstGeom prst="rect">
            <a:avLst/>
          </a:prstGeom>
        </p:spPr>
      </p:pic>
    </p:spTree>
    <p:extLst>
      <p:ext uri="{BB962C8B-B14F-4D97-AF65-F5344CB8AC3E}">
        <p14:creationId xmlns:p14="http://schemas.microsoft.com/office/powerpoint/2010/main" val="519336095"/>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6DF33E1B-90D1-43CF-9971-D563A503610F}"/>
              </a:ext>
            </a:extLst>
          </p:cNvPr>
          <p:cNvPicPr>
            <a:picLocks noGrp="1" noChangeAspect="1"/>
          </p:cNvPicPr>
          <p:nvPr>
            <p:ph idx="1"/>
          </p:nvPr>
        </p:nvPicPr>
        <p:blipFill>
          <a:blip r:embed="rId2"/>
          <a:stretch>
            <a:fillRect/>
          </a:stretch>
        </p:blipFill>
        <p:spPr>
          <a:xfrm>
            <a:off x="-753" y="2464"/>
            <a:ext cx="9138910" cy="6849648"/>
          </a:xfrm>
        </p:spPr>
      </p:pic>
      <p:sp>
        <p:nvSpPr>
          <p:cNvPr id="5" name="TextBox 4">
            <a:extLst>
              <a:ext uri="{FF2B5EF4-FFF2-40B4-BE49-F238E27FC236}">
                <a16:creationId xmlns:a16="http://schemas.microsoft.com/office/drawing/2014/main" id="{D614A558-2D76-4784-B621-E075E8B57D27}"/>
              </a:ext>
            </a:extLst>
          </p:cNvPr>
          <p:cNvSpPr txBox="1"/>
          <p:nvPr/>
        </p:nvSpPr>
        <p:spPr>
          <a:xfrm>
            <a:off x="1747382" y="469725"/>
            <a:ext cx="551144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a:t>        EVENTS PAGE</a:t>
            </a:r>
          </a:p>
        </p:txBody>
      </p:sp>
      <p:sp>
        <p:nvSpPr>
          <p:cNvPr id="3" name="TextBox 2">
            <a:extLst>
              <a:ext uri="{FF2B5EF4-FFF2-40B4-BE49-F238E27FC236}">
                <a16:creationId xmlns:a16="http://schemas.microsoft.com/office/drawing/2014/main" id="{203C407F-DB2E-48B2-94E7-409437C006DB}"/>
              </a:ext>
            </a:extLst>
          </p:cNvPr>
          <p:cNvSpPr txBox="1"/>
          <p:nvPr/>
        </p:nvSpPr>
        <p:spPr>
          <a:xfrm>
            <a:off x="1058449" y="1296443"/>
            <a:ext cx="7396618"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Wingdings"/>
              <a:buChar char="Ø"/>
            </a:pPr>
            <a:r>
              <a:rPr lang="en-US" sz="2400">
                <a:latin typeface="Cambria"/>
                <a:ea typeface="+mn-lt"/>
                <a:cs typeface="+mn-lt"/>
              </a:rPr>
              <a:t>Event details such as event image, event title, start-date, end-date, event link, venue, event description is displayed which have been posted by the clubs. </a:t>
            </a:r>
            <a:endParaRPr lang="en-US" sz="2400">
              <a:latin typeface="Cambria"/>
            </a:endParaRPr>
          </a:p>
          <a:p>
            <a:pPr marL="342900" indent="-342900">
              <a:buFont typeface="Wingdings"/>
              <a:buChar char="Ø"/>
            </a:pPr>
            <a:endParaRPr lang="en-US" sz="2400">
              <a:latin typeface="Century Gothic"/>
            </a:endParaRPr>
          </a:p>
          <a:p>
            <a:endParaRPr lang="en-US" sz="2400">
              <a:latin typeface="Cambria"/>
            </a:endParaRPr>
          </a:p>
        </p:txBody>
      </p:sp>
      <p:pic>
        <p:nvPicPr>
          <p:cNvPr id="6" name="Picture 6">
            <a:extLst>
              <a:ext uri="{FF2B5EF4-FFF2-40B4-BE49-F238E27FC236}">
                <a16:creationId xmlns:a16="http://schemas.microsoft.com/office/drawing/2014/main" id="{EAB7FC06-2CAE-465A-9983-8C55BE48EC9F}"/>
              </a:ext>
            </a:extLst>
          </p:cNvPr>
          <p:cNvPicPr>
            <a:picLocks noChangeAspect="1"/>
          </p:cNvPicPr>
          <p:nvPr/>
        </p:nvPicPr>
        <p:blipFill>
          <a:blip r:embed="rId3"/>
          <a:stretch>
            <a:fillRect/>
          </a:stretch>
        </p:blipFill>
        <p:spPr>
          <a:xfrm>
            <a:off x="782877" y="2657932"/>
            <a:ext cx="7565719" cy="3778032"/>
          </a:xfrm>
          <a:prstGeom prst="rect">
            <a:avLst/>
          </a:prstGeom>
        </p:spPr>
      </p:pic>
    </p:spTree>
    <p:extLst>
      <p:ext uri="{BB962C8B-B14F-4D97-AF65-F5344CB8AC3E}">
        <p14:creationId xmlns:p14="http://schemas.microsoft.com/office/powerpoint/2010/main" val="2430691484"/>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6DF33E1B-90D1-43CF-9971-D563A503610F}"/>
              </a:ext>
            </a:extLst>
          </p:cNvPr>
          <p:cNvPicPr>
            <a:picLocks noGrp="1" noChangeAspect="1"/>
          </p:cNvPicPr>
          <p:nvPr>
            <p:ph idx="1"/>
          </p:nvPr>
        </p:nvPicPr>
        <p:blipFill>
          <a:blip r:embed="rId2"/>
          <a:stretch>
            <a:fillRect/>
          </a:stretch>
        </p:blipFill>
        <p:spPr>
          <a:xfrm>
            <a:off x="-753" y="2464"/>
            <a:ext cx="9138910" cy="6849648"/>
          </a:xfrm>
        </p:spPr>
      </p:pic>
      <p:sp>
        <p:nvSpPr>
          <p:cNvPr id="5" name="TextBox 4">
            <a:extLst>
              <a:ext uri="{FF2B5EF4-FFF2-40B4-BE49-F238E27FC236}">
                <a16:creationId xmlns:a16="http://schemas.microsoft.com/office/drawing/2014/main" id="{D614A558-2D76-4784-B621-E075E8B57D27}"/>
              </a:ext>
            </a:extLst>
          </p:cNvPr>
          <p:cNvSpPr txBox="1"/>
          <p:nvPr/>
        </p:nvSpPr>
        <p:spPr>
          <a:xfrm>
            <a:off x="1052188" y="469725"/>
            <a:ext cx="680162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a:t>            USER DASHBOARD</a:t>
            </a:r>
          </a:p>
        </p:txBody>
      </p:sp>
      <p:sp>
        <p:nvSpPr>
          <p:cNvPr id="3" name="TextBox 2">
            <a:extLst>
              <a:ext uri="{FF2B5EF4-FFF2-40B4-BE49-F238E27FC236}">
                <a16:creationId xmlns:a16="http://schemas.microsoft.com/office/drawing/2014/main" id="{203C407F-DB2E-48B2-94E7-409437C006DB}"/>
              </a:ext>
            </a:extLst>
          </p:cNvPr>
          <p:cNvSpPr txBox="1"/>
          <p:nvPr/>
        </p:nvSpPr>
        <p:spPr>
          <a:xfrm>
            <a:off x="1052186" y="1233813"/>
            <a:ext cx="7396618" cy="212365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Wingdings"/>
              <a:buChar char="Ø"/>
            </a:pPr>
            <a:r>
              <a:rPr lang="en-US" sz="2400">
                <a:latin typeface="Cambria"/>
                <a:ea typeface="+mn-lt"/>
                <a:cs typeface="+mn-lt"/>
              </a:rPr>
              <a:t>After user gets logged in, a dashboard will appear that contains My profile, My Orders, Items sold,  Requests ,Chat, Logout.  </a:t>
            </a:r>
            <a:endParaRPr lang="en-US" sz="2400">
              <a:ea typeface="+mn-lt"/>
              <a:cs typeface="+mn-lt"/>
            </a:endParaRPr>
          </a:p>
          <a:p>
            <a:pPr marL="342900" indent="-342900">
              <a:lnSpc>
                <a:spcPct val="150000"/>
              </a:lnSpc>
              <a:buFont typeface="Wingdings"/>
              <a:buChar char="Ø"/>
            </a:pPr>
            <a:endParaRPr lang="en-US" sz="2400">
              <a:latin typeface="Century Gothic"/>
            </a:endParaRPr>
          </a:p>
          <a:p>
            <a:endParaRPr lang="en-US" sz="2400">
              <a:latin typeface="Cambria"/>
            </a:endParaRPr>
          </a:p>
        </p:txBody>
      </p:sp>
      <p:pic>
        <p:nvPicPr>
          <p:cNvPr id="6" name="Picture 6">
            <a:extLst>
              <a:ext uri="{FF2B5EF4-FFF2-40B4-BE49-F238E27FC236}">
                <a16:creationId xmlns:a16="http://schemas.microsoft.com/office/drawing/2014/main" id="{E7ED51DC-645F-4D8E-8EF9-A74211F3D366}"/>
              </a:ext>
            </a:extLst>
          </p:cNvPr>
          <p:cNvPicPr>
            <a:picLocks noChangeAspect="1"/>
          </p:cNvPicPr>
          <p:nvPr/>
        </p:nvPicPr>
        <p:blipFill>
          <a:blip r:embed="rId3"/>
          <a:stretch>
            <a:fillRect/>
          </a:stretch>
        </p:blipFill>
        <p:spPr>
          <a:xfrm>
            <a:off x="782877" y="3118394"/>
            <a:ext cx="7571983" cy="3502198"/>
          </a:xfrm>
          <a:prstGeom prst="rect">
            <a:avLst/>
          </a:prstGeom>
        </p:spPr>
      </p:pic>
    </p:spTree>
    <p:extLst>
      <p:ext uri="{BB962C8B-B14F-4D97-AF65-F5344CB8AC3E}">
        <p14:creationId xmlns:p14="http://schemas.microsoft.com/office/powerpoint/2010/main" val="3427411801"/>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6DF33E1B-90D1-43CF-9971-D563A503610F}"/>
              </a:ext>
            </a:extLst>
          </p:cNvPr>
          <p:cNvPicPr>
            <a:picLocks noGrp="1" noChangeAspect="1"/>
          </p:cNvPicPr>
          <p:nvPr>
            <p:ph idx="1"/>
          </p:nvPr>
        </p:nvPicPr>
        <p:blipFill>
          <a:blip r:embed="rId2"/>
          <a:stretch>
            <a:fillRect/>
          </a:stretch>
        </p:blipFill>
        <p:spPr>
          <a:xfrm>
            <a:off x="-753" y="2464"/>
            <a:ext cx="9138910" cy="6849648"/>
          </a:xfrm>
        </p:spPr>
      </p:pic>
      <p:sp>
        <p:nvSpPr>
          <p:cNvPr id="5" name="TextBox 4">
            <a:extLst>
              <a:ext uri="{FF2B5EF4-FFF2-40B4-BE49-F238E27FC236}">
                <a16:creationId xmlns:a16="http://schemas.microsoft.com/office/drawing/2014/main" id="{D614A558-2D76-4784-B621-E075E8B57D27}"/>
              </a:ext>
            </a:extLst>
          </p:cNvPr>
          <p:cNvSpPr txBox="1"/>
          <p:nvPr/>
        </p:nvSpPr>
        <p:spPr>
          <a:xfrm>
            <a:off x="1052188" y="469725"/>
            <a:ext cx="680162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a:t>                    PROFILE</a:t>
            </a:r>
          </a:p>
        </p:txBody>
      </p:sp>
      <p:sp>
        <p:nvSpPr>
          <p:cNvPr id="3" name="TextBox 2">
            <a:extLst>
              <a:ext uri="{FF2B5EF4-FFF2-40B4-BE49-F238E27FC236}">
                <a16:creationId xmlns:a16="http://schemas.microsoft.com/office/drawing/2014/main" id="{203C407F-DB2E-48B2-94E7-409437C006DB}"/>
              </a:ext>
            </a:extLst>
          </p:cNvPr>
          <p:cNvSpPr txBox="1"/>
          <p:nvPr/>
        </p:nvSpPr>
        <p:spPr>
          <a:xfrm>
            <a:off x="1052186" y="1390388"/>
            <a:ext cx="7396618" cy="212365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nSpc>
                <a:spcPct val="150000"/>
              </a:lnSpc>
              <a:buFont typeface="Wingdings"/>
              <a:buChar char="Ø"/>
            </a:pPr>
            <a:r>
              <a:rPr lang="en-US" sz="2400">
                <a:latin typeface="Cambria"/>
                <a:ea typeface="+mn-lt"/>
                <a:cs typeface="+mn-lt"/>
              </a:rPr>
              <a:t>The user details such as name, email, phone number, password (in encrypted format) are displayed.</a:t>
            </a:r>
            <a:endParaRPr lang="en-US"/>
          </a:p>
          <a:p>
            <a:pPr marL="342900" indent="-342900">
              <a:lnSpc>
                <a:spcPct val="150000"/>
              </a:lnSpc>
              <a:buFont typeface="Wingdings"/>
              <a:buChar char="Ø"/>
            </a:pPr>
            <a:endParaRPr lang="en-US" sz="2400">
              <a:latin typeface="Century Gothic"/>
            </a:endParaRPr>
          </a:p>
          <a:p>
            <a:endParaRPr lang="en-US" sz="2400">
              <a:latin typeface="Cambria"/>
            </a:endParaRPr>
          </a:p>
        </p:txBody>
      </p:sp>
      <p:pic>
        <p:nvPicPr>
          <p:cNvPr id="2" name="Picture 6">
            <a:extLst>
              <a:ext uri="{FF2B5EF4-FFF2-40B4-BE49-F238E27FC236}">
                <a16:creationId xmlns:a16="http://schemas.microsoft.com/office/drawing/2014/main" id="{06B6C293-FCDD-4553-8525-80C8EBFB6927}"/>
              </a:ext>
            </a:extLst>
          </p:cNvPr>
          <p:cNvPicPr>
            <a:picLocks noChangeAspect="1"/>
          </p:cNvPicPr>
          <p:nvPr/>
        </p:nvPicPr>
        <p:blipFill>
          <a:blip r:embed="rId3"/>
          <a:stretch>
            <a:fillRect/>
          </a:stretch>
        </p:blipFill>
        <p:spPr>
          <a:xfrm>
            <a:off x="839244" y="3071552"/>
            <a:ext cx="7459248" cy="3157471"/>
          </a:xfrm>
          <a:prstGeom prst="rect">
            <a:avLst/>
          </a:prstGeom>
        </p:spPr>
      </p:pic>
    </p:spTree>
    <p:extLst>
      <p:ext uri="{BB962C8B-B14F-4D97-AF65-F5344CB8AC3E}">
        <p14:creationId xmlns:p14="http://schemas.microsoft.com/office/powerpoint/2010/main" val="2916694052"/>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6DF33E1B-90D1-43CF-9971-D563A503610F}"/>
              </a:ext>
            </a:extLst>
          </p:cNvPr>
          <p:cNvPicPr>
            <a:picLocks noGrp="1" noChangeAspect="1"/>
          </p:cNvPicPr>
          <p:nvPr>
            <p:ph idx="1"/>
          </p:nvPr>
        </p:nvPicPr>
        <p:blipFill>
          <a:blip r:embed="rId2"/>
          <a:stretch>
            <a:fillRect/>
          </a:stretch>
        </p:blipFill>
        <p:spPr>
          <a:xfrm>
            <a:off x="-753" y="2464"/>
            <a:ext cx="9138910" cy="6849648"/>
          </a:xfrm>
        </p:spPr>
      </p:pic>
      <p:sp>
        <p:nvSpPr>
          <p:cNvPr id="5" name="TextBox 4">
            <a:extLst>
              <a:ext uri="{FF2B5EF4-FFF2-40B4-BE49-F238E27FC236}">
                <a16:creationId xmlns:a16="http://schemas.microsoft.com/office/drawing/2014/main" id="{D614A558-2D76-4784-B621-E075E8B57D27}"/>
              </a:ext>
            </a:extLst>
          </p:cNvPr>
          <p:cNvSpPr txBox="1"/>
          <p:nvPr/>
        </p:nvSpPr>
        <p:spPr>
          <a:xfrm>
            <a:off x="1052188" y="469725"/>
            <a:ext cx="680162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a:t>                REQUESTS PAGE</a:t>
            </a:r>
          </a:p>
        </p:txBody>
      </p:sp>
      <p:sp>
        <p:nvSpPr>
          <p:cNvPr id="3" name="TextBox 2">
            <a:extLst>
              <a:ext uri="{FF2B5EF4-FFF2-40B4-BE49-F238E27FC236}">
                <a16:creationId xmlns:a16="http://schemas.microsoft.com/office/drawing/2014/main" id="{203C407F-DB2E-48B2-94E7-409437C006DB}"/>
              </a:ext>
            </a:extLst>
          </p:cNvPr>
          <p:cNvSpPr txBox="1"/>
          <p:nvPr/>
        </p:nvSpPr>
        <p:spPr>
          <a:xfrm>
            <a:off x="1052186" y="1390388"/>
            <a:ext cx="7396618" cy="212365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Wingdings"/>
              <a:buChar char="Ø"/>
            </a:pPr>
            <a:r>
              <a:rPr lang="en-US" sz="2400">
                <a:latin typeface="Cambria"/>
                <a:ea typeface="+mn-lt"/>
                <a:cs typeface="+mn-lt"/>
              </a:rPr>
              <a:t>When the buyer clicks on “Buy Now” button, then a request is sent to that particular seller and is visible in the seller’s product request. page.</a:t>
            </a:r>
            <a:endParaRPr lang="en-US" sz="2400">
              <a:latin typeface="Cambria"/>
            </a:endParaRPr>
          </a:p>
          <a:p>
            <a:pPr marL="342900" indent="-342900">
              <a:lnSpc>
                <a:spcPct val="150000"/>
              </a:lnSpc>
              <a:buFont typeface="Wingdings"/>
              <a:buChar char="Ø"/>
            </a:pPr>
            <a:endParaRPr lang="en-US" sz="2400">
              <a:latin typeface="Century Gothic"/>
            </a:endParaRPr>
          </a:p>
          <a:p>
            <a:endParaRPr lang="en-US" sz="2400">
              <a:latin typeface="Cambria"/>
            </a:endParaRPr>
          </a:p>
        </p:txBody>
      </p:sp>
      <p:pic>
        <p:nvPicPr>
          <p:cNvPr id="6" name="Picture 6">
            <a:extLst>
              <a:ext uri="{FF2B5EF4-FFF2-40B4-BE49-F238E27FC236}">
                <a16:creationId xmlns:a16="http://schemas.microsoft.com/office/drawing/2014/main" id="{EBC068AB-2A88-40CA-A52F-E9F53E7DF189}"/>
              </a:ext>
            </a:extLst>
          </p:cNvPr>
          <p:cNvPicPr>
            <a:picLocks noChangeAspect="1"/>
          </p:cNvPicPr>
          <p:nvPr/>
        </p:nvPicPr>
        <p:blipFill>
          <a:blip r:embed="rId3"/>
          <a:stretch>
            <a:fillRect/>
          </a:stretch>
        </p:blipFill>
        <p:spPr>
          <a:xfrm>
            <a:off x="651354" y="2761402"/>
            <a:ext cx="7910185" cy="3708876"/>
          </a:xfrm>
          <a:prstGeom prst="rect">
            <a:avLst/>
          </a:prstGeom>
        </p:spPr>
      </p:pic>
    </p:spTree>
    <p:extLst>
      <p:ext uri="{BB962C8B-B14F-4D97-AF65-F5344CB8AC3E}">
        <p14:creationId xmlns:p14="http://schemas.microsoft.com/office/powerpoint/2010/main" val="2600088211"/>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6DF33E1B-90D1-43CF-9971-D563A503610F}"/>
              </a:ext>
            </a:extLst>
          </p:cNvPr>
          <p:cNvPicPr>
            <a:picLocks noGrp="1" noChangeAspect="1"/>
          </p:cNvPicPr>
          <p:nvPr>
            <p:ph idx="1"/>
          </p:nvPr>
        </p:nvPicPr>
        <p:blipFill>
          <a:blip r:embed="rId2"/>
          <a:stretch>
            <a:fillRect/>
          </a:stretch>
        </p:blipFill>
        <p:spPr>
          <a:xfrm>
            <a:off x="5510" y="-60166"/>
            <a:ext cx="9138910" cy="6849648"/>
          </a:xfrm>
        </p:spPr>
      </p:pic>
      <p:sp>
        <p:nvSpPr>
          <p:cNvPr id="5" name="TextBox 4">
            <a:extLst>
              <a:ext uri="{FF2B5EF4-FFF2-40B4-BE49-F238E27FC236}">
                <a16:creationId xmlns:a16="http://schemas.microsoft.com/office/drawing/2014/main" id="{D614A558-2D76-4784-B621-E075E8B57D27}"/>
              </a:ext>
            </a:extLst>
          </p:cNvPr>
          <p:cNvSpPr txBox="1"/>
          <p:nvPr/>
        </p:nvSpPr>
        <p:spPr>
          <a:xfrm>
            <a:off x="-350726" y="501040"/>
            <a:ext cx="808554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a:t>                MY ORDERS &amp; ITEMS SOLD</a:t>
            </a:r>
          </a:p>
        </p:txBody>
      </p:sp>
      <p:sp>
        <p:nvSpPr>
          <p:cNvPr id="3" name="TextBox 2">
            <a:extLst>
              <a:ext uri="{FF2B5EF4-FFF2-40B4-BE49-F238E27FC236}">
                <a16:creationId xmlns:a16="http://schemas.microsoft.com/office/drawing/2014/main" id="{203C407F-DB2E-48B2-94E7-409437C006DB}"/>
              </a:ext>
            </a:extLst>
          </p:cNvPr>
          <p:cNvSpPr txBox="1"/>
          <p:nvPr/>
        </p:nvSpPr>
        <p:spPr>
          <a:xfrm>
            <a:off x="1052186" y="1390388"/>
            <a:ext cx="7396618"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400">
              <a:latin typeface="Cambria"/>
            </a:endParaRPr>
          </a:p>
        </p:txBody>
      </p:sp>
      <p:pic>
        <p:nvPicPr>
          <p:cNvPr id="2" name="Picture 6">
            <a:extLst>
              <a:ext uri="{FF2B5EF4-FFF2-40B4-BE49-F238E27FC236}">
                <a16:creationId xmlns:a16="http://schemas.microsoft.com/office/drawing/2014/main" id="{CE849EA5-5409-42E2-A81D-F3D6E796266E}"/>
              </a:ext>
            </a:extLst>
          </p:cNvPr>
          <p:cNvPicPr>
            <a:picLocks noChangeAspect="1"/>
          </p:cNvPicPr>
          <p:nvPr/>
        </p:nvPicPr>
        <p:blipFill>
          <a:blip r:embed="rId3"/>
          <a:stretch>
            <a:fillRect/>
          </a:stretch>
        </p:blipFill>
        <p:spPr>
          <a:xfrm>
            <a:off x="175365" y="1715478"/>
            <a:ext cx="4321480" cy="2706796"/>
          </a:xfrm>
          <a:prstGeom prst="rect">
            <a:avLst/>
          </a:prstGeom>
        </p:spPr>
      </p:pic>
      <p:pic>
        <p:nvPicPr>
          <p:cNvPr id="7" name="Picture 7">
            <a:extLst>
              <a:ext uri="{FF2B5EF4-FFF2-40B4-BE49-F238E27FC236}">
                <a16:creationId xmlns:a16="http://schemas.microsoft.com/office/drawing/2014/main" id="{25A05FC6-059D-439E-AEF7-F423DBBE1CC0}"/>
              </a:ext>
            </a:extLst>
          </p:cNvPr>
          <p:cNvPicPr>
            <a:picLocks noChangeAspect="1"/>
          </p:cNvPicPr>
          <p:nvPr/>
        </p:nvPicPr>
        <p:blipFill>
          <a:blip r:embed="rId4"/>
          <a:stretch>
            <a:fillRect/>
          </a:stretch>
        </p:blipFill>
        <p:spPr>
          <a:xfrm>
            <a:off x="4659681" y="1668375"/>
            <a:ext cx="4265114" cy="2763424"/>
          </a:xfrm>
          <a:prstGeom prst="rect">
            <a:avLst/>
          </a:prstGeom>
        </p:spPr>
      </p:pic>
      <p:sp>
        <p:nvSpPr>
          <p:cNvPr id="8" name="TextBox 7">
            <a:extLst>
              <a:ext uri="{FF2B5EF4-FFF2-40B4-BE49-F238E27FC236}">
                <a16:creationId xmlns:a16="http://schemas.microsoft.com/office/drawing/2014/main" id="{876F8676-CA47-4764-9D84-9A70F7DCF0F3}"/>
              </a:ext>
            </a:extLst>
          </p:cNvPr>
          <p:cNvSpPr txBox="1"/>
          <p:nvPr/>
        </p:nvSpPr>
        <p:spPr>
          <a:xfrm>
            <a:off x="914400" y="4922728"/>
            <a:ext cx="2755726"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latin typeface="Cambria"/>
              </a:rPr>
              <a:t>My Orders Page of the buyer</a:t>
            </a:r>
          </a:p>
        </p:txBody>
      </p:sp>
      <p:sp>
        <p:nvSpPr>
          <p:cNvPr id="9" name="TextBox 8">
            <a:extLst>
              <a:ext uri="{FF2B5EF4-FFF2-40B4-BE49-F238E27FC236}">
                <a16:creationId xmlns:a16="http://schemas.microsoft.com/office/drawing/2014/main" id="{9C19710C-8616-420D-8D76-5E4B427B6C49}"/>
              </a:ext>
            </a:extLst>
          </p:cNvPr>
          <p:cNvSpPr txBox="1"/>
          <p:nvPr/>
        </p:nvSpPr>
        <p:spPr>
          <a:xfrm>
            <a:off x="5566644" y="4927817"/>
            <a:ext cx="2743200"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latin typeface="Cambria"/>
              </a:rPr>
              <a:t>Items Sold Page of the Seller</a:t>
            </a:r>
          </a:p>
        </p:txBody>
      </p:sp>
    </p:spTree>
    <p:extLst>
      <p:ext uri="{BB962C8B-B14F-4D97-AF65-F5344CB8AC3E}">
        <p14:creationId xmlns:p14="http://schemas.microsoft.com/office/powerpoint/2010/main" val="3610081269"/>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52BEFF1-896C-45B1-B02C-96A6A1BC3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 name="Freeform 36">
            <a:extLst>
              <a:ext uri="{FF2B5EF4-FFF2-40B4-BE49-F238E27FC236}">
                <a16:creationId xmlns:a16="http://schemas.microsoft.com/office/drawing/2014/main" id="{BB237A14-61B1-4C00-A670-5D8D68A86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83477" y="0"/>
            <a:ext cx="419604"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solidFill>
                <a:schemeClr val="tx1">
                  <a:alpha val="20000"/>
                </a:schemeClr>
              </a:solidFill>
            </a:endParaRPr>
          </a:p>
        </p:txBody>
      </p:sp>
      <p:sp>
        <p:nvSpPr>
          <p:cNvPr id="12" name="Freeform: Shape 11">
            <a:extLst>
              <a:ext uri="{FF2B5EF4-FFF2-40B4-BE49-F238E27FC236}">
                <a16:creationId xmlns:a16="http://schemas.microsoft.com/office/drawing/2014/main" id="{8598F259-6F54-47A3-8D13-1603D786A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3743184"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ln/>
          <a:effectLst/>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BA768A8-4FED-4ED8-9E46-6BE72188E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A19037F9-F7CA-44B6-886D-DD151F038912}"/>
              </a:ext>
            </a:extLst>
          </p:cNvPr>
          <p:cNvSpPr>
            <a:spLocks noGrp="1"/>
          </p:cNvSpPr>
          <p:nvPr>
            <p:ph idx="1"/>
          </p:nvPr>
        </p:nvSpPr>
        <p:spPr>
          <a:xfrm>
            <a:off x="3690140" y="581208"/>
            <a:ext cx="5410394" cy="5742212"/>
          </a:xfrm>
        </p:spPr>
        <p:txBody>
          <a:bodyPr vert="horz" lIns="91440" tIns="45720" rIns="91440" bIns="45720" rtlCol="0" anchor="t">
            <a:normAutofit/>
          </a:bodyPr>
          <a:lstStyle/>
          <a:p>
            <a:pPr algn="just">
              <a:buNone/>
            </a:pPr>
            <a:br>
              <a:rPr lang="en-US"/>
            </a:br>
            <a:endParaRPr lang="en-US"/>
          </a:p>
          <a:p>
            <a:pPr algn="just">
              <a:lnSpc>
                <a:spcPct val="150000"/>
              </a:lnSpc>
              <a:buNone/>
            </a:pPr>
            <a:r>
              <a:rPr lang="en-US">
                <a:latin typeface="Cambria"/>
              </a:rPr>
              <a:t>            Website is user friendly (can be opened in any device of any width-responsive).Our website serves a platform where the students can sell their used products when not required to other students who are in need. Students will get to know about the upcoming event details through our platform .As we limited the access of our website to an organization, there will be less chance of frauds and can be resolved easily if any.</a:t>
            </a:r>
          </a:p>
          <a:p>
            <a:pPr marL="0" indent="0" algn="just">
              <a:lnSpc>
                <a:spcPct val="170000"/>
              </a:lnSpc>
              <a:buNone/>
            </a:pPr>
            <a:endParaRPr lang="en-US" sz="2400">
              <a:latin typeface="Cambria"/>
            </a:endParaRPr>
          </a:p>
        </p:txBody>
      </p:sp>
      <p:sp>
        <p:nvSpPr>
          <p:cNvPr id="4" name="Rectangle 3">
            <a:extLst>
              <a:ext uri="{FF2B5EF4-FFF2-40B4-BE49-F238E27FC236}">
                <a16:creationId xmlns:a16="http://schemas.microsoft.com/office/drawing/2014/main" id="{98EDF36B-F767-4A75-B058-6A6F606131B1}"/>
              </a:ext>
            </a:extLst>
          </p:cNvPr>
          <p:cNvSpPr/>
          <p:nvPr/>
        </p:nvSpPr>
        <p:spPr>
          <a:xfrm>
            <a:off x="7828767" y="3131"/>
            <a:ext cx="507305" cy="1139868"/>
          </a:xfrm>
          <a:prstGeom prst="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FA5A831F-05DD-469C-BDA9-510C151E8829}"/>
              </a:ext>
            </a:extLst>
          </p:cNvPr>
          <p:cNvSpPr txBox="1"/>
          <p:nvPr/>
        </p:nvSpPr>
        <p:spPr>
          <a:xfrm>
            <a:off x="581285" y="2203406"/>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3600" b="1">
              <a:solidFill>
                <a:schemeClr val="bg1"/>
              </a:solidFill>
            </a:endParaRPr>
          </a:p>
        </p:txBody>
      </p:sp>
      <p:sp>
        <p:nvSpPr>
          <p:cNvPr id="6" name="TextBox 5">
            <a:extLst>
              <a:ext uri="{FF2B5EF4-FFF2-40B4-BE49-F238E27FC236}">
                <a16:creationId xmlns:a16="http://schemas.microsoft.com/office/drawing/2014/main" id="{4DD902A9-CB63-4557-8078-CDE870F7E66A}"/>
              </a:ext>
            </a:extLst>
          </p:cNvPr>
          <p:cNvSpPr txBox="1"/>
          <p:nvPr/>
        </p:nvSpPr>
        <p:spPr>
          <a:xfrm>
            <a:off x="-616123" y="2847322"/>
            <a:ext cx="404590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a:solidFill>
                  <a:schemeClr val="bg1"/>
                </a:solidFill>
              </a:rPr>
              <a:t>      CONCLUSION</a:t>
            </a:r>
          </a:p>
        </p:txBody>
      </p:sp>
    </p:spTree>
    <p:extLst>
      <p:ext uri="{BB962C8B-B14F-4D97-AF65-F5344CB8AC3E}">
        <p14:creationId xmlns:p14="http://schemas.microsoft.com/office/powerpoint/2010/main" val="317230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52BEFF1-896C-45B1-B02C-96A6A1BC3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 name="Freeform 36">
            <a:extLst>
              <a:ext uri="{FF2B5EF4-FFF2-40B4-BE49-F238E27FC236}">
                <a16:creationId xmlns:a16="http://schemas.microsoft.com/office/drawing/2014/main" id="{BB237A14-61B1-4C00-A670-5D8D68A86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83477" y="0"/>
            <a:ext cx="419604"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solidFill>
                <a:schemeClr val="tx1">
                  <a:alpha val="20000"/>
                </a:schemeClr>
              </a:solidFill>
            </a:endParaRPr>
          </a:p>
        </p:txBody>
      </p:sp>
      <p:sp>
        <p:nvSpPr>
          <p:cNvPr id="12" name="Freeform: Shape 11">
            <a:extLst>
              <a:ext uri="{FF2B5EF4-FFF2-40B4-BE49-F238E27FC236}">
                <a16:creationId xmlns:a16="http://schemas.microsoft.com/office/drawing/2014/main" id="{8598F259-6F54-47A3-8D13-1603D786A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3743184"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ln/>
          <a:effectLst/>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BA768A8-4FED-4ED8-9E46-6BE72188E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A19037F9-F7CA-44B6-886D-DD151F038912}"/>
              </a:ext>
            </a:extLst>
          </p:cNvPr>
          <p:cNvSpPr>
            <a:spLocks noGrp="1"/>
          </p:cNvSpPr>
          <p:nvPr>
            <p:ph idx="1"/>
          </p:nvPr>
        </p:nvSpPr>
        <p:spPr>
          <a:xfrm>
            <a:off x="3909345" y="574945"/>
            <a:ext cx="5191189" cy="5748475"/>
          </a:xfrm>
        </p:spPr>
        <p:txBody>
          <a:bodyPr vert="horz" lIns="91440" tIns="45720" rIns="91440" bIns="45720" rtlCol="0" anchor="t">
            <a:normAutofit/>
          </a:bodyPr>
          <a:lstStyle/>
          <a:p>
            <a:pPr algn="just">
              <a:buNone/>
            </a:pPr>
            <a:br>
              <a:rPr lang="en-US"/>
            </a:br>
            <a:endParaRPr lang="en-US"/>
          </a:p>
          <a:p>
            <a:pPr algn="just">
              <a:lnSpc>
                <a:spcPct val="150000"/>
              </a:lnSpc>
              <a:buFont typeface="Wingdings" charset="2"/>
              <a:buChar char="q"/>
            </a:pPr>
            <a:r>
              <a:rPr lang="en-US">
                <a:latin typeface="Cambria"/>
              </a:rPr>
              <a:t> </a:t>
            </a:r>
            <a:r>
              <a:rPr lang="en-US">
                <a:latin typeface="Cambria"/>
                <a:ea typeface="+mj-lt"/>
                <a:cs typeface="+mj-lt"/>
              </a:rPr>
              <a:t>Implementing inbuilt chat.</a:t>
            </a:r>
          </a:p>
          <a:p>
            <a:pPr algn="just">
              <a:lnSpc>
                <a:spcPct val="150000"/>
              </a:lnSpc>
              <a:buFont typeface="Wingdings" charset="2"/>
              <a:buChar char="q"/>
            </a:pPr>
            <a:r>
              <a:rPr lang="en-US">
                <a:latin typeface="Cambria"/>
                <a:ea typeface="+mj-lt"/>
                <a:cs typeface="+mj-lt"/>
              </a:rPr>
              <a:t> Notifications about the events.</a:t>
            </a:r>
            <a:endParaRPr lang="en-US">
              <a:latin typeface="Cambria"/>
            </a:endParaRPr>
          </a:p>
          <a:p>
            <a:pPr algn="just">
              <a:lnSpc>
                <a:spcPct val="150000"/>
              </a:lnSpc>
              <a:buFont typeface="Wingdings" charset="2"/>
              <a:buChar char="q"/>
            </a:pPr>
            <a:r>
              <a:rPr lang="en-US">
                <a:latin typeface="Cambria"/>
                <a:ea typeface="+mj-lt"/>
                <a:cs typeface="+mj-lt"/>
              </a:rPr>
              <a:t>Generating personalized information using ML and AI.</a:t>
            </a:r>
            <a:endParaRPr lang="en-US">
              <a:latin typeface="Cambria"/>
            </a:endParaRPr>
          </a:p>
          <a:p>
            <a:pPr algn="just">
              <a:lnSpc>
                <a:spcPct val="150000"/>
              </a:lnSpc>
              <a:buFont typeface="Wingdings" charset="2"/>
              <a:buChar char="q"/>
            </a:pPr>
            <a:r>
              <a:rPr lang="en-US">
                <a:latin typeface="Cambria"/>
                <a:ea typeface="+mj-lt"/>
                <a:cs typeface="+mj-lt"/>
              </a:rPr>
              <a:t>Offering discounts using analytics.</a:t>
            </a:r>
            <a:endParaRPr lang="en-US">
              <a:latin typeface="Cambria"/>
            </a:endParaRPr>
          </a:p>
          <a:p>
            <a:pPr algn="just">
              <a:lnSpc>
                <a:spcPct val="150000"/>
              </a:lnSpc>
              <a:buFont typeface="Wingdings" charset="2"/>
              <a:buChar char="q"/>
            </a:pPr>
            <a:r>
              <a:rPr lang="en-US">
                <a:latin typeface="Cambria"/>
                <a:ea typeface="+mj-lt"/>
                <a:cs typeface="+mj-lt"/>
              </a:rPr>
              <a:t>Developing the 'Connect' app. </a:t>
            </a:r>
            <a:endParaRPr lang="en-US">
              <a:latin typeface="Cambria"/>
            </a:endParaRPr>
          </a:p>
          <a:p>
            <a:pPr>
              <a:lnSpc>
                <a:spcPct val="150000"/>
              </a:lnSpc>
              <a:buFont typeface="Wingdings" charset="2"/>
              <a:buChar char="q"/>
            </a:pPr>
            <a:r>
              <a:rPr lang="en-US">
                <a:latin typeface="Cambria"/>
                <a:ea typeface="+mj-lt"/>
                <a:cs typeface="+mj-lt"/>
              </a:rPr>
              <a:t>Extending 'Connect to various organizations.</a:t>
            </a:r>
            <a:endParaRPr lang="en-US">
              <a:latin typeface="Cambria"/>
            </a:endParaRPr>
          </a:p>
        </p:txBody>
      </p:sp>
      <p:sp>
        <p:nvSpPr>
          <p:cNvPr id="4" name="Rectangle 3">
            <a:extLst>
              <a:ext uri="{FF2B5EF4-FFF2-40B4-BE49-F238E27FC236}">
                <a16:creationId xmlns:a16="http://schemas.microsoft.com/office/drawing/2014/main" id="{98EDF36B-F767-4A75-B058-6A6F606131B1}"/>
              </a:ext>
            </a:extLst>
          </p:cNvPr>
          <p:cNvSpPr/>
          <p:nvPr/>
        </p:nvSpPr>
        <p:spPr>
          <a:xfrm>
            <a:off x="7828767" y="3131"/>
            <a:ext cx="507305" cy="1139868"/>
          </a:xfrm>
          <a:prstGeom prst="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FA5A831F-05DD-469C-BDA9-510C151E8829}"/>
              </a:ext>
            </a:extLst>
          </p:cNvPr>
          <p:cNvSpPr txBox="1"/>
          <p:nvPr/>
        </p:nvSpPr>
        <p:spPr>
          <a:xfrm>
            <a:off x="581285" y="2203406"/>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3600" b="1">
              <a:solidFill>
                <a:schemeClr val="bg1"/>
              </a:solidFill>
            </a:endParaRPr>
          </a:p>
        </p:txBody>
      </p:sp>
      <p:sp>
        <p:nvSpPr>
          <p:cNvPr id="6" name="TextBox 5">
            <a:extLst>
              <a:ext uri="{FF2B5EF4-FFF2-40B4-BE49-F238E27FC236}">
                <a16:creationId xmlns:a16="http://schemas.microsoft.com/office/drawing/2014/main" id="{4DD902A9-CB63-4557-8078-CDE870F7E66A}"/>
              </a:ext>
            </a:extLst>
          </p:cNvPr>
          <p:cNvSpPr txBox="1"/>
          <p:nvPr/>
        </p:nvSpPr>
        <p:spPr>
          <a:xfrm>
            <a:off x="836896" y="2690747"/>
            <a:ext cx="2073056"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a:solidFill>
                  <a:schemeClr val="bg1"/>
                </a:solidFill>
              </a:rPr>
              <a:t>FUTURE  SCOPE</a:t>
            </a:r>
          </a:p>
        </p:txBody>
      </p:sp>
    </p:spTree>
    <p:extLst>
      <p:ext uri="{BB962C8B-B14F-4D97-AF65-F5344CB8AC3E}">
        <p14:creationId xmlns:p14="http://schemas.microsoft.com/office/powerpoint/2010/main" val="18830842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52BEFF1-896C-45B1-B02C-96A6A1BC3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 name="Freeform 36">
            <a:extLst>
              <a:ext uri="{FF2B5EF4-FFF2-40B4-BE49-F238E27FC236}">
                <a16:creationId xmlns:a16="http://schemas.microsoft.com/office/drawing/2014/main" id="{BB237A14-61B1-4C00-A670-5D8D68A86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83477" y="0"/>
            <a:ext cx="419604"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solidFill>
                <a:schemeClr val="tx1">
                  <a:alpha val="20000"/>
                </a:schemeClr>
              </a:solidFill>
            </a:endParaRPr>
          </a:p>
        </p:txBody>
      </p:sp>
      <p:sp>
        <p:nvSpPr>
          <p:cNvPr id="12" name="Freeform: Shape 11">
            <a:extLst>
              <a:ext uri="{FF2B5EF4-FFF2-40B4-BE49-F238E27FC236}">
                <a16:creationId xmlns:a16="http://schemas.microsoft.com/office/drawing/2014/main" id="{8598F259-6F54-47A3-8D13-1603D786A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3743184"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ln/>
          <a:effectLst/>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BA768A8-4FED-4ED8-9E46-6BE72188E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A19037F9-F7CA-44B6-886D-DD151F038912}"/>
              </a:ext>
            </a:extLst>
          </p:cNvPr>
          <p:cNvSpPr>
            <a:spLocks noGrp="1"/>
          </p:cNvSpPr>
          <p:nvPr>
            <p:ph idx="1"/>
          </p:nvPr>
        </p:nvSpPr>
        <p:spPr>
          <a:xfrm>
            <a:off x="3909345" y="574945"/>
            <a:ext cx="5191189" cy="5748475"/>
          </a:xfrm>
        </p:spPr>
        <p:txBody>
          <a:bodyPr vert="horz" lIns="91440" tIns="45720" rIns="91440" bIns="45720" rtlCol="0" anchor="t">
            <a:normAutofit/>
          </a:bodyPr>
          <a:lstStyle/>
          <a:p>
            <a:pPr algn="just">
              <a:lnSpc>
                <a:spcPct val="150000"/>
              </a:lnSpc>
              <a:buFont typeface="Wingdings"/>
              <a:buChar char="q"/>
            </a:pPr>
            <a:endParaRPr lang="en-US">
              <a:latin typeface="Cambria"/>
            </a:endParaRPr>
          </a:p>
          <a:p>
            <a:pPr algn="just">
              <a:lnSpc>
                <a:spcPct val="150000"/>
              </a:lnSpc>
              <a:buFont typeface="Wingdings"/>
              <a:buChar char="q"/>
            </a:pPr>
            <a:r>
              <a:rPr lang="en-US">
                <a:latin typeface="Cambria"/>
              </a:rPr>
              <a:t>https://docs.djangoproject.com/en/3.1/ </a:t>
            </a:r>
          </a:p>
          <a:p>
            <a:pPr algn="just">
              <a:lnSpc>
                <a:spcPct val="150000"/>
              </a:lnSpc>
              <a:buFont typeface="Wingdings"/>
              <a:buChar char="q"/>
            </a:pPr>
            <a:r>
              <a:rPr lang="en-US">
                <a:latin typeface="Cambria"/>
                <a:ea typeface="+mj-lt"/>
                <a:cs typeface="+mj-lt"/>
              </a:rPr>
              <a:t>https://getbootstrap.com/docs/4.0/getting-started/introduction/</a:t>
            </a:r>
            <a:endParaRPr lang="en-US">
              <a:latin typeface="Cambria"/>
            </a:endParaRPr>
          </a:p>
          <a:p>
            <a:pPr algn="just">
              <a:lnSpc>
                <a:spcPct val="150000"/>
              </a:lnSpc>
              <a:buFont typeface="Wingdings"/>
              <a:buChar char="q"/>
            </a:pPr>
            <a:r>
              <a:rPr lang="en-US">
                <a:latin typeface="Cambria"/>
                <a:ea typeface="+mj-lt"/>
                <a:cs typeface="+mj-lt"/>
              </a:rPr>
              <a:t>https://developer.mozilla.org/en-US/</a:t>
            </a:r>
            <a:endParaRPr lang="en-US">
              <a:latin typeface="Cambria"/>
            </a:endParaRPr>
          </a:p>
          <a:p>
            <a:pPr algn="just">
              <a:lnSpc>
                <a:spcPct val="150000"/>
              </a:lnSpc>
              <a:buFont typeface="Wingdings"/>
              <a:buChar char="q"/>
            </a:pPr>
            <a:r>
              <a:rPr lang="en-US">
                <a:latin typeface="Cambria"/>
                <a:ea typeface="+mj-lt"/>
                <a:cs typeface="+mj-lt"/>
              </a:rPr>
              <a:t>https://fontawesome.com/</a:t>
            </a:r>
            <a:endParaRPr lang="en-US">
              <a:latin typeface="Cambria"/>
            </a:endParaRPr>
          </a:p>
          <a:p>
            <a:pPr algn="just">
              <a:lnSpc>
                <a:spcPct val="150000"/>
              </a:lnSpc>
              <a:buFont typeface="Wingdings"/>
              <a:buChar char="q"/>
            </a:pPr>
            <a:r>
              <a:rPr lang="en-US">
                <a:latin typeface="Cambria"/>
                <a:ea typeface="+mj-lt"/>
                <a:cs typeface="+mj-lt"/>
              </a:rPr>
              <a:t>https://fonts.google.com/</a:t>
            </a:r>
            <a:endParaRPr lang="en-US">
              <a:latin typeface="Cambria"/>
            </a:endParaRPr>
          </a:p>
          <a:p>
            <a:pPr algn="just">
              <a:lnSpc>
                <a:spcPct val="150000"/>
              </a:lnSpc>
              <a:buFont typeface="Wingdings"/>
              <a:buChar char="q"/>
            </a:pPr>
            <a:r>
              <a:rPr lang="en-US">
                <a:latin typeface="Cambria"/>
                <a:ea typeface="+mj-lt"/>
                <a:cs typeface="+mj-lt"/>
              </a:rPr>
              <a:t>https://stackoverflow.com/ </a:t>
            </a:r>
            <a:endParaRPr lang="en-US">
              <a:latin typeface="Cambria"/>
            </a:endParaRPr>
          </a:p>
          <a:p>
            <a:pPr algn="just">
              <a:lnSpc>
                <a:spcPct val="150000"/>
              </a:lnSpc>
              <a:buFont typeface="Wingdings"/>
              <a:buChar char="q"/>
            </a:pPr>
            <a:r>
              <a:rPr lang="en-US">
                <a:latin typeface="Cambria"/>
                <a:ea typeface="+mj-lt"/>
                <a:cs typeface="+mj-lt"/>
              </a:rPr>
              <a:t>http://uigradients.com/</a:t>
            </a:r>
            <a:endParaRPr lang="en-US">
              <a:latin typeface="Cambria"/>
            </a:endParaRPr>
          </a:p>
          <a:p>
            <a:pPr algn="just">
              <a:lnSpc>
                <a:spcPct val="150000"/>
              </a:lnSpc>
              <a:buFont typeface="Wingdings"/>
              <a:buChar char="q"/>
            </a:pPr>
            <a:r>
              <a:rPr lang="en-US">
                <a:latin typeface="Cambria"/>
                <a:ea typeface="+mj-lt"/>
                <a:cs typeface="+mj-lt"/>
              </a:rPr>
              <a:t>https://colorlib.com/wp/templates/</a:t>
            </a:r>
            <a:endParaRPr lang="en-US">
              <a:latin typeface="Cambria"/>
            </a:endParaRPr>
          </a:p>
          <a:p>
            <a:pPr algn="just">
              <a:buNone/>
            </a:pPr>
            <a:endParaRPr lang="en-US"/>
          </a:p>
          <a:p>
            <a:pPr algn="just">
              <a:lnSpc>
                <a:spcPct val="150000"/>
              </a:lnSpc>
              <a:buFont typeface="Wingdings" charset="2"/>
              <a:buChar char="q"/>
            </a:pPr>
            <a:endParaRPr lang="en-US">
              <a:latin typeface="Cambria"/>
            </a:endParaRPr>
          </a:p>
        </p:txBody>
      </p:sp>
      <p:sp>
        <p:nvSpPr>
          <p:cNvPr id="4" name="Rectangle 3">
            <a:extLst>
              <a:ext uri="{FF2B5EF4-FFF2-40B4-BE49-F238E27FC236}">
                <a16:creationId xmlns:a16="http://schemas.microsoft.com/office/drawing/2014/main" id="{98EDF36B-F767-4A75-B058-6A6F606131B1}"/>
              </a:ext>
            </a:extLst>
          </p:cNvPr>
          <p:cNvSpPr/>
          <p:nvPr/>
        </p:nvSpPr>
        <p:spPr>
          <a:xfrm>
            <a:off x="7828767" y="3131"/>
            <a:ext cx="507305" cy="1139868"/>
          </a:xfrm>
          <a:prstGeom prst="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FA5A831F-05DD-469C-BDA9-510C151E8829}"/>
              </a:ext>
            </a:extLst>
          </p:cNvPr>
          <p:cNvSpPr txBox="1"/>
          <p:nvPr/>
        </p:nvSpPr>
        <p:spPr>
          <a:xfrm>
            <a:off x="581285" y="2203406"/>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3600" b="1">
              <a:solidFill>
                <a:schemeClr val="bg1"/>
              </a:solidFill>
            </a:endParaRPr>
          </a:p>
        </p:txBody>
      </p:sp>
      <p:sp>
        <p:nvSpPr>
          <p:cNvPr id="6" name="TextBox 5">
            <a:extLst>
              <a:ext uri="{FF2B5EF4-FFF2-40B4-BE49-F238E27FC236}">
                <a16:creationId xmlns:a16="http://schemas.microsoft.com/office/drawing/2014/main" id="{4DD902A9-CB63-4557-8078-CDE870F7E66A}"/>
              </a:ext>
            </a:extLst>
          </p:cNvPr>
          <p:cNvSpPr txBox="1"/>
          <p:nvPr/>
        </p:nvSpPr>
        <p:spPr>
          <a:xfrm>
            <a:off x="304541" y="2960057"/>
            <a:ext cx="301877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a:solidFill>
                  <a:schemeClr val="bg1"/>
                </a:solidFill>
              </a:rPr>
              <a:t>REFERENCES</a:t>
            </a:r>
          </a:p>
        </p:txBody>
      </p:sp>
    </p:spTree>
    <p:extLst>
      <p:ext uri="{BB962C8B-B14F-4D97-AF65-F5344CB8AC3E}">
        <p14:creationId xmlns:p14="http://schemas.microsoft.com/office/powerpoint/2010/main" val="343308278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4" name="Rectangle 7">
            <a:extLst>
              <a:ext uri="{FF2B5EF4-FFF2-40B4-BE49-F238E27FC236}">
                <a16:creationId xmlns:a16="http://schemas.microsoft.com/office/drawing/2014/main" id="{052BEFF1-896C-45B1-B02C-96A6A1BC3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35" name="Freeform 36">
            <a:extLst>
              <a:ext uri="{FF2B5EF4-FFF2-40B4-BE49-F238E27FC236}">
                <a16:creationId xmlns:a16="http://schemas.microsoft.com/office/drawing/2014/main" id="{BB237A14-61B1-4C00-A670-5D8D68A86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83477" y="0"/>
            <a:ext cx="419604"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solidFill>
                <a:schemeClr val="tx1">
                  <a:alpha val="20000"/>
                </a:schemeClr>
              </a:solidFill>
            </a:endParaRPr>
          </a:p>
        </p:txBody>
      </p:sp>
      <p:sp>
        <p:nvSpPr>
          <p:cNvPr id="36" name="Freeform: Shape 11">
            <a:extLst>
              <a:ext uri="{FF2B5EF4-FFF2-40B4-BE49-F238E27FC236}">
                <a16:creationId xmlns:a16="http://schemas.microsoft.com/office/drawing/2014/main" id="{8598F259-6F54-47A3-8D13-1603D786A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3743184"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ln/>
          <a:effectLst/>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37" name="Rectangle 13">
            <a:extLst>
              <a:ext uri="{FF2B5EF4-FFF2-40B4-BE49-F238E27FC236}">
                <a16:creationId xmlns:a16="http://schemas.microsoft.com/office/drawing/2014/main" id="{0BA768A8-4FED-4ED8-9E46-6BE72188E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34525B3E-2EC4-49CD-8900-3879B594DFB2}"/>
              </a:ext>
            </a:extLst>
          </p:cNvPr>
          <p:cNvSpPr>
            <a:spLocks noGrp="1"/>
          </p:cNvSpPr>
          <p:nvPr>
            <p:ph type="title"/>
          </p:nvPr>
        </p:nvSpPr>
        <p:spPr>
          <a:xfrm>
            <a:off x="383386" y="2961153"/>
            <a:ext cx="2642159" cy="938482"/>
          </a:xfrm>
        </p:spPr>
        <p:txBody>
          <a:bodyPr>
            <a:normAutofit/>
          </a:bodyPr>
          <a:lstStyle/>
          <a:p>
            <a:pPr algn="r"/>
            <a:r>
              <a:rPr lang="en-US" b="1">
                <a:solidFill>
                  <a:srgbClr val="FFFFFF"/>
                </a:solidFill>
                <a:cs typeface="Calibri"/>
              </a:rPr>
              <a:t>FEATURES</a:t>
            </a:r>
            <a:endParaRPr lang="en-US" b="1">
              <a:solidFill>
                <a:srgbClr val="FFFFFF"/>
              </a:solidFill>
            </a:endParaRPr>
          </a:p>
        </p:txBody>
      </p:sp>
      <p:sp>
        <p:nvSpPr>
          <p:cNvPr id="3" name="Content Placeholder 2">
            <a:extLst>
              <a:ext uri="{FF2B5EF4-FFF2-40B4-BE49-F238E27FC236}">
                <a16:creationId xmlns:a16="http://schemas.microsoft.com/office/drawing/2014/main" id="{6AEAC241-D8ED-4E34-AC60-F93B68E3C359}"/>
              </a:ext>
            </a:extLst>
          </p:cNvPr>
          <p:cNvSpPr>
            <a:spLocks noGrp="1"/>
          </p:cNvSpPr>
          <p:nvPr>
            <p:ph idx="1"/>
          </p:nvPr>
        </p:nvSpPr>
        <p:spPr>
          <a:xfrm>
            <a:off x="3903081" y="1470556"/>
            <a:ext cx="4439628" cy="4646185"/>
          </a:xfrm>
        </p:spPr>
        <p:txBody>
          <a:bodyPr vert="horz" lIns="91440" tIns="45720" rIns="91440" bIns="45720" rtlCol="0" anchor="t">
            <a:normAutofit/>
          </a:bodyPr>
          <a:lstStyle/>
          <a:p>
            <a:pPr>
              <a:lnSpc>
                <a:spcPct val="150000"/>
              </a:lnSpc>
              <a:buFont typeface="Wingdings" charset="2"/>
              <a:buChar char="Ø"/>
            </a:pPr>
            <a:r>
              <a:rPr lang="en-US">
                <a:latin typeface="Cambria"/>
                <a:ea typeface="+mn-lt"/>
                <a:cs typeface="+mn-lt"/>
              </a:rPr>
              <a:t>Any user can add his/her favourite products to ‘My Favourites’.</a:t>
            </a:r>
            <a:endParaRPr lang="en-US"/>
          </a:p>
          <a:p>
            <a:pPr>
              <a:lnSpc>
                <a:spcPct val="150000"/>
              </a:lnSpc>
              <a:buFont typeface="Wingdings" charset="2"/>
              <a:buChar char="Ø"/>
            </a:pPr>
            <a:r>
              <a:rPr lang="en-US">
                <a:latin typeface="Cambria"/>
                <a:ea typeface="+mn-lt"/>
                <a:cs typeface="+mn-lt"/>
              </a:rPr>
              <a:t>Any event details of the organization can be posted in the website by the club heads.</a:t>
            </a:r>
          </a:p>
          <a:p>
            <a:pPr>
              <a:lnSpc>
                <a:spcPct val="150000"/>
              </a:lnSpc>
              <a:buFont typeface="Wingdings" charset="2"/>
              <a:buChar char="Ø"/>
            </a:pPr>
            <a:r>
              <a:rPr lang="en-US">
                <a:latin typeface="Cambria"/>
                <a:ea typeface="+mn-lt"/>
                <a:cs typeface="+mn-lt"/>
              </a:rPr>
              <a:t>Buyer can interact with product-seller and can bargain with seller through the WhatsApp chat option available.</a:t>
            </a:r>
            <a:endParaRPr lang="en-US">
              <a:latin typeface="Cambria"/>
              <a:cs typeface="Calibri"/>
            </a:endParaRPr>
          </a:p>
        </p:txBody>
      </p:sp>
      <p:sp>
        <p:nvSpPr>
          <p:cNvPr id="6" name="Rectangle 5">
            <a:extLst>
              <a:ext uri="{FF2B5EF4-FFF2-40B4-BE49-F238E27FC236}">
                <a16:creationId xmlns:a16="http://schemas.microsoft.com/office/drawing/2014/main" id="{7CAC6A52-E720-4C3A-B242-F64F3926211F}"/>
              </a:ext>
            </a:extLst>
          </p:cNvPr>
          <p:cNvSpPr/>
          <p:nvPr/>
        </p:nvSpPr>
        <p:spPr>
          <a:xfrm>
            <a:off x="7826418" y="7045"/>
            <a:ext cx="526094" cy="113360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9909320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6DF33E1B-90D1-43CF-9971-D563A503610F}"/>
              </a:ext>
            </a:extLst>
          </p:cNvPr>
          <p:cNvPicPr>
            <a:picLocks noGrp="1" noChangeAspect="1"/>
          </p:cNvPicPr>
          <p:nvPr>
            <p:ph idx="1"/>
          </p:nvPr>
        </p:nvPicPr>
        <p:blipFill>
          <a:blip r:embed="rId2"/>
          <a:stretch>
            <a:fillRect/>
          </a:stretch>
        </p:blipFill>
        <p:spPr>
          <a:xfrm>
            <a:off x="-13279" y="2464"/>
            <a:ext cx="9170225" cy="6868437"/>
          </a:xfrm>
        </p:spPr>
      </p:pic>
      <p:sp>
        <p:nvSpPr>
          <p:cNvPr id="8" name="TextBox 7">
            <a:extLst>
              <a:ext uri="{FF2B5EF4-FFF2-40B4-BE49-F238E27FC236}">
                <a16:creationId xmlns:a16="http://schemas.microsoft.com/office/drawing/2014/main" id="{80302448-3491-418B-8C06-AB95345A1EC6}"/>
              </a:ext>
            </a:extLst>
          </p:cNvPr>
          <p:cNvSpPr txBox="1"/>
          <p:nvPr/>
        </p:nvSpPr>
        <p:spPr>
          <a:xfrm>
            <a:off x="2110638" y="2580360"/>
            <a:ext cx="5461346"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7200" b="1"/>
              <a:t>THANK YOU</a:t>
            </a:r>
          </a:p>
        </p:txBody>
      </p:sp>
    </p:spTree>
    <p:extLst>
      <p:ext uri="{BB962C8B-B14F-4D97-AF65-F5344CB8AC3E}">
        <p14:creationId xmlns:p14="http://schemas.microsoft.com/office/powerpoint/2010/main" val="903436276"/>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7">
            <a:extLst>
              <a:ext uri="{FF2B5EF4-FFF2-40B4-BE49-F238E27FC236}">
                <a16:creationId xmlns:a16="http://schemas.microsoft.com/office/drawing/2014/main" id="{052BEFF1-896C-45B1-B02C-96A6A1BC3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3" name="Freeform 36">
            <a:extLst>
              <a:ext uri="{FF2B5EF4-FFF2-40B4-BE49-F238E27FC236}">
                <a16:creationId xmlns:a16="http://schemas.microsoft.com/office/drawing/2014/main" id="{BB237A14-61B1-4C00-A670-5D8D68A86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83477" y="0"/>
            <a:ext cx="419604"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solidFill>
                <a:schemeClr val="tx1">
                  <a:alpha val="20000"/>
                </a:schemeClr>
              </a:solidFill>
            </a:endParaRPr>
          </a:p>
        </p:txBody>
      </p:sp>
      <p:sp>
        <p:nvSpPr>
          <p:cNvPr id="15" name="Freeform: Shape 11">
            <a:extLst>
              <a:ext uri="{FF2B5EF4-FFF2-40B4-BE49-F238E27FC236}">
                <a16:creationId xmlns:a16="http://schemas.microsoft.com/office/drawing/2014/main" id="{8598F259-6F54-47A3-8D13-1603D786A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3743184"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ln/>
          <a:effectLst/>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17" name="Rectangle 13">
            <a:extLst>
              <a:ext uri="{FF2B5EF4-FFF2-40B4-BE49-F238E27FC236}">
                <a16:creationId xmlns:a16="http://schemas.microsoft.com/office/drawing/2014/main" id="{0BA768A8-4FED-4ED8-9E46-6BE72188E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15003D24-5E55-4070-8E90-0FE99086D5DD}"/>
              </a:ext>
            </a:extLst>
          </p:cNvPr>
          <p:cNvSpPr>
            <a:spLocks noGrp="1"/>
          </p:cNvSpPr>
          <p:nvPr>
            <p:ph type="title"/>
          </p:nvPr>
        </p:nvSpPr>
        <p:spPr>
          <a:xfrm>
            <a:off x="640167" y="2760736"/>
            <a:ext cx="2322748" cy="1333053"/>
          </a:xfrm>
        </p:spPr>
        <p:txBody>
          <a:bodyPr>
            <a:normAutofit fontScale="90000"/>
          </a:bodyPr>
          <a:lstStyle/>
          <a:p>
            <a:pPr algn="r"/>
            <a:r>
              <a:rPr lang="en-US" b="1">
                <a:solidFill>
                  <a:srgbClr val="FFFFFF"/>
                </a:solidFill>
              </a:rPr>
              <a:t>EXISTING SYSTEM</a:t>
            </a:r>
            <a:r>
              <a:rPr lang="en-US">
                <a:solidFill>
                  <a:srgbClr val="FFFFFF"/>
                </a:solidFill>
              </a:rPr>
              <a:t> </a:t>
            </a:r>
            <a:br>
              <a:rPr lang="en-US">
                <a:solidFill>
                  <a:srgbClr val="FFFFFF"/>
                </a:solidFill>
              </a:rPr>
            </a:br>
            <a:br>
              <a:rPr lang="en-US"/>
            </a:br>
            <a:endParaRPr lang="en-US">
              <a:solidFill>
                <a:srgbClr val="FFFFFF"/>
              </a:solidFill>
            </a:endParaRPr>
          </a:p>
        </p:txBody>
      </p:sp>
      <p:sp>
        <p:nvSpPr>
          <p:cNvPr id="3" name="Content Placeholder 2">
            <a:extLst>
              <a:ext uri="{FF2B5EF4-FFF2-40B4-BE49-F238E27FC236}">
                <a16:creationId xmlns:a16="http://schemas.microsoft.com/office/drawing/2014/main" id="{8B784DB7-0ECF-4577-9476-3C017496AC27}"/>
              </a:ext>
            </a:extLst>
          </p:cNvPr>
          <p:cNvSpPr>
            <a:spLocks noGrp="1"/>
          </p:cNvSpPr>
          <p:nvPr>
            <p:ph idx="1"/>
          </p:nvPr>
        </p:nvSpPr>
        <p:spPr>
          <a:xfrm>
            <a:off x="3746506" y="1194983"/>
            <a:ext cx="5053402" cy="5391483"/>
          </a:xfrm>
        </p:spPr>
        <p:txBody>
          <a:bodyPr vert="horz" lIns="91440" tIns="45720" rIns="91440" bIns="45720" rtlCol="0" anchor="t">
            <a:normAutofit fontScale="92500" lnSpcReduction="10000"/>
          </a:bodyPr>
          <a:lstStyle/>
          <a:p>
            <a:pPr>
              <a:lnSpc>
                <a:spcPct val="160000"/>
              </a:lnSpc>
              <a:buFont typeface="Wingdings" charset="2"/>
              <a:buChar char="q"/>
            </a:pPr>
            <a:r>
              <a:rPr lang="en-US">
                <a:latin typeface="Cambria"/>
              </a:rPr>
              <a:t>Sometimes sellers ask for some money in advance as shipping charge and the rest amount as Cash on Delivery. So buyers may suffer from trust issues . </a:t>
            </a:r>
          </a:p>
          <a:p>
            <a:pPr>
              <a:lnSpc>
                <a:spcPct val="160000"/>
              </a:lnSpc>
              <a:buFont typeface="Wingdings" charset="2"/>
              <a:buChar char="q"/>
            </a:pPr>
            <a:r>
              <a:rPr lang="en-US">
                <a:latin typeface="Cambria"/>
              </a:rPr>
              <a:t>You are prone to a fraud if you are wiring money or you don't take precaution while transacting with a seller / Buyer.</a:t>
            </a:r>
          </a:p>
          <a:p>
            <a:pPr>
              <a:lnSpc>
                <a:spcPct val="160000"/>
              </a:lnSpc>
              <a:buFont typeface="Wingdings" charset="2"/>
              <a:buChar char="q"/>
            </a:pPr>
            <a:r>
              <a:rPr lang="en-US">
                <a:latin typeface="Cambria"/>
              </a:rPr>
              <a:t>It's more of a hyperlocal platform and you need to continuously search for products in order to get a bargain or a great deal.</a:t>
            </a:r>
          </a:p>
          <a:p>
            <a:pPr marL="0" indent="0">
              <a:buNone/>
            </a:pPr>
            <a:br>
              <a:rPr lang="en-US"/>
            </a:br>
            <a:endParaRPr lang="en-US"/>
          </a:p>
          <a:p>
            <a:endParaRPr lang="en-US"/>
          </a:p>
        </p:txBody>
      </p:sp>
      <p:sp>
        <p:nvSpPr>
          <p:cNvPr id="4" name="Rectangle 3">
            <a:extLst>
              <a:ext uri="{FF2B5EF4-FFF2-40B4-BE49-F238E27FC236}">
                <a16:creationId xmlns:a16="http://schemas.microsoft.com/office/drawing/2014/main" id="{01151328-293C-4EEA-995C-FFA6B39CE09C}"/>
              </a:ext>
            </a:extLst>
          </p:cNvPr>
          <p:cNvSpPr/>
          <p:nvPr/>
        </p:nvSpPr>
        <p:spPr>
          <a:xfrm>
            <a:off x="7822504" y="3131"/>
            <a:ext cx="513568" cy="113986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4666827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52BEFF1-896C-45B1-B02C-96A6A1BC3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 name="Freeform 36">
            <a:extLst>
              <a:ext uri="{FF2B5EF4-FFF2-40B4-BE49-F238E27FC236}">
                <a16:creationId xmlns:a16="http://schemas.microsoft.com/office/drawing/2014/main" id="{BB237A14-61B1-4C00-A670-5D8D68A86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83477" y="0"/>
            <a:ext cx="419604"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solidFill>
                <a:schemeClr val="tx1">
                  <a:alpha val="20000"/>
                </a:schemeClr>
              </a:solidFill>
            </a:endParaRPr>
          </a:p>
        </p:txBody>
      </p:sp>
      <p:sp>
        <p:nvSpPr>
          <p:cNvPr id="12" name="Freeform: Shape 11">
            <a:extLst>
              <a:ext uri="{FF2B5EF4-FFF2-40B4-BE49-F238E27FC236}">
                <a16:creationId xmlns:a16="http://schemas.microsoft.com/office/drawing/2014/main" id="{8598F259-6F54-47A3-8D13-1603D786A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3743184"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ln/>
          <a:effectLst/>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BA768A8-4FED-4ED8-9E46-6BE72188E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9932577C-2E5C-44F5-A01B-70C0F8B2078E}"/>
              </a:ext>
            </a:extLst>
          </p:cNvPr>
          <p:cNvSpPr>
            <a:spLocks noGrp="1"/>
          </p:cNvSpPr>
          <p:nvPr>
            <p:ph type="title"/>
          </p:nvPr>
        </p:nvSpPr>
        <p:spPr>
          <a:xfrm>
            <a:off x="276915" y="2572846"/>
            <a:ext cx="3049254" cy="1539731"/>
          </a:xfrm>
        </p:spPr>
        <p:txBody>
          <a:bodyPr>
            <a:normAutofit/>
          </a:bodyPr>
          <a:lstStyle/>
          <a:p>
            <a:pPr algn="r"/>
            <a:r>
              <a:rPr lang="en-US" b="1">
                <a:solidFill>
                  <a:srgbClr val="FFFFFF"/>
                </a:solidFill>
              </a:rPr>
              <a:t>PROPOSED SYSTEM  </a:t>
            </a:r>
            <a:r>
              <a:rPr lang="en-US">
                <a:solidFill>
                  <a:srgbClr val="FFFFFF"/>
                </a:solidFill>
              </a:rPr>
              <a:t> </a:t>
            </a:r>
          </a:p>
        </p:txBody>
      </p:sp>
      <p:sp>
        <p:nvSpPr>
          <p:cNvPr id="3" name="Content Placeholder 2">
            <a:extLst>
              <a:ext uri="{FF2B5EF4-FFF2-40B4-BE49-F238E27FC236}">
                <a16:creationId xmlns:a16="http://schemas.microsoft.com/office/drawing/2014/main" id="{DB4A2DD9-88BA-4A31-829E-9603A7524701}"/>
              </a:ext>
            </a:extLst>
          </p:cNvPr>
          <p:cNvSpPr>
            <a:spLocks noGrp="1"/>
          </p:cNvSpPr>
          <p:nvPr>
            <p:ph idx="1"/>
          </p:nvPr>
        </p:nvSpPr>
        <p:spPr>
          <a:xfrm>
            <a:off x="3903081" y="1188721"/>
            <a:ext cx="5022087" cy="5259959"/>
          </a:xfrm>
        </p:spPr>
        <p:txBody>
          <a:bodyPr vert="horz" lIns="91440" tIns="45720" rIns="91440" bIns="45720" rtlCol="0" anchor="t">
            <a:normAutofit/>
          </a:bodyPr>
          <a:lstStyle/>
          <a:p>
            <a:pPr>
              <a:lnSpc>
                <a:spcPct val="150000"/>
              </a:lnSpc>
              <a:buFont typeface="Wingdings" charset="2"/>
              <a:buChar char="q"/>
            </a:pPr>
            <a:r>
              <a:rPr lang="en-US">
                <a:latin typeface="Cambria"/>
              </a:rPr>
              <a:t>Since the proposed website (CONNECT) is limited to a particular organization, there is less chance of frauds to take place.</a:t>
            </a:r>
            <a:endParaRPr lang="en-US"/>
          </a:p>
          <a:p>
            <a:pPr>
              <a:lnSpc>
                <a:spcPct val="150000"/>
              </a:lnSpc>
              <a:buFont typeface="Wingdings" charset="2"/>
              <a:buChar char="q"/>
            </a:pPr>
            <a:r>
              <a:rPr lang="en-US">
                <a:latin typeface="Cambria"/>
              </a:rPr>
              <a:t>In case of any fraud, the problem can be resolved since all the details of every seller and buyer are stored in that particular organization’s database.</a:t>
            </a:r>
          </a:p>
          <a:p>
            <a:pPr>
              <a:lnSpc>
                <a:spcPct val="150000"/>
              </a:lnSpc>
              <a:buFont typeface="Wingdings" charset="2"/>
              <a:buChar char="q"/>
            </a:pPr>
            <a:r>
              <a:rPr lang="en-US">
                <a:latin typeface="Cambria"/>
              </a:rPr>
              <a:t>Giving them your home address is not absolutely required .</a:t>
            </a:r>
          </a:p>
          <a:p>
            <a:endParaRPr lang="en-US"/>
          </a:p>
        </p:txBody>
      </p:sp>
      <p:sp>
        <p:nvSpPr>
          <p:cNvPr id="6" name="Rectangle 5">
            <a:extLst>
              <a:ext uri="{FF2B5EF4-FFF2-40B4-BE49-F238E27FC236}">
                <a16:creationId xmlns:a16="http://schemas.microsoft.com/office/drawing/2014/main" id="{172C0E07-EB64-4A32-94E5-3B92568EA4F3}"/>
              </a:ext>
            </a:extLst>
          </p:cNvPr>
          <p:cNvSpPr/>
          <p:nvPr/>
        </p:nvSpPr>
        <p:spPr>
          <a:xfrm>
            <a:off x="7828767" y="3131"/>
            <a:ext cx="519831" cy="1164920"/>
          </a:xfrm>
          <a:prstGeom prst="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45630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52BEFF1-896C-45B1-B02C-96A6A1BC3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 name="Freeform 36">
            <a:extLst>
              <a:ext uri="{FF2B5EF4-FFF2-40B4-BE49-F238E27FC236}">
                <a16:creationId xmlns:a16="http://schemas.microsoft.com/office/drawing/2014/main" id="{BB237A14-61B1-4C00-A670-5D8D68A86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83477" y="0"/>
            <a:ext cx="419604"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solidFill>
                <a:schemeClr val="tx1">
                  <a:alpha val="20000"/>
                </a:schemeClr>
              </a:solidFill>
            </a:endParaRPr>
          </a:p>
        </p:txBody>
      </p:sp>
      <p:sp>
        <p:nvSpPr>
          <p:cNvPr id="12" name="Freeform: Shape 11">
            <a:extLst>
              <a:ext uri="{FF2B5EF4-FFF2-40B4-BE49-F238E27FC236}">
                <a16:creationId xmlns:a16="http://schemas.microsoft.com/office/drawing/2014/main" id="{8598F259-6F54-47A3-8D13-1603D786A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3743184"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ln/>
          <a:effectLst/>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BA768A8-4FED-4ED8-9E46-6BE72188E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A19037F9-F7CA-44B6-886D-DD151F038912}"/>
              </a:ext>
            </a:extLst>
          </p:cNvPr>
          <p:cNvSpPr>
            <a:spLocks noGrp="1"/>
          </p:cNvSpPr>
          <p:nvPr>
            <p:ph idx="1"/>
          </p:nvPr>
        </p:nvSpPr>
        <p:spPr>
          <a:xfrm>
            <a:off x="3903081" y="1645920"/>
            <a:ext cx="4439628" cy="4470821"/>
          </a:xfrm>
        </p:spPr>
        <p:txBody>
          <a:bodyPr vert="horz" lIns="91440" tIns="45720" rIns="91440" bIns="45720" rtlCol="0" anchor="t">
            <a:normAutofit/>
          </a:bodyPr>
          <a:lstStyle/>
          <a:p>
            <a:pPr>
              <a:buFont typeface="Wingdings" charset="2"/>
              <a:buChar char="q"/>
            </a:pPr>
            <a:r>
              <a:rPr lang="en-US">
                <a:latin typeface="Cambria"/>
              </a:rPr>
              <a:t>Python</a:t>
            </a:r>
            <a:endParaRPr lang="en-US"/>
          </a:p>
          <a:p>
            <a:pPr>
              <a:buFont typeface="Wingdings" charset="2"/>
              <a:buChar char="q"/>
            </a:pPr>
            <a:r>
              <a:rPr lang="en-US">
                <a:latin typeface="Cambria"/>
              </a:rPr>
              <a:t>Command Prompt</a:t>
            </a:r>
          </a:p>
          <a:p>
            <a:pPr>
              <a:buFont typeface="Wingdings" charset="2"/>
              <a:buChar char="q"/>
            </a:pPr>
            <a:r>
              <a:rPr lang="en-US">
                <a:latin typeface="Cambria"/>
              </a:rPr>
              <a:t>Virtual environment</a:t>
            </a:r>
          </a:p>
          <a:p>
            <a:pPr>
              <a:buFont typeface="Wingdings" charset="2"/>
              <a:buChar char="q"/>
            </a:pPr>
            <a:r>
              <a:rPr lang="en-US">
                <a:latin typeface="Cambria"/>
              </a:rPr>
              <a:t>Django</a:t>
            </a:r>
          </a:p>
          <a:p>
            <a:pPr>
              <a:buFont typeface="Wingdings" charset="2"/>
              <a:buChar char="q"/>
            </a:pPr>
            <a:r>
              <a:rPr lang="en-US">
                <a:latin typeface="Cambria"/>
              </a:rPr>
              <a:t>Visual Studio Code</a:t>
            </a:r>
          </a:p>
          <a:p>
            <a:pPr>
              <a:buFont typeface="Wingdings" charset="2"/>
              <a:buChar char="q"/>
            </a:pPr>
            <a:r>
              <a:rPr lang="en-US">
                <a:latin typeface="Cambria"/>
              </a:rPr>
              <a:t>Pillow</a:t>
            </a:r>
          </a:p>
          <a:p>
            <a:pPr>
              <a:buFont typeface="Wingdings" charset="2"/>
              <a:buChar char="q"/>
            </a:pPr>
            <a:r>
              <a:rPr lang="en-US">
                <a:latin typeface="Cambria"/>
              </a:rPr>
              <a:t>Passlib.hash</a:t>
            </a:r>
          </a:p>
          <a:p>
            <a:pPr>
              <a:buFont typeface="Wingdings" charset="2"/>
              <a:buChar char="q"/>
            </a:pPr>
            <a:r>
              <a:rPr lang="en-US">
                <a:latin typeface="Cambria"/>
              </a:rPr>
              <a:t>PostgreSQL</a:t>
            </a:r>
          </a:p>
          <a:p>
            <a:pPr>
              <a:buFont typeface="Wingdings" charset="2"/>
              <a:buChar char="q"/>
            </a:pPr>
            <a:r>
              <a:rPr lang="en-US">
                <a:latin typeface="Cambria"/>
              </a:rPr>
              <a:t>PgAdmin4</a:t>
            </a:r>
          </a:p>
          <a:p>
            <a:pPr>
              <a:buFont typeface="Wingdings" charset="2"/>
              <a:buChar char="q"/>
            </a:pPr>
            <a:r>
              <a:rPr lang="en-US">
                <a:latin typeface="Cambria"/>
              </a:rPr>
              <a:t>Psycopg2</a:t>
            </a:r>
          </a:p>
        </p:txBody>
      </p:sp>
      <p:sp>
        <p:nvSpPr>
          <p:cNvPr id="4" name="Rectangle 3">
            <a:extLst>
              <a:ext uri="{FF2B5EF4-FFF2-40B4-BE49-F238E27FC236}">
                <a16:creationId xmlns:a16="http://schemas.microsoft.com/office/drawing/2014/main" id="{98EDF36B-F767-4A75-B058-6A6F606131B1}"/>
              </a:ext>
            </a:extLst>
          </p:cNvPr>
          <p:cNvSpPr/>
          <p:nvPr/>
        </p:nvSpPr>
        <p:spPr>
          <a:xfrm>
            <a:off x="7828767" y="3131"/>
            <a:ext cx="507305" cy="1139868"/>
          </a:xfrm>
          <a:prstGeom prst="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FA5A831F-05DD-469C-BDA9-510C151E8829}"/>
              </a:ext>
            </a:extLst>
          </p:cNvPr>
          <p:cNvSpPr txBox="1"/>
          <p:nvPr/>
        </p:nvSpPr>
        <p:spPr>
          <a:xfrm>
            <a:off x="581285" y="2203406"/>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a:solidFill>
                  <a:schemeClr val="bg1"/>
                </a:solidFill>
              </a:rPr>
              <a:t>SOFTWARE</a:t>
            </a:r>
          </a:p>
        </p:txBody>
      </p:sp>
      <p:sp>
        <p:nvSpPr>
          <p:cNvPr id="6" name="TextBox 5">
            <a:extLst>
              <a:ext uri="{FF2B5EF4-FFF2-40B4-BE49-F238E27FC236}">
                <a16:creationId xmlns:a16="http://schemas.microsoft.com/office/drawing/2014/main" id="{4DD902A9-CB63-4557-8078-CDE870F7E66A}"/>
              </a:ext>
            </a:extLst>
          </p:cNvPr>
          <p:cNvSpPr txBox="1"/>
          <p:nvPr/>
        </p:nvSpPr>
        <p:spPr>
          <a:xfrm>
            <a:off x="66545" y="3166735"/>
            <a:ext cx="351981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3600" b="1">
                <a:solidFill>
                  <a:schemeClr val="bg1"/>
                </a:solidFill>
              </a:rPr>
              <a:t>REQUIREMENTS</a:t>
            </a:r>
          </a:p>
        </p:txBody>
      </p:sp>
    </p:spTree>
    <p:extLst>
      <p:ext uri="{BB962C8B-B14F-4D97-AF65-F5344CB8AC3E}">
        <p14:creationId xmlns:p14="http://schemas.microsoft.com/office/powerpoint/2010/main" val="314311065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52BEFF1-896C-45B1-B02C-96A6A1BC3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 name="Freeform 36">
            <a:extLst>
              <a:ext uri="{FF2B5EF4-FFF2-40B4-BE49-F238E27FC236}">
                <a16:creationId xmlns:a16="http://schemas.microsoft.com/office/drawing/2014/main" id="{BB237A14-61B1-4C00-A670-5D8D68A86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83477" y="0"/>
            <a:ext cx="419604"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solidFill>
                <a:schemeClr val="tx1">
                  <a:alpha val="20000"/>
                </a:schemeClr>
              </a:solidFill>
            </a:endParaRPr>
          </a:p>
        </p:txBody>
      </p:sp>
      <p:sp>
        <p:nvSpPr>
          <p:cNvPr id="12" name="Freeform: Shape 11">
            <a:extLst>
              <a:ext uri="{FF2B5EF4-FFF2-40B4-BE49-F238E27FC236}">
                <a16:creationId xmlns:a16="http://schemas.microsoft.com/office/drawing/2014/main" id="{8598F259-6F54-47A3-8D13-1603D786A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3743184"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ln/>
          <a:effectLst/>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BA768A8-4FED-4ED8-9E46-6BE72188E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A8510B5F-0B01-4B24-B95E-390F38709F8C}"/>
              </a:ext>
            </a:extLst>
          </p:cNvPr>
          <p:cNvSpPr>
            <a:spLocks noGrp="1"/>
          </p:cNvSpPr>
          <p:nvPr>
            <p:ph idx="1"/>
          </p:nvPr>
        </p:nvSpPr>
        <p:spPr>
          <a:xfrm>
            <a:off x="3903081" y="1645920"/>
            <a:ext cx="4439628" cy="4470821"/>
          </a:xfrm>
        </p:spPr>
        <p:txBody>
          <a:bodyPr vert="horz" lIns="91440" tIns="45720" rIns="91440" bIns="45720" rtlCol="0" anchor="t">
            <a:normAutofit/>
          </a:bodyPr>
          <a:lstStyle/>
          <a:p>
            <a:pPr>
              <a:lnSpc>
                <a:spcPct val="150000"/>
              </a:lnSpc>
              <a:buFont typeface="Wingdings" charset="2"/>
              <a:buChar char="q"/>
            </a:pPr>
            <a:r>
              <a:rPr lang="en-US">
                <a:latin typeface="Cambria"/>
              </a:rPr>
              <a:t>Ethernet connection (LAN) OR a wireless adapter (Wi-Fi)</a:t>
            </a:r>
            <a:endParaRPr lang="en-US"/>
          </a:p>
          <a:p>
            <a:pPr>
              <a:lnSpc>
                <a:spcPct val="150000"/>
              </a:lnSpc>
              <a:buFont typeface="Wingdings" charset="2"/>
              <a:buChar char="q"/>
            </a:pPr>
            <a:r>
              <a:rPr lang="en-US">
                <a:latin typeface="Cambria"/>
              </a:rPr>
              <a:t>Hard Drive: Minimum 32 GB; Recommended 64 GB or more.</a:t>
            </a:r>
          </a:p>
          <a:p>
            <a:pPr>
              <a:lnSpc>
                <a:spcPct val="150000"/>
              </a:lnSpc>
              <a:buFont typeface="Wingdings" charset="2"/>
              <a:buChar char="q"/>
            </a:pPr>
            <a:r>
              <a:rPr lang="en-US">
                <a:latin typeface="Cambria"/>
              </a:rPr>
              <a:t>Memory (RAM): Minimum 1 GB; Recommended 4 GB or above.</a:t>
            </a:r>
          </a:p>
          <a:p>
            <a:pPr>
              <a:lnSpc>
                <a:spcPct val="150000"/>
              </a:lnSpc>
              <a:buFont typeface="Wingdings" charset="2"/>
              <a:buChar char="q"/>
            </a:pPr>
            <a:r>
              <a:rPr lang="en-US">
                <a:latin typeface="Cambria"/>
              </a:rPr>
              <a:t>Processor: Intel i3 and above</a:t>
            </a:r>
          </a:p>
          <a:p>
            <a:pPr>
              <a:lnSpc>
                <a:spcPct val="150000"/>
              </a:lnSpc>
              <a:buFont typeface="Wingdings" charset="2"/>
              <a:buChar char="q"/>
            </a:pPr>
            <a:r>
              <a:rPr lang="en-US">
                <a:latin typeface="Cambria"/>
              </a:rPr>
              <a:t>Hard Disk: 10GB: Minimum</a:t>
            </a:r>
          </a:p>
          <a:p>
            <a:endParaRPr lang="en-US"/>
          </a:p>
        </p:txBody>
      </p:sp>
      <p:sp>
        <p:nvSpPr>
          <p:cNvPr id="4" name="TextBox 3">
            <a:extLst>
              <a:ext uri="{FF2B5EF4-FFF2-40B4-BE49-F238E27FC236}">
                <a16:creationId xmlns:a16="http://schemas.microsoft.com/office/drawing/2014/main" id="{B2A38D33-1D61-43FA-97AE-BE1C76A1FFA6}"/>
              </a:ext>
            </a:extLst>
          </p:cNvPr>
          <p:cNvSpPr txBox="1"/>
          <p:nvPr/>
        </p:nvSpPr>
        <p:spPr>
          <a:xfrm>
            <a:off x="494779" y="2530257"/>
            <a:ext cx="277451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3600" b="1">
                <a:solidFill>
                  <a:schemeClr val="bg1"/>
                </a:solidFill>
              </a:rPr>
              <a:t>HARDWARE</a:t>
            </a:r>
          </a:p>
        </p:txBody>
      </p:sp>
      <p:sp>
        <p:nvSpPr>
          <p:cNvPr id="5" name="TextBox 4">
            <a:extLst>
              <a:ext uri="{FF2B5EF4-FFF2-40B4-BE49-F238E27FC236}">
                <a16:creationId xmlns:a16="http://schemas.microsoft.com/office/drawing/2014/main" id="{403C42E6-55E0-4D9F-8485-FEE61F63A7EF}"/>
              </a:ext>
            </a:extLst>
          </p:cNvPr>
          <p:cNvSpPr txBox="1"/>
          <p:nvPr/>
        </p:nvSpPr>
        <p:spPr>
          <a:xfrm>
            <a:off x="61455" y="3430956"/>
            <a:ext cx="368265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3600" b="1">
                <a:solidFill>
                  <a:schemeClr val="bg1"/>
                </a:solidFill>
              </a:rPr>
              <a:t>REQUIREMENTS</a:t>
            </a:r>
          </a:p>
        </p:txBody>
      </p:sp>
      <p:sp>
        <p:nvSpPr>
          <p:cNvPr id="6" name="Rectangle 5">
            <a:extLst>
              <a:ext uri="{FF2B5EF4-FFF2-40B4-BE49-F238E27FC236}">
                <a16:creationId xmlns:a16="http://schemas.microsoft.com/office/drawing/2014/main" id="{C210B714-E280-4B20-9A64-B0273ADEFB0F}"/>
              </a:ext>
            </a:extLst>
          </p:cNvPr>
          <p:cNvSpPr/>
          <p:nvPr/>
        </p:nvSpPr>
        <p:spPr>
          <a:xfrm>
            <a:off x="7828767" y="3131"/>
            <a:ext cx="507305" cy="1158657"/>
          </a:xfrm>
          <a:prstGeom prst="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5348335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52BEFF1-896C-45B1-B02C-96A6A1BC3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 name="Freeform 36">
            <a:extLst>
              <a:ext uri="{FF2B5EF4-FFF2-40B4-BE49-F238E27FC236}">
                <a16:creationId xmlns:a16="http://schemas.microsoft.com/office/drawing/2014/main" id="{BB237A14-61B1-4C00-A670-5D8D68A86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83477" y="0"/>
            <a:ext cx="419604"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solidFill>
                <a:schemeClr val="tx1">
                  <a:alpha val="20000"/>
                </a:schemeClr>
              </a:solidFill>
            </a:endParaRPr>
          </a:p>
        </p:txBody>
      </p:sp>
      <p:sp>
        <p:nvSpPr>
          <p:cNvPr id="12" name="Freeform: Shape 11">
            <a:extLst>
              <a:ext uri="{FF2B5EF4-FFF2-40B4-BE49-F238E27FC236}">
                <a16:creationId xmlns:a16="http://schemas.microsoft.com/office/drawing/2014/main" id="{8598F259-6F54-47A3-8D13-1603D786A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3743184"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ln/>
          <a:effectLst/>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BA768A8-4FED-4ED8-9E46-6BE72188E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91725F67-3917-4029-8937-4EC72BC10BEA}"/>
              </a:ext>
            </a:extLst>
          </p:cNvPr>
          <p:cNvSpPr>
            <a:spLocks noGrp="1"/>
          </p:cNvSpPr>
          <p:nvPr>
            <p:ph type="title"/>
          </p:nvPr>
        </p:nvSpPr>
        <p:spPr>
          <a:xfrm>
            <a:off x="320756" y="2616687"/>
            <a:ext cx="2955309" cy="1495890"/>
          </a:xfrm>
        </p:spPr>
        <p:txBody>
          <a:bodyPr>
            <a:normAutofit/>
          </a:bodyPr>
          <a:lstStyle/>
          <a:p>
            <a:pPr algn="r"/>
            <a:r>
              <a:rPr lang="en-US" b="1">
                <a:solidFill>
                  <a:srgbClr val="FFFFFF"/>
                </a:solidFill>
              </a:rPr>
              <a:t>SOFTWARE</a:t>
            </a:r>
            <a:br>
              <a:rPr lang="en-US" b="1"/>
            </a:br>
            <a:r>
              <a:rPr lang="en-US" b="1">
                <a:solidFill>
                  <a:srgbClr val="FFFFFF"/>
                </a:solidFill>
              </a:rPr>
              <a:t>DESIGN </a:t>
            </a:r>
            <a:r>
              <a:rPr lang="en-US">
                <a:solidFill>
                  <a:srgbClr val="FFFFFF"/>
                </a:solidFill>
              </a:rPr>
              <a:t>  </a:t>
            </a:r>
          </a:p>
        </p:txBody>
      </p:sp>
      <p:sp>
        <p:nvSpPr>
          <p:cNvPr id="3" name="Content Placeholder 2">
            <a:extLst>
              <a:ext uri="{FF2B5EF4-FFF2-40B4-BE49-F238E27FC236}">
                <a16:creationId xmlns:a16="http://schemas.microsoft.com/office/drawing/2014/main" id="{C612C392-2988-4EB0-8C2C-2A6CE9765303}"/>
              </a:ext>
            </a:extLst>
          </p:cNvPr>
          <p:cNvSpPr>
            <a:spLocks noGrp="1"/>
          </p:cNvSpPr>
          <p:nvPr>
            <p:ph idx="1"/>
          </p:nvPr>
        </p:nvSpPr>
        <p:spPr>
          <a:xfrm>
            <a:off x="3903081" y="1758654"/>
            <a:ext cx="4990773" cy="4840339"/>
          </a:xfrm>
        </p:spPr>
        <p:txBody>
          <a:bodyPr vert="horz" lIns="91440" tIns="45720" rIns="91440" bIns="45720" rtlCol="0" anchor="t">
            <a:normAutofit fontScale="92500" lnSpcReduction="20000"/>
          </a:bodyPr>
          <a:lstStyle/>
          <a:p>
            <a:pPr algn="just">
              <a:lnSpc>
                <a:spcPct val="150000"/>
              </a:lnSpc>
              <a:buFont typeface="Wingdings" charset="2"/>
              <a:buChar char="q"/>
            </a:pPr>
            <a:r>
              <a:rPr lang="en-US">
                <a:latin typeface="Cambria"/>
                <a:ea typeface="+mj-lt"/>
                <a:cs typeface="+mj-lt"/>
              </a:rPr>
              <a:t>Unified Modelling Language is a tool that helps a designer to present his ideas about the project to his client and his developer. </a:t>
            </a:r>
            <a:endParaRPr lang="en-US">
              <a:latin typeface="Cambria"/>
            </a:endParaRPr>
          </a:p>
          <a:p>
            <a:pPr algn="just">
              <a:lnSpc>
                <a:spcPct val="150000"/>
              </a:lnSpc>
              <a:buFont typeface="Wingdings" charset="2"/>
              <a:buChar char="q"/>
            </a:pPr>
            <a:r>
              <a:rPr lang="en-US">
                <a:latin typeface="Cambria"/>
                <a:ea typeface="+mj-lt"/>
                <a:cs typeface="+mj-lt"/>
              </a:rPr>
              <a:t>Modelling plays a crucial role in designing a software. </a:t>
            </a:r>
          </a:p>
          <a:p>
            <a:pPr algn="just">
              <a:lnSpc>
                <a:spcPct val="150000"/>
              </a:lnSpc>
              <a:buFont typeface="Wingdings" charset="2"/>
              <a:buChar char="q"/>
            </a:pPr>
            <a:r>
              <a:rPr lang="en-US">
                <a:latin typeface="Cambria"/>
                <a:ea typeface="+mj-lt"/>
                <a:cs typeface="+mj-lt"/>
              </a:rPr>
              <a:t>A poorly designed model can lead to a poorly developed software.</a:t>
            </a:r>
          </a:p>
          <a:p>
            <a:pPr algn="just">
              <a:lnSpc>
                <a:spcPct val="150000"/>
              </a:lnSpc>
              <a:buFont typeface="Wingdings" charset="2"/>
              <a:buChar char="q"/>
            </a:pPr>
            <a:r>
              <a:rPr lang="en-US">
                <a:latin typeface="Cambria"/>
                <a:ea typeface="+mj-lt"/>
                <a:cs typeface="+mj-lt"/>
              </a:rPr>
              <a:t>A UML system has using five different views that help in describing systems from different perspectives. </a:t>
            </a:r>
            <a:endParaRPr lang="en-US">
              <a:latin typeface="Cambria"/>
            </a:endParaRPr>
          </a:p>
          <a:p>
            <a:br>
              <a:rPr lang="en-US"/>
            </a:br>
            <a:endParaRPr lang="en-US"/>
          </a:p>
        </p:txBody>
      </p:sp>
      <p:sp>
        <p:nvSpPr>
          <p:cNvPr id="4" name="Rectangle 3">
            <a:extLst>
              <a:ext uri="{FF2B5EF4-FFF2-40B4-BE49-F238E27FC236}">
                <a16:creationId xmlns:a16="http://schemas.microsoft.com/office/drawing/2014/main" id="{6FFBD9BC-C7B4-4335-8407-A9221BE859CD}"/>
              </a:ext>
            </a:extLst>
          </p:cNvPr>
          <p:cNvSpPr/>
          <p:nvPr/>
        </p:nvSpPr>
        <p:spPr>
          <a:xfrm>
            <a:off x="7828767" y="3131"/>
            <a:ext cx="507305" cy="1158657"/>
          </a:xfrm>
          <a:prstGeom prst="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8E10B65D-0B29-4D69-8CFC-E318B6D39918}"/>
              </a:ext>
            </a:extLst>
          </p:cNvPr>
          <p:cNvSpPr txBox="1"/>
          <p:nvPr/>
        </p:nvSpPr>
        <p:spPr>
          <a:xfrm>
            <a:off x="4245148" y="975854"/>
            <a:ext cx="3338185"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a:latin typeface="Cambria"/>
              </a:rPr>
              <a:t>UML DIAGRAMS</a:t>
            </a:r>
          </a:p>
        </p:txBody>
      </p:sp>
    </p:spTree>
    <p:extLst>
      <p:ext uri="{BB962C8B-B14F-4D97-AF65-F5344CB8AC3E}">
        <p14:creationId xmlns:p14="http://schemas.microsoft.com/office/powerpoint/2010/main" val="41751513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stretch>
            <a:fillRect t="-39000" b="-39000"/>
          </a:stretch>
        </a:blipFill>
        <a:effectLst/>
      </p:bgPr>
    </p:bg>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2EF86798-E9EE-4468-B186-DED939A810B1}"/>
              </a:ext>
            </a:extLst>
          </p:cNvPr>
          <p:cNvPicPr>
            <a:picLocks noGrp="1" noChangeAspect="1"/>
          </p:cNvPicPr>
          <p:nvPr>
            <p:ph idx="1"/>
          </p:nvPr>
        </p:nvPicPr>
        <p:blipFill>
          <a:blip r:embed="rId3"/>
          <a:stretch>
            <a:fillRect/>
          </a:stretch>
        </p:blipFill>
        <p:spPr>
          <a:xfrm>
            <a:off x="7520" y="-3045"/>
            <a:ext cx="9141442" cy="6864455"/>
          </a:xfrm>
        </p:spPr>
      </p:pic>
      <p:pic>
        <p:nvPicPr>
          <p:cNvPr id="6" name="Picture 6">
            <a:extLst>
              <a:ext uri="{FF2B5EF4-FFF2-40B4-BE49-F238E27FC236}">
                <a16:creationId xmlns:a16="http://schemas.microsoft.com/office/drawing/2014/main" id="{503A839E-5C78-43FF-BA6D-A4D295EB290C}"/>
              </a:ext>
            </a:extLst>
          </p:cNvPr>
          <p:cNvPicPr>
            <a:picLocks noChangeAspect="1"/>
          </p:cNvPicPr>
          <p:nvPr/>
        </p:nvPicPr>
        <p:blipFill>
          <a:blip r:embed="rId4"/>
          <a:stretch>
            <a:fillRect/>
          </a:stretch>
        </p:blipFill>
        <p:spPr>
          <a:xfrm>
            <a:off x="469726" y="1644433"/>
            <a:ext cx="8229599" cy="4953260"/>
          </a:xfrm>
          <a:prstGeom prst="rect">
            <a:avLst/>
          </a:prstGeom>
        </p:spPr>
      </p:pic>
      <p:sp>
        <p:nvSpPr>
          <p:cNvPr id="7" name="TextBox 6">
            <a:extLst>
              <a:ext uri="{FF2B5EF4-FFF2-40B4-BE49-F238E27FC236}">
                <a16:creationId xmlns:a16="http://schemas.microsoft.com/office/drawing/2014/main" id="{EF58AEE5-C312-496F-8B39-A87C072DB4AC}"/>
              </a:ext>
            </a:extLst>
          </p:cNvPr>
          <p:cNvSpPr txBox="1"/>
          <p:nvPr/>
        </p:nvSpPr>
        <p:spPr>
          <a:xfrm>
            <a:off x="1465546" y="419621"/>
            <a:ext cx="653232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a:t>    USE CASE DIAGRAM</a:t>
            </a:r>
          </a:p>
        </p:txBody>
      </p:sp>
    </p:spTree>
    <p:extLst>
      <p:ext uri="{BB962C8B-B14F-4D97-AF65-F5344CB8AC3E}">
        <p14:creationId xmlns:p14="http://schemas.microsoft.com/office/powerpoint/2010/main" val="1742540689"/>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Ion">
  <a:themeElements>
    <a:clrScheme name="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A207AED3-9ABC-4A18-9978-A59B65688B1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(4:3)</PresentationFormat>
  <Slides>30</Slides>
  <Notes>1</Notes>
  <HiddenSlides>0</HiddenSlide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Ion</vt:lpstr>
      <vt:lpstr>PowerPoint Presentation</vt:lpstr>
      <vt:lpstr>ABSTRACT</vt:lpstr>
      <vt:lpstr>FEATURES</vt:lpstr>
      <vt:lpstr>EXISTING SYSTEM   </vt:lpstr>
      <vt:lpstr>PROPOSED SYSTEM   </vt:lpstr>
      <vt:lpstr>PowerPoint Presentation</vt:lpstr>
      <vt:lpstr>PowerPoint Presentation</vt:lpstr>
      <vt:lpstr>SOFTWARE DESIGN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SAI RAM</dc:creator>
  <cp:lastModifiedBy>VAISHNAVI KAMINENI</cp:lastModifiedBy>
  <cp:revision>1</cp:revision>
  <dcterms:created xsi:type="dcterms:W3CDTF">2020-08-13T04:27:54Z</dcterms:created>
  <dcterms:modified xsi:type="dcterms:W3CDTF">2020-08-27T12:25:32Z</dcterms:modified>
</cp:coreProperties>
</file>