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70FD09-A9D4-444B-A363-32CCD8AD064C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BFA68E8-381A-4EC9-8114-73DA4395951C}">
      <dgm:prSet/>
      <dgm:spPr/>
      <dgm:t>
        <a:bodyPr/>
        <a:lstStyle/>
        <a:p>
          <a:r>
            <a:rPr lang="en-US" dirty="0"/>
            <a:t>Data understanding</a:t>
          </a:r>
        </a:p>
      </dgm:t>
    </dgm:pt>
    <dgm:pt modelId="{96C61C08-9539-4239-98BD-3A2E6DDD4E1E}" type="parTrans" cxnId="{E63014EE-9201-4FB4-A9AD-F74E675A979E}">
      <dgm:prSet/>
      <dgm:spPr/>
      <dgm:t>
        <a:bodyPr/>
        <a:lstStyle/>
        <a:p>
          <a:endParaRPr lang="en-US"/>
        </a:p>
      </dgm:t>
    </dgm:pt>
    <dgm:pt modelId="{57285657-C86A-499B-BA57-D7E9954EBB90}" type="sibTrans" cxnId="{E63014EE-9201-4FB4-A9AD-F74E675A979E}">
      <dgm:prSet/>
      <dgm:spPr/>
      <dgm:t>
        <a:bodyPr/>
        <a:lstStyle/>
        <a:p>
          <a:endParaRPr lang="en-US"/>
        </a:p>
      </dgm:t>
    </dgm:pt>
    <dgm:pt modelId="{E64E2DB9-9AD1-47C3-B3D6-FD73979741BA}">
      <dgm:prSet/>
      <dgm:spPr/>
      <dgm:t>
        <a:bodyPr/>
        <a:lstStyle/>
        <a:p>
          <a:r>
            <a:rPr lang="en-US" dirty="0"/>
            <a:t>Data cleaning</a:t>
          </a:r>
        </a:p>
      </dgm:t>
    </dgm:pt>
    <dgm:pt modelId="{CFC47B34-9A7F-4BA5-9CD8-292D231E01EA}" type="parTrans" cxnId="{64D0DB5F-376D-4B73-9C32-19F1460F5760}">
      <dgm:prSet/>
      <dgm:spPr/>
      <dgm:t>
        <a:bodyPr/>
        <a:lstStyle/>
        <a:p>
          <a:endParaRPr lang="en-US"/>
        </a:p>
      </dgm:t>
    </dgm:pt>
    <dgm:pt modelId="{86E4B6C1-3405-4958-86A0-D89250E2C331}" type="sibTrans" cxnId="{64D0DB5F-376D-4B73-9C32-19F1460F5760}">
      <dgm:prSet/>
      <dgm:spPr/>
      <dgm:t>
        <a:bodyPr/>
        <a:lstStyle/>
        <a:p>
          <a:endParaRPr lang="en-US"/>
        </a:p>
      </dgm:t>
    </dgm:pt>
    <dgm:pt modelId="{A0E7CBFC-77D3-4D49-8E4C-053000FA150F}">
      <dgm:prSet/>
      <dgm:spPr/>
      <dgm:t>
        <a:bodyPr/>
        <a:lstStyle/>
        <a:p>
          <a:r>
            <a:rPr lang="en-US" dirty="0"/>
            <a:t>Datatype conversion</a:t>
          </a:r>
        </a:p>
      </dgm:t>
    </dgm:pt>
    <dgm:pt modelId="{4A6373EB-D38C-42FE-94E7-AE729AEC6032}" type="parTrans" cxnId="{D769998D-0FED-4E9C-8737-2761835EEA0B}">
      <dgm:prSet/>
      <dgm:spPr/>
      <dgm:t>
        <a:bodyPr/>
        <a:lstStyle/>
        <a:p>
          <a:endParaRPr lang="en-US"/>
        </a:p>
      </dgm:t>
    </dgm:pt>
    <dgm:pt modelId="{11ACA1EC-E583-4147-99F9-E6743E888A2E}" type="sibTrans" cxnId="{D769998D-0FED-4E9C-8737-2761835EEA0B}">
      <dgm:prSet/>
      <dgm:spPr/>
      <dgm:t>
        <a:bodyPr/>
        <a:lstStyle/>
        <a:p>
          <a:endParaRPr lang="en-US"/>
        </a:p>
      </dgm:t>
    </dgm:pt>
    <dgm:pt modelId="{61C5B1B0-B2BE-4798-8F02-947D4DFE4B8C}">
      <dgm:prSet/>
      <dgm:spPr/>
      <dgm:t>
        <a:bodyPr/>
        <a:lstStyle/>
        <a:p>
          <a:r>
            <a:rPr lang="en-US" dirty="0"/>
            <a:t>Derived metrics</a:t>
          </a:r>
        </a:p>
      </dgm:t>
    </dgm:pt>
    <dgm:pt modelId="{FF8AF313-ED58-4AA3-8BB1-08933233C9F8}" type="parTrans" cxnId="{FE99336C-4A4B-45E6-9801-17F80A368CA4}">
      <dgm:prSet/>
      <dgm:spPr/>
      <dgm:t>
        <a:bodyPr/>
        <a:lstStyle/>
        <a:p>
          <a:endParaRPr lang="en-US"/>
        </a:p>
      </dgm:t>
    </dgm:pt>
    <dgm:pt modelId="{1E38F162-D58B-417E-AD46-59AC540C9155}" type="sibTrans" cxnId="{FE99336C-4A4B-45E6-9801-17F80A368CA4}">
      <dgm:prSet/>
      <dgm:spPr/>
      <dgm:t>
        <a:bodyPr/>
        <a:lstStyle/>
        <a:p>
          <a:endParaRPr lang="en-US"/>
        </a:p>
      </dgm:t>
    </dgm:pt>
    <dgm:pt modelId="{4AB22CD8-21B1-47A8-8BCA-76911035F421}">
      <dgm:prSet/>
      <dgm:spPr/>
      <dgm:t>
        <a:bodyPr/>
        <a:lstStyle/>
        <a:p>
          <a:r>
            <a:rPr lang="en-US" dirty="0"/>
            <a:t>Univariate analysis</a:t>
          </a:r>
        </a:p>
      </dgm:t>
    </dgm:pt>
    <dgm:pt modelId="{B979BB63-0DC2-4263-905A-005A510ABED7}" type="parTrans" cxnId="{C614B75B-5804-475D-A494-BAE48BEC351E}">
      <dgm:prSet/>
      <dgm:spPr/>
      <dgm:t>
        <a:bodyPr/>
        <a:lstStyle/>
        <a:p>
          <a:endParaRPr lang="en-US"/>
        </a:p>
      </dgm:t>
    </dgm:pt>
    <dgm:pt modelId="{1328C185-38AC-4877-B952-430F4D0D4EB3}" type="sibTrans" cxnId="{C614B75B-5804-475D-A494-BAE48BEC351E}">
      <dgm:prSet/>
      <dgm:spPr/>
      <dgm:t>
        <a:bodyPr/>
        <a:lstStyle/>
        <a:p>
          <a:endParaRPr lang="en-US"/>
        </a:p>
      </dgm:t>
    </dgm:pt>
    <dgm:pt modelId="{269710DB-D164-4C89-871B-BD023CC5E199}">
      <dgm:prSet/>
      <dgm:spPr/>
      <dgm:t>
        <a:bodyPr/>
        <a:lstStyle/>
        <a:p>
          <a:r>
            <a:rPr lang="en-US" dirty="0"/>
            <a:t>Segmented univariate analysis</a:t>
          </a:r>
        </a:p>
      </dgm:t>
    </dgm:pt>
    <dgm:pt modelId="{514914D4-F0FF-4BEC-B6C4-166B209CC8E8}" type="parTrans" cxnId="{06DF69BD-B034-4FCF-B568-8A556CF69855}">
      <dgm:prSet/>
      <dgm:spPr/>
      <dgm:t>
        <a:bodyPr/>
        <a:lstStyle/>
        <a:p>
          <a:endParaRPr lang="en-US"/>
        </a:p>
      </dgm:t>
    </dgm:pt>
    <dgm:pt modelId="{8B41423D-2196-4EC7-95C9-EE5E7F12506D}" type="sibTrans" cxnId="{06DF69BD-B034-4FCF-B568-8A556CF69855}">
      <dgm:prSet/>
      <dgm:spPr/>
      <dgm:t>
        <a:bodyPr/>
        <a:lstStyle/>
        <a:p>
          <a:endParaRPr lang="en-US"/>
        </a:p>
      </dgm:t>
    </dgm:pt>
    <dgm:pt modelId="{E287A4F0-80BF-442F-A06B-D957C1BCC693}">
      <dgm:prSet/>
      <dgm:spPr/>
      <dgm:t>
        <a:bodyPr/>
        <a:lstStyle/>
        <a:p>
          <a:r>
            <a:rPr lang="en-US" dirty="0"/>
            <a:t>Bivariate analysis</a:t>
          </a:r>
        </a:p>
      </dgm:t>
    </dgm:pt>
    <dgm:pt modelId="{33F98FA9-261B-49A0-881D-A953104A3A74}" type="parTrans" cxnId="{D208CB36-F330-48A0-AACC-BC5464281616}">
      <dgm:prSet/>
      <dgm:spPr/>
      <dgm:t>
        <a:bodyPr/>
        <a:lstStyle/>
        <a:p>
          <a:endParaRPr lang="en-US"/>
        </a:p>
      </dgm:t>
    </dgm:pt>
    <dgm:pt modelId="{E30A86FD-A030-4FF2-BA6E-328FC2B382EA}" type="sibTrans" cxnId="{D208CB36-F330-48A0-AACC-BC5464281616}">
      <dgm:prSet/>
      <dgm:spPr/>
      <dgm:t>
        <a:bodyPr/>
        <a:lstStyle/>
        <a:p>
          <a:endParaRPr lang="en-US"/>
        </a:p>
      </dgm:t>
    </dgm:pt>
    <dgm:pt modelId="{A8EA3FA7-048E-4452-92BD-B8ACEB0093E1}" type="pres">
      <dgm:prSet presAssocID="{6D70FD09-A9D4-444B-A363-32CCD8AD064C}" presName="Name0" presStyleCnt="0">
        <dgm:presLayoutVars>
          <dgm:dir/>
          <dgm:animLvl val="lvl"/>
          <dgm:resizeHandles val="exact"/>
        </dgm:presLayoutVars>
      </dgm:prSet>
      <dgm:spPr/>
    </dgm:pt>
    <dgm:pt modelId="{C87F093B-BBE7-4FED-A2FF-F2AD1D0FB3C9}" type="pres">
      <dgm:prSet presAssocID="{EBFA68E8-381A-4EC9-8114-73DA4395951C}" presName="linNode" presStyleCnt="0"/>
      <dgm:spPr/>
    </dgm:pt>
    <dgm:pt modelId="{2104F9EE-8D10-4209-B091-A0C2D5999F87}" type="pres">
      <dgm:prSet presAssocID="{EBFA68E8-381A-4EC9-8114-73DA4395951C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25BFB6C8-2A1A-426C-9C26-0F79CD655CA9}" type="pres">
      <dgm:prSet presAssocID="{57285657-C86A-499B-BA57-D7E9954EBB90}" presName="sp" presStyleCnt="0"/>
      <dgm:spPr/>
    </dgm:pt>
    <dgm:pt modelId="{48C15CF5-5413-4CA2-A4A0-8D457B51EF7B}" type="pres">
      <dgm:prSet presAssocID="{E64E2DB9-9AD1-47C3-B3D6-FD73979741BA}" presName="linNode" presStyleCnt="0"/>
      <dgm:spPr/>
    </dgm:pt>
    <dgm:pt modelId="{E7CA1E22-9383-42B5-81B6-66D2B32F2006}" type="pres">
      <dgm:prSet presAssocID="{E64E2DB9-9AD1-47C3-B3D6-FD73979741BA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46853A37-65EB-4904-AB37-6B8F83ACD31B}" type="pres">
      <dgm:prSet presAssocID="{86E4B6C1-3405-4958-86A0-D89250E2C331}" presName="sp" presStyleCnt="0"/>
      <dgm:spPr/>
    </dgm:pt>
    <dgm:pt modelId="{08BC133C-D8E3-46D0-A993-59635AD5AC34}" type="pres">
      <dgm:prSet presAssocID="{A0E7CBFC-77D3-4D49-8E4C-053000FA150F}" presName="linNode" presStyleCnt="0"/>
      <dgm:spPr/>
    </dgm:pt>
    <dgm:pt modelId="{E9BE5F0B-826F-4B1E-95A0-B4CB5D713D66}" type="pres">
      <dgm:prSet presAssocID="{A0E7CBFC-77D3-4D49-8E4C-053000FA150F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CD8D2EFD-DEE4-4952-AAD0-5D07F82915F7}" type="pres">
      <dgm:prSet presAssocID="{11ACA1EC-E583-4147-99F9-E6743E888A2E}" presName="sp" presStyleCnt="0"/>
      <dgm:spPr/>
    </dgm:pt>
    <dgm:pt modelId="{ADE0DD8D-98AE-41FB-82D0-A984643433FF}" type="pres">
      <dgm:prSet presAssocID="{61C5B1B0-B2BE-4798-8F02-947D4DFE4B8C}" presName="linNode" presStyleCnt="0"/>
      <dgm:spPr/>
    </dgm:pt>
    <dgm:pt modelId="{E317734B-596F-4E84-8655-9AA03DC1B2BD}" type="pres">
      <dgm:prSet presAssocID="{61C5B1B0-B2BE-4798-8F02-947D4DFE4B8C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177C7B1F-7777-4EDF-B170-D82B209A10D1}" type="pres">
      <dgm:prSet presAssocID="{1E38F162-D58B-417E-AD46-59AC540C9155}" presName="sp" presStyleCnt="0"/>
      <dgm:spPr/>
    </dgm:pt>
    <dgm:pt modelId="{D5CF8172-053C-4C06-8700-8DCAC0581C87}" type="pres">
      <dgm:prSet presAssocID="{4AB22CD8-21B1-47A8-8BCA-76911035F421}" presName="linNode" presStyleCnt="0"/>
      <dgm:spPr/>
    </dgm:pt>
    <dgm:pt modelId="{0525E05B-265B-4E40-B4C1-A557F133EEED}" type="pres">
      <dgm:prSet presAssocID="{4AB22CD8-21B1-47A8-8BCA-76911035F421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E7822C9E-603B-4869-BA34-7E44CBAA2A90}" type="pres">
      <dgm:prSet presAssocID="{1328C185-38AC-4877-B952-430F4D0D4EB3}" presName="sp" presStyleCnt="0"/>
      <dgm:spPr/>
    </dgm:pt>
    <dgm:pt modelId="{2656FFE9-982E-44D6-982F-2E115C91B821}" type="pres">
      <dgm:prSet presAssocID="{269710DB-D164-4C89-871B-BD023CC5E199}" presName="linNode" presStyleCnt="0"/>
      <dgm:spPr/>
    </dgm:pt>
    <dgm:pt modelId="{E45CEF20-E789-4172-9E2D-7ABACB90EF7B}" type="pres">
      <dgm:prSet presAssocID="{269710DB-D164-4C89-871B-BD023CC5E199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C034F04F-4A52-43B9-B99C-6A0984564A0F}" type="pres">
      <dgm:prSet presAssocID="{8B41423D-2196-4EC7-95C9-EE5E7F12506D}" presName="sp" presStyleCnt="0"/>
      <dgm:spPr/>
    </dgm:pt>
    <dgm:pt modelId="{590E64A3-FCB7-4090-9A9A-7025D77E2275}" type="pres">
      <dgm:prSet presAssocID="{E287A4F0-80BF-442F-A06B-D957C1BCC693}" presName="linNode" presStyleCnt="0"/>
      <dgm:spPr/>
    </dgm:pt>
    <dgm:pt modelId="{3D9F9B63-377B-4912-B8CD-2DF469C8D394}" type="pres">
      <dgm:prSet presAssocID="{E287A4F0-80BF-442F-A06B-D957C1BCC693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CBCD672C-3828-4B48-B45C-AE153D72DF45}" type="presOf" srcId="{61C5B1B0-B2BE-4798-8F02-947D4DFE4B8C}" destId="{E317734B-596F-4E84-8655-9AA03DC1B2BD}" srcOrd="0" destOrd="0" presId="urn:microsoft.com/office/officeart/2005/8/layout/vList5"/>
    <dgm:cxn modelId="{D208CB36-F330-48A0-AACC-BC5464281616}" srcId="{6D70FD09-A9D4-444B-A363-32CCD8AD064C}" destId="{E287A4F0-80BF-442F-A06B-D957C1BCC693}" srcOrd="6" destOrd="0" parTransId="{33F98FA9-261B-49A0-881D-A953104A3A74}" sibTransId="{E30A86FD-A030-4FF2-BA6E-328FC2B382EA}"/>
    <dgm:cxn modelId="{C614B75B-5804-475D-A494-BAE48BEC351E}" srcId="{6D70FD09-A9D4-444B-A363-32CCD8AD064C}" destId="{4AB22CD8-21B1-47A8-8BCA-76911035F421}" srcOrd="4" destOrd="0" parTransId="{B979BB63-0DC2-4263-905A-005A510ABED7}" sibTransId="{1328C185-38AC-4877-B952-430F4D0D4EB3}"/>
    <dgm:cxn modelId="{64D0DB5F-376D-4B73-9C32-19F1460F5760}" srcId="{6D70FD09-A9D4-444B-A363-32CCD8AD064C}" destId="{E64E2DB9-9AD1-47C3-B3D6-FD73979741BA}" srcOrd="1" destOrd="0" parTransId="{CFC47B34-9A7F-4BA5-9CD8-292D231E01EA}" sibTransId="{86E4B6C1-3405-4958-86A0-D89250E2C331}"/>
    <dgm:cxn modelId="{FE99336C-4A4B-45E6-9801-17F80A368CA4}" srcId="{6D70FD09-A9D4-444B-A363-32CCD8AD064C}" destId="{61C5B1B0-B2BE-4798-8F02-947D4DFE4B8C}" srcOrd="3" destOrd="0" parTransId="{FF8AF313-ED58-4AA3-8BB1-08933233C9F8}" sibTransId="{1E38F162-D58B-417E-AD46-59AC540C9155}"/>
    <dgm:cxn modelId="{C6E64F70-B084-48A9-BFE0-4E0C8D3F35AD}" type="presOf" srcId="{A0E7CBFC-77D3-4D49-8E4C-053000FA150F}" destId="{E9BE5F0B-826F-4B1E-95A0-B4CB5D713D66}" srcOrd="0" destOrd="0" presId="urn:microsoft.com/office/officeart/2005/8/layout/vList5"/>
    <dgm:cxn modelId="{B7E99156-4332-4FE2-92F6-E7B405D7B79A}" type="presOf" srcId="{269710DB-D164-4C89-871B-BD023CC5E199}" destId="{E45CEF20-E789-4172-9E2D-7ABACB90EF7B}" srcOrd="0" destOrd="0" presId="urn:microsoft.com/office/officeart/2005/8/layout/vList5"/>
    <dgm:cxn modelId="{9417C059-58F1-43D6-8F80-949C9A934BB3}" type="presOf" srcId="{6D70FD09-A9D4-444B-A363-32CCD8AD064C}" destId="{A8EA3FA7-048E-4452-92BD-B8ACEB0093E1}" srcOrd="0" destOrd="0" presId="urn:microsoft.com/office/officeart/2005/8/layout/vList5"/>
    <dgm:cxn modelId="{845AF97D-75B2-4F84-AAB6-98DF6605A32D}" type="presOf" srcId="{EBFA68E8-381A-4EC9-8114-73DA4395951C}" destId="{2104F9EE-8D10-4209-B091-A0C2D5999F87}" srcOrd="0" destOrd="0" presId="urn:microsoft.com/office/officeart/2005/8/layout/vList5"/>
    <dgm:cxn modelId="{C2760F8D-A07D-470A-82E3-246645ADFD3A}" type="presOf" srcId="{E64E2DB9-9AD1-47C3-B3D6-FD73979741BA}" destId="{E7CA1E22-9383-42B5-81B6-66D2B32F2006}" srcOrd="0" destOrd="0" presId="urn:microsoft.com/office/officeart/2005/8/layout/vList5"/>
    <dgm:cxn modelId="{D769998D-0FED-4E9C-8737-2761835EEA0B}" srcId="{6D70FD09-A9D4-444B-A363-32CCD8AD064C}" destId="{A0E7CBFC-77D3-4D49-8E4C-053000FA150F}" srcOrd="2" destOrd="0" parTransId="{4A6373EB-D38C-42FE-94E7-AE729AEC6032}" sibTransId="{11ACA1EC-E583-4147-99F9-E6743E888A2E}"/>
    <dgm:cxn modelId="{AC2F76B0-0681-433F-A1EB-BE14CF24FB0B}" type="presOf" srcId="{E287A4F0-80BF-442F-A06B-D957C1BCC693}" destId="{3D9F9B63-377B-4912-B8CD-2DF469C8D394}" srcOrd="0" destOrd="0" presId="urn:microsoft.com/office/officeart/2005/8/layout/vList5"/>
    <dgm:cxn modelId="{06DF69BD-B034-4FCF-B568-8A556CF69855}" srcId="{6D70FD09-A9D4-444B-A363-32CCD8AD064C}" destId="{269710DB-D164-4C89-871B-BD023CC5E199}" srcOrd="5" destOrd="0" parTransId="{514914D4-F0FF-4BEC-B6C4-166B209CC8E8}" sibTransId="{8B41423D-2196-4EC7-95C9-EE5E7F12506D}"/>
    <dgm:cxn modelId="{F3B633E6-7CAC-4463-8D3F-A4271D5D745B}" type="presOf" srcId="{4AB22CD8-21B1-47A8-8BCA-76911035F421}" destId="{0525E05B-265B-4E40-B4C1-A557F133EEED}" srcOrd="0" destOrd="0" presId="urn:microsoft.com/office/officeart/2005/8/layout/vList5"/>
    <dgm:cxn modelId="{E63014EE-9201-4FB4-A9AD-F74E675A979E}" srcId="{6D70FD09-A9D4-444B-A363-32CCD8AD064C}" destId="{EBFA68E8-381A-4EC9-8114-73DA4395951C}" srcOrd="0" destOrd="0" parTransId="{96C61C08-9539-4239-98BD-3A2E6DDD4E1E}" sibTransId="{57285657-C86A-499B-BA57-D7E9954EBB90}"/>
    <dgm:cxn modelId="{55CFD926-C7CD-46F6-B4E3-C3DCF30EAC17}" type="presParOf" srcId="{A8EA3FA7-048E-4452-92BD-B8ACEB0093E1}" destId="{C87F093B-BBE7-4FED-A2FF-F2AD1D0FB3C9}" srcOrd="0" destOrd="0" presId="urn:microsoft.com/office/officeart/2005/8/layout/vList5"/>
    <dgm:cxn modelId="{8FC7EDE8-AA96-493D-ABAF-F0D11C3FA008}" type="presParOf" srcId="{C87F093B-BBE7-4FED-A2FF-F2AD1D0FB3C9}" destId="{2104F9EE-8D10-4209-B091-A0C2D5999F87}" srcOrd="0" destOrd="0" presId="urn:microsoft.com/office/officeart/2005/8/layout/vList5"/>
    <dgm:cxn modelId="{FD7458FF-C2BA-4EF9-A477-DFB4598E4B6A}" type="presParOf" srcId="{A8EA3FA7-048E-4452-92BD-B8ACEB0093E1}" destId="{25BFB6C8-2A1A-426C-9C26-0F79CD655CA9}" srcOrd="1" destOrd="0" presId="urn:microsoft.com/office/officeart/2005/8/layout/vList5"/>
    <dgm:cxn modelId="{6C932C95-8622-4FD0-8934-94DD38F8A6FF}" type="presParOf" srcId="{A8EA3FA7-048E-4452-92BD-B8ACEB0093E1}" destId="{48C15CF5-5413-4CA2-A4A0-8D457B51EF7B}" srcOrd="2" destOrd="0" presId="urn:microsoft.com/office/officeart/2005/8/layout/vList5"/>
    <dgm:cxn modelId="{1CF5A2B0-D443-48A2-B727-585A9C41726A}" type="presParOf" srcId="{48C15CF5-5413-4CA2-A4A0-8D457B51EF7B}" destId="{E7CA1E22-9383-42B5-81B6-66D2B32F2006}" srcOrd="0" destOrd="0" presId="urn:microsoft.com/office/officeart/2005/8/layout/vList5"/>
    <dgm:cxn modelId="{DB3EA35F-50C8-4314-AD61-E22A06663F3E}" type="presParOf" srcId="{A8EA3FA7-048E-4452-92BD-B8ACEB0093E1}" destId="{46853A37-65EB-4904-AB37-6B8F83ACD31B}" srcOrd="3" destOrd="0" presId="urn:microsoft.com/office/officeart/2005/8/layout/vList5"/>
    <dgm:cxn modelId="{0D82665B-BACC-4EBF-A717-BB216DEB5818}" type="presParOf" srcId="{A8EA3FA7-048E-4452-92BD-B8ACEB0093E1}" destId="{08BC133C-D8E3-46D0-A993-59635AD5AC34}" srcOrd="4" destOrd="0" presId="urn:microsoft.com/office/officeart/2005/8/layout/vList5"/>
    <dgm:cxn modelId="{3AB1E073-5952-444C-B135-440A36500D66}" type="presParOf" srcId="{08BC133C-D8E3-46D0-A993-59635AD5AC34}" destId="{E9BE5F0B-826F-4B1E-95A0-B4CB5D713D66}" srcOrd="0" destOrd="0" presId="urn:microsoft.com/office/officeart/2005/8/layout/vList5"/>
    <dgm:cxn modelId="{01F1EEFA-823F-4C81-B102-AC893EF1E189}" type="presParOf" srcId="{A8EA3FA7-048E-4452-92BD-B8ACEB0093E1}" destId="{CD8D2EFD-DEE4-4952-AAD0-5D07F82915F7}" srcOrd="5" destOrd="0" presId="urn:microsoft.com/office/officeart/2005/8/layout/vList5"/>
    <dgm:cxn modelId="{3A46338B-47A7-4B3C-82DE-900F1A97997A}" type="presParOf" srcId="{A8EA3FA7-048E-4452-92BD-B8ACEB0093E1}" destId="{ADE0DD8D-98AE-41FB-82D0-A984643433FF}" srcOrd="6" destOrd="0" presId="urn:microsoft.com/office/officeart/2005/8/layout/vList5"/>
    <dgm:cxn modelId="{2320AD5C-6850-43D3-A04D-D9A3CA8ED4DE}" type="presParOf" srcId="{ADE0DD8D-98AE-41FB-82D0-A984643433FF}" destId="{E317734B-596F-4E84-8655-9AA03DC1B2BD}" srcOrd="0" destOrd="0" presId="urn:microsoft.com/office/officeart/2005/8/layout/vList5"/>
    <dgm:cxn modelId="{4EE32D4E-935F-43C9-BA2D-901351121193}" type="presParOf" srcId="{A8EA3FA7-048E-4452-92BD-B8ACEB0093E1}" destId="{177C7B1F-7777-4EDF-B170-D82B209A10D1}" srcOrd="7" destOrd="0" presId="urn:microsoft.com/office/officeart/2005/8/layout/vList5"/>
    <dgm:cxn modelId="{7AF012E2-6AB0-46C6-AB3F-B06FCC6D9A96}" type="presParOf" srcId="{A8EA3FA7-048E-4452-92BD-B8ACEB0093E1}" destId="{D5CF8172-053C-4C06-8700-8DCAC0581C87}" srcOrd="8" destOrd="0" presId="urn:microsoft.com/office/officeart/2005/8/layout/vList5"/>
    <dgm:cxn modelId="{8F0A573E-3E4F-4292-B9BD-AA66F96372AA}" type="presParOf" srcId="{D5CF8172-053C-4C06-8700-8DCAC0581C87}" destId="{0525E05B-265B-4E40-B4C1-A557F133EEED}" srcOrd="0" destOrd="0" presId="urn:microsoft.com/office/officeart/2005/8/layout/vList5"/>
    <dgm:cxn modelId="{87926673-3538-460D-B66F-6B8E1859CD80}" type="presParOf" srcId="{A8EA3FA7-048E-4452-92BD-B8ACEB0093E1}" destId="{E7822C9E-603B-4869-BA34-7E44CBAA2A90}" srcOrd="9" destOrd="0" presId="urn:microsoft.com/office/officeart/2005/8/layout/vList5"/>
    <dgm:cxn modelId="{33415352-2AE6-4F12-BB6B-FC252C595E9A}" type="presParOf" srcId="{A8EA3FA7-048E-4452-92BD-B8ACEB0093E1}" destId="{2656FFE9-982E-44D6-982F-2E115C91B821}" srcOrd="10" destOrd="0" presId="urn:microsoft.com/office/officeart/2005/8/layout/vList5"/>
    <dgm:cxn modelId="{A150EC8B-F546-4C10-BF9B-2677F6801C03}" type="presParOf" srcId="{2656FFE9-982E-44D6-982F-2E115C91B821}" destId="{E45CEF20-E789-4172-9E2D-7ABACB90EF7B}" srcOrd="0" destOrd="0" presId="urn:microsoft.com/office/officeart/2005/8/layout/vList5"/>
    <dgm:cxn modelId="{32BA3648-67D7-49D3-AA69-92BA52CC2518}" type="presParOf" srcId="{A8EA3FA7-048E-4452-92BD-B8ACEB0093E1}" destId="{C034F04F-4A52-43B9-B99C-6A0984564A0F}" srcOrd="11" destOrd="0" presId="urn:microsoft.com/office/officeart/2005/8/layout/vList5"/>
    <dgm:cxn modelId="{31FD333C-71A7-4CFB-B00E-DC05439F7F3E}" type="presParOf" srcId="{A8EA3FA7-048E-4452-92BD-B8ACEB0093E1}" destId="{590E64A3-FCB7-4090-9A9A-7025D77E2275}" srcOrd="12" destOrd="0" presId="urn:microsoft.com/office/officeart/2005/8/layout/vList5"/>
    <dgm:cxn modelId="{69B034DB-0D36-4A2A-A0A2-1400F981E8F4}" type="presParOf" srcId="{590E64A3-FCB7-4090-9A9A-7025D77E2275}" destId="{3D9F9B63-377B-4912-B8CD-2DF469C8D39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4F9EE-8D10-4209-B091-A0C2D5999F87}">
      <dsp:nvSpPr>
        <dsp:cNvPr id="0" name=""/>
        <dsp:cNvSpPr/>
      </dsp:nvSpPr>
      <dsp:spPr>
        <a:xfrm>
          <a:off x="3565843" y="353"/>
          <a:ext cx="4011573" cy="56638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understanding</a:t>
          </a:r>
        </a:p>
      </dsp:txBody>
      <dsp:txXfrm>
        <a:off x="3593492" y="28002"/>
        <a:ext cx="3956275" cy="511091"/>
      </dsp:txXfrm>
    </dsp:sp>
    <dsp:sp modelId="{E7CA1E22-9383-42B5-81B6-66D2B32F2006}">
      <dsp:nvSpPr>
        <dsp:cNvPr id="0" name=""/>
        <dsp:cNvSpPr/>
      </dsp:nvSpPr>
      <dsp:spPr>
        <a:xfrm>
          <a:off x="3565843" y="595062"/>
          <a:ext cx="4011573" cy="56638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cleaning</a:t>
          </a:r>
        </a:p>
      </dsp:txBody>
      <dsp:txXfrm>
        <a:off x="3593492" y="622711"/>
        <a:ext cx="3956275" cy="511091"/>
      </dsp:txXfrm>
    </dsp:sp>
    <dsp:sp modelId="{E9BE5F0B-826F-4B1E-95A0-B4CB5D713D66}">
      <dsp:nvSpPr>
        <dsp:cNvPr id="0" name=""/>
        <dsp:cNvSpPr/>
      </dsp:nvSpPr>
      <dsp:spPr>
        <a:xfrm>
          <a:off x="3565843" y="1189772"/>
          <a:ext cx="4011573" cy="56638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Datatype conversion</a:t>
          </a:r>
        </a:p>
      </dsp:txBody>
      <dsp:txXfrm>
        <a:off x="3593492" y="1217421"/>
        <a:ext cx="3956275" cy="511091"/>
      </dsp:txXfrm>
    </dsp:sp>
    <dsp:sp modelId="{E317734B-596F-4E84-8655-9AA03DC1B2BD}">
      <dsp:nvSpPr>
        <dsp:cNvPr id="0" name=""/>
        <dsp:cNvSpPr/>
      </dsp:nvSpPr>
      <dsp:spPr>
        <a:xfrm>
          <a:off x="3565843" y="1784481"/>
          <a:ext cx="4011573" cy="56638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Derived metrics</a:t>
          </a:r>
        </a:p>
      </dsp:txBody>
      <dsp:txXfrm>
        <a:off x="3593492" y="1812130"/>
        <a:ext cx="3956275" cy="511091"/>
      </dsp:txXfrm>
    </dsp:sp>
    <dsp:sp modelId="{0525E05B-265B-4E40-B4C1-A557F133EEED}">
      <dsp:nvSpPr>
        <dsp:cNvPr id="0" name=""/>
        <dsp:cNvSpPr/>
      </dsp:nvSpPr>
      <dsp:spPr>
        <a:xfrm>
          <a:off x="3565843" y="2379190"/>
          <a:ext cx="4011573" cy="56638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Univariate analysis</a:t>
          </a:r>
        </a:p>
      </dsp:txBody>
      <dsp:txXfrm>
        <a:off x="3593492" y="2406839"/>
        <a:ext cx="3956275" cy="511091"/>
      </dsp:txXfrm>
    </dsp:sp>
    <dsp:sp modelId="{E45CEF20-E789-4172-9E2D-7ABACB90EF7B}">
      <dsp:nvSpPr>
        <dsp:cNvPr id="0" name=""/>
        <dsp:cNvSpPr/>
      </dsp:nvSpPr>
      <dsp:spPr>
        <a:xfrm>
          <a:off x="3565843" y="2973900"/>
          <a:ext cx="4011573" cy="56638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Segmented univariate analysis</a:t>
          </a:r>
        </a:p>
      </dsp:txBody>
      <dsp:txXfrm>
        <a:off x="3593492" y="3001549"/>
        <a:ext cx="3956275" cy="511091"/>
      </dsp:txXfrm>
    </dsp:sp>
    <dsp:sp modelId="{3D9F9B63-377B-4912-B8CD-2DF469C8D394}">
      <dsp:nvSpPr>
        <dsp:cNvPr id="0" name=""/>
        <dsp:cNvSpPr/>
      </dsp:nvSpPr>
      <dsp:spPr>
        <a:xfrm>
          <a:off x="3565843" y="3568609"/>
          <a:ext cx="4011573" cy="56638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Bivariate analysis</a:t>
          </a:r>
        </a:p>
      </dsp:txBody>
      <dsp:txXfrm>
        <a:off x="3593492" y="3596258"/>
        <a:ext cx="3956275" cy="511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8A61-C9A2-4DF0-BF60-48C3A2EBD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53D6F-6859-404D-B954-561D4A724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49EE5-E583-4F10-B8A9-5E096A26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4C5B-51C8-426B-8ADD-192F25015BB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90928-5601-4636-BA34-653E3182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92388-BF34-49A5-B0F1-0236A1E1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9E55-C19B-49C7-BDA2-5F8025A81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7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56AA-9816-45D5-8086-35E4AB90F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BE77E-1B3B-4521-B8E3-66157B675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27820-BDA5-41CA-A8F2-0101FDB2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4C5B-51C8-426B-8ADD-192F25015BB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2446B-C47F-470A-8AF9-EBDD23BF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7FAAD-1CBA-4CAD-9E55-2A184D6D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9E55-C19B-49C7-BDA2-5F8025A81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3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B20C5-3742-470A-99BF-CC18B50F1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A159C-F95D-4239-A94E-D1E594DD1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4B9E7-4090-4C81-8B16-3285008A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4C5B-51C8-426B-8ADD-192F25015BB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14043-14D0-4704-94CF-43AF15BC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050B4-C5D3-4F6D-A8D0-CA8A07EA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9E55-C19B-49C7-BDA2-5F8025A81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0293-E898-4D08-8040-2D54199F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9132E-D5DB-4FA7-8864-70C67E09E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3A99B-72BB-4A5F-995B-CD12B13D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4C5B-51C8-426B-8ADD-192F25015BB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753BD-15F8-4421-80C8-19AA26C8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E938C-88A4-4B87-9078-AC4C7A71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9E55-C19B-49C7-BDA2-5F8025A81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2B99-0945-43BD-937B-D816B0CB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B2898-6D78-408A-8295-AC12B5088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FB75B-9EDB-4DEB-919B-32A6740F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4C5B-51C8-426B-8ADD-192F25015BB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EC623-368C-4607-8005-BE5DDC10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E9A9-798F-4664-97B6-64B26420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9E55-C19B-49C7-BDA2-5F8025A81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4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3198-4E37-421B-9808-94D4A964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CD121-2A05-4D83-9C06-DABA77A8D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4478D-4507-4121-B7F9-E29DF8783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0A762-C86C-4049-9560-0322A66E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4C5B-51C8-426B-8ADD-192F25015BB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F96A3-DD07-47F2-BC22-7A68B157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2D9BC-6558-432E-94EC-85B135A7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9E55-C19B-49C7-BDA2-5F8025A81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0151-E7E8-43F8-B5F2-1AEB573A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C5705-BA6D-4BE8-81E4-1FC464D2B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86F66-0664-49FE-8C68-9FBA65BF7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2D482-9C40-45DE-A573-8A74D62E7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F708A-C57E-4D7F-974F-62EC0C839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EE1DE-C708-4897-A21B-5CEE9C57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4C5B-51C8-426B-8ADD-192F25015BB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A72E5-90A3-4721-AD5D-EF5ABC33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8FA-E0E8-4996-ACDD-F1094793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9E55-C19B-49C7-BDA2-5F8025A81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9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444E-166A-4930-BB99-9C555752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A121D-7904-4735-B188-83E1F3A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4C5B-51C8-426B-8ADD-192F25015BB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0435E-302E-43E3-B2FD-0868CD8E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B1E07-A458-4C13-8549-9660AF9D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9E55-C19B-49C7-BDA2-5F8025A81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98586-C26F-4AD4-9C83-EBC1B69B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4C5B-51C8-426B-8ADD-192F25015BB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CD60C9-9B1D-4441-BED8-5DFD4092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0046E-071C-452F-BB07-108B5487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9E55-C19B-49C7-BDA2-5F8025A81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0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CD81-BFC6-4AF3-A692-4C6D6D00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C72A-9D37-4300-8486-4E3DFDAC5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AC0B2-26B9-4167-988E-6198A650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2D207-1565-4FE2-8241-E5E67316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4C5B-51C8-426B-8ADD-192F25015BB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B2CFB-6B77-4D7B-A741-D8DE9F26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21695-0CB1-45E8-A0A2-028E677E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9E55-C19B-49C7-BDA2-5F8025A81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3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D82F-1713-43A1-B82D-5C9EEB65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6760AD-3EC0-4215-ACFD-9EDD27AB5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539E5-5682-4450-8144-77C4CFB2E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972EE-6084-4216-812C-9F2F6248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4C5B-51C8-426B-8ADD-192F25015BB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248E9-BE91-471A-8F8E-592AFEF4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2509E-D16B-4E3A-82F4-46FE43C9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9E55-C19B-49C7-BDA2-5F8025A81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2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663D8-650A-4C09-84FC-713CCDEAF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55715-B0A3-4F7D-B2B6-741EC0929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29755-6408-45AF-BB0F-99880ED73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84C5B-51C8-426B-8ADD-192F25015BB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7F855-0B3B-478C-8F41-296956816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18550-81D9-4675-884F-95A8006B1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39E55-C19B-49C7-BDA2-5F8025A81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8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C57AF-B86D-48EB-9767-155C843F66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5" t="9091" r="17624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42444-6D0A-4714-9DE6-19B67080C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389294" cy="320413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b">
            <a:normAutofit/>
          </a:bodyPr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E81E6-AAE1-484A-8726-2A67B4E3B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Group member:</a:t>
            </a:r>
          </a:p>
          <a:p>
            <a:pPr algn="l"/>
            <a:r>
              <a:rPr lang="en-US" sz="2000" dirty="0"/>
              <a:t>VAISHNAVI NAYAK 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7670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F2281-2980-494C-BB4D-B3D9F4C3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Loan status Vs Purpose</a:t>
            </a:r>
          </a:p>
        </p:txBody>
      </p:sp>
      <p:sp>
        <p:nvSpPr>
          <p:cNvPr id="7174" name="Content Placeholder 7173">
            <a:extLst>
              <a:ext uri="{FF2B5EF4-FFF2-40B4-BE49-F238E27FC236}">
                <a16:creationId xmlns:a16="http://schemas.microsoft.com/office/drawing/2014/main" id="{2808BD6D-786D-4071-A33A-70A18957A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5687244"/>
            <a:ext cx="10849708" cy="1152145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Observation: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Small business and renewable energy, debt reconsolidation  have high charge off % , hence risky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C58DB2D5-B224-4B20-A96C-3BFC1EEC4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38" y="2037487"/>
            <a:ext cx="11009262" cy="370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52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237AD-619C-4CB0-827A-D628FD88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Loan status vs Grade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36AD9F9-B9FD-499A-A26B-5DB60C4BC8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0" b="3486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2" name="Content Placeholder 9221">
            <a:extLst>
              <a:ext uri="{FF2B5EF4-FFF2-40B4-BE49-F238E27FC236}">
                <a16:creationId xmlns:a16="http://schemas.microsoft.com/office/drawing/2014/main" id="{099034D9-8ED3-405F-A9CA-C4815467E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7" y="2516777"/>
            <a:ext cx="4023829" cy="3660185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Observation: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Lesser the grades , more chances of getting defaulted</a:t>
            </a:r>
          </a:p>
        </p:txBody>
      </p:sp>
    </p:spTree>
    <p:extLst>
      <p:ext uri="{BB962C8B-B14F-4D97-AF65-F5344CB8AC3E}">
        <p14:creationId xmlns:p14="http://schemas.microsoft.com/office/powerpoint/2010/main" val="79672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CAFCA-669B-4C3E-B54F-B9B6E44E1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977" y="256381"/>
            <a:ext cx="6163407" cy="82391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Loan status vs state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C0E61-90F5-420B-9FC2-5246A8487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3622" y="256381"/>
            <a:ext cx="5508259" cy="82391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Loan status vs Issue month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C11076E-916A-4CF6-BA50-79A08147D1A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6" y="1492321"/>
            <a:ext cx="6340598" cy="321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E2D9B0A5-151A-4732-9875-CE4CC437D2A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84" y="1080293"/>
            <a:ext cx="5593497" cy="426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9221">
            <a:extLst>
              <a:ext uri="{FF2B5EF4-FFF2-40B4-BE49-F238E27FC236}">
                <a16:creationId xmlns:a16="http://schemas.microsoft.com/office/drawing/2014/main" id="{D1C02E58-4EB3-4FAD-A567-55B775F5BE5E}"/>
              </a:ext>
            </a:extLst>
          </p:cNvPr>
          <p:cNvSpPr txBox="1">
            <a:spLocks/>
          </p:cNvSpPr>
          <p:nvPr/>
        </p:nvSpPr>
        <p:spPr>
          <a:xfrm>
            <a:off x="627300" y="4598377"/>
            <a:ext cx="8657377" cy="2536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Observation: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dirty="0"/>
              <a:t>State CA ,NY, FL have high chances of getting defaulted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dirty="0"/>
              <a:t>Loan taken in month of May and December have high chances of defaulted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6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E67C8-6662-446E-AC5B-6877ED0418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8" r="23298" b="50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E36D3-B1E4-4601-AE3A-F3F6A406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771988"/>
            <a:ext cx="4771028" cy="62568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9C763-86D3-4A33-B2AF-0952619EA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069" y="1397672"/>
            <a:ext cx="8220808" cy="497675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DTI of applicant must be checked as chances of getting defaulted is more if DTI is more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Loan amount greater than 16000 $ and  annual income less than 30000 $ have high risk of getting defaulted.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Debt reconsolidation, renewable energy , house loan and small business purpose loans are risky.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Lower the grades more the risk i.e. grades E,F,G.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Loans having high interest rate above 15% is risky, this is taken for small business and house loan.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If the term is 60 months then risk is more.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State CA ,NY, FL have high chances of getting defaulted.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Loan taken in month of May and December have high chances of defaulted, due to mid and year end vacation.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House and major purchase loan, with high annual income , less DTI hence safe investment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15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58F77-3C91-4C32-BD16-BD96F7614C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5" r="14113" b="-1"/>
          <a:stretch/>
        </p:blipFill>
        <p:spPr>
          <a:xfrm>
            <a:off x="0" y="9525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299DDF-9A46-4A7C-BFB6-95E2F218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861"/>
            <a:ext cx="3815150" cy="4925363"/>
          </a:xfrm>
        </p:spPr>
        <p:txBody>
          <a:bodyPr>
            <a:normAutofit/>
          </a:bodyPr>
          <a:lstStyle/>
          <a:p>
            <a:pPr algn="r"/>
            <a:r>
              <a:rPr lang="en-US" sz="6000" dirty="0">
                <a:solidFill>
                  <a:srgbClr val="FFFFFF"/>
                </a:solidFill>
              </a:rPr>
              <a:t>PROBLEM STATEMENT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F939E-0709-4E84-ACDC-4A4805BB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6617514" cy="5468288"/>
          </a:xfrm>
        </p:spPr>
        <p:txBody>
          <a:bodyPr anchor="ctr"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Lending club is largest online loan marketplace, facilitating personal loans, business loans.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Lending club wants to identify “risky” loan applicants who are unlikely to pay loan back. These applicants are called as </a:t>
            </a:r>
            <a:r>
              <a:rPr lang="en-US" b="1" dirty="0">
                <a:solidFill>
                  <a:srgbClr val="FFFFFF"/>
                </a:solidFill>
              </a:rPr>
              <a:t>“Defaulters”.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Identify variables which are strong indicators of loan default so that club can prevent giving loan to them avoiding credit loss.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702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26F0D-8029-417E-B549-1EF4D881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5" y="348865"/>
            <a:ext cx="9389210" cy="141326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PROBLEM SOLVING METHODOLOGY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8ACA4EDB-5041-4D91-99AA-76D952820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934083"/>
              </p:ext>
            </p:extLst>
          </p:nvPr>
        </p:nvGraphicFramePr>
        <p:xfrm>
          <a:off x="447676" y="2373782"/>
          <a:ext cx="11143260" cy="4135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152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AFE93-3D9F-4E97-85E2-172F58CC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 &amp; DERIVED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C7154-8570-450B-AB4F-81D906AC5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4" y="1266092"/>
            <a:ext cx="7357583" cy="5363307"/>
          </a:xfrm>
        </p:spPr>
        <p:txBody>
          <a:bodyPr anchor="ctr"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u="sng" dirty="0"/>
              <a:t>FIXING ROWS: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Remove summary rows, header and footer rows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Delete duplicate rows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u="sng" dirty="0"/>
              <a:t>FIXING CLOUMNS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Add column names if missing.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Delete unnecessary columns.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Align misaligned columns.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Remove columns that have all missing values.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Remove columns that have high percentage of missing values.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Drop unnecessary columns with string names.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Drop columns having only 1 unique values.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Drop customer behavior variables as these are not available at time of loan application.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u="sng" dirty="0"/>
              <a:t>DERIVED METRICS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Derive the new column of loan issue month and year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Create buckets of loan amount and annual income as these are continuous variables.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u="sng" dirty="0"/>
          </a:p>
          <a:p>
            <a:pPr>
              <a:buFont typeface="Wingdings" panose="05000000000000000000" pitchFamily="2" charset="2"/>
              <a:buChar char="q"/>
            </a:pPr>
            <a:endParaRPr lang="en-US" b="1" u="sng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805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2CFE4-9C5A-48E9-8601-A191292F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ANNUAL INCOME ANALYSIS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87A474B-BB32-4E55-A101-8AB4B95F6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" y="1470637"/>
            <a:ext cx="6683586" cy="284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DE69F71-3336-4591-A671-F96F04EF2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64" y="1516082"/>
            <a:ext cx="4972053" cy="274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9E04A093-4756-45B9-ACB5-D8AE72BED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02833"/>
            <a:ext cx="11711354" cy="254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17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3818596-2624-4F99-9B7E-A3A58DBF3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6" y="0"/>
            <a:ext cx="10067192" cy="427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769791-AB7A-4523-8A82-2C9D1592E46A}"/>
              </a:ext>
            </a:extLst>
          </p:cNvPr>
          <p:cNvSpPr txBox="1"/>
          <p:nvPr/>
        </p:nvSpPr>
        <p:spPr>
          <a:xfrm>
            <a:off x="640975" y="4372580"/>
            <a:ext cx="108248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Observations: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Lesser the annual income , more chances of getting defaulted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Those kept home on mortgage have higher annual income, so less chance of getting defaulted.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Debt reconsolidation purpose loan borrowers have less annual and chances of getting charged off is also more 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Ones who have taken loan for home improvement loan amount is lesser and annual income is higher so less chance of getting defaulted </a:t>
            </a:r>
          </a:p>
        </p:txBody>
      </p:sp>
    </p:spTree>
    <p:extLst>
      <p:ext uri="{BB962C8B-B14F-4D97-AF65-F5344CB8AC3E}">
        <p14:creationId xmlns:p14="http://schemas.microsoft.com/office/powerpoint/2010/main" val="80575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53C98-6DD0-4304-B6D7-D44ACF83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LOAN AMOUNT ANALYSIS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6EC7515-D345-46F7-9B63-A4FFB1A31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548" y="1603915"/>
            <a:ext cx="4732410" cy="252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8D19B09-B9D6-4B40-ACE5-94C8B44C83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5091" y="1603916"/>
            <a:ext cx="4732410" cy="252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6F9BE39-E05E-440E-92FD-1775903FD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4" y="3924300"/>
            <a:ext cx="10366448" cy="292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7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688FFF89-3A6C-48A1-9B4E-3E9C703FE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834" y="3628333"/>
            <a:ext cx="5721417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40D6E93A-17C9-4A01-9823-D73E11A6A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55" y="0"/>
            <a:ext cx="11633490" cy="368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ABB468-CAA2-425F-BA4F-3B6F353E94FC}"/>
              </a:ext>
            </a:extLst>
          </p:cNvPr>
          <p:cNvSpPr txBox="1"/>
          <p:nvPr/>
        </p:nvSpPr>
        <p:spPr>
          <a:xfrm>
            <a:off x="5802924" y="3789485"/>
            <a:ext cx="58644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Loan amount is more for higher term(60 months)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Lesser the grades ,higher the loan amount, grade A has lower loan amount median, Grade G has higher loan amount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 years of experience increases, loan amount increases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Charged Off loans have higher loan amounts compared to fully Paid ones.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Loan amount for small business is high, followed by house and debt consolidation</a:t>
            </a:r>
          </a:p>
        </p:txBody>
      </p:sp>
    </p:spTree>
    <p:extLst>
      <p:ext uri="{BB962C8B-B14F-4D97-AF65-F5344CB8AC3E}">
        <p14:creationId xmlns:p14="http://schemas.microsoft.com/office/powerpoint/2010/main" val="77481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CB99DB3-FDAF-42C6-AD6D-E27EB1B64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2811" y="4622973"/>
            <a:ext cx="4291357" cy="22825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6D23294B-8BF2-4021-B9E9-D5B741809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24" y="1438447"/>
            <a:ext cx="8122813" cy="31845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ADD9736-E8A8-4287-9A78-52D1686BD7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349" y="4622973"/>
            <a:ext cx="4459238" cy="23969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7A3A0F-D6EB-4CFB-9186-83E50F39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INTEREST RATE ANALYSIS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F49D38-F135-4464-B8AD-756966D632BA}"/>
              </a:ext>
            </a:extLst>
          </p:cNvPr>
          <p:cNvSpPr txBox="1"/>
          <p:nvPr/>
        </p:nvSpPr>
        <p:spPr>
          <a:xfrm>
            <a:off x="9124392" y="1443841"/>
            <a:ext cx="289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Higher the interest rate , more the term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Higher the interest rate more the chances of getting defaulted as term and loan amount is more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Interest rate for small business followed by house and debt consolidation is more</a:t>
            </a:r>
          </a:p>
        </p:txBody>
      </p:sp>
    </p:spTree>
    <p:extLst>
      <p:ext uri="{BB962C8B-B14F-4D97-AF65-F5344CB8AC3E}">
        <p14:creationId xmlns:p14="http://schemas.microsoft.com/office/powerpoint/2010/main" val="170705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LENDING CLUB CASE STUDY</vt:lpstr>
      <vt:lpstr>PROBLEM STATEMENT</vt:lpstr>
      <vt:lpstr>PROBLEM SOLVING METHODOLOGY</vt:lpstr>
      <vt:lpstr>DATA CLEANING &amp; DERIVED METRICS</vt:lpstr>
      <vt:lpstr>ANNUAL INCOME ANALYSIS</vt:lpstr>
      <vt:lpstr>PowerPoint Presentation</vt:lpstr>
      <vt:lpstr>LOAN AMOUNT ANALYSIS</vt:lpstr>
      <vt:lpstr>PowerPoint Presentation</vt:lpstr>
      <vt:lpstr>INTEREST RATE ANALYSIS</vt:lpstr>
      <vt:lpstr>Loan status Vs Purpose</vt:lpstr>
      <vt:lpstr>Loan status vs Grade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Vaishnavi Nayak Sujir (MS/ECC23-PS)</dc:creator>
  <cp:lastModifiedBy>Vaishnavi Nayak Sujir (MS/ECC23-PS)</cp:lastModifiedBy>
  <cp:revision>25</cp:revision>
  <dcterms:created xsi:type="dcterms:W3CDTF">2022-02-08T05:52:33Z</dcterms:created>
  <dcterms:modified xsi:type="dcterms:W3CDTF">2022-02-08T10:16:15Z</dcterms:modified>
</cp:coreProperties>
</file>