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65" r:id="rId3"/>
    <p:sldId id="267" r:id="rId4"/>
    <p:sldId id="259" r:id="rId5"/>
    <p:sldId id="266" r:id="rId6"/>
    <p:sldId id="268" r:id="rId7"/>
    <p:sldId id="269" r:id="rId8"/>
    <p:sldId id="272" r:id="rId9"/>
    <p:sldId id="273" r:id="rId10"/>
    <p:sldId id="274" r:id="rId11"/>
    <p:sldId id="277" r:id="rId12"/>
    <p:sldId id="275" r:id="rId13"/>
    <p:sldId id="278" r:id="rId14"/>
    <p:sldId id="263" r:id="rId15"/>
    <p:sldId id="264"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309" autoAdjust="0"/>
    <p:restoredTop sz="94660"/>
  </p:normalViewPr>
  <p:slideViewPr>
    <p:cSldViewPr snapToGrid="0">
      <p:cViewPr varScale="1">
        <p:scale>
          <a:sx n="78" d="100"/>
          <a:sy n="78" d="100"/>
        </p:scale>
        <p:origin x="2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F87535-61D1-413D-8461-BF1CB4A6A84F}"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184520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87535-61D1-413D-8461-BF1CB4A6A84F}"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29656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87535-61D1-413D-8461-BF1CB4A6A84F}"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406048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F87535-61D1-413D-8461-BF1CB4A6A84F}"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213841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F87535-61D1-413D-8461-BF1CB4A6A84F}"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392812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87535-61D1-413D-8461-BF1CB4A6A84F}"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306231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F87535-61D1-413D-8461-BF1CB4A6A84F}" type="datetimeFigureOut">
              <a:rPr lang="en-IN" smtClean="0"/>
              <a:t>22-10-2023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161893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F87535-61D1-413D-8461-BF1CB4A6A84F}"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229933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87535-61D1-413D-8461-BF1CB4A6A84F}" type="datetimeFigureOut">
              <a:rPr lang="en-IN" smtClean="0"/>
              <a:t>22-10-2023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263753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F87535-61D1-413D-8461-BF1CB4A6A84F}"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222779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F87535-61D1-413D-8461-BF1CB4A6A84F}"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A3946A-B601-4F30-86C8-D3E5CABFA6DA}" type="slidenum">
              <a:rPr lang="en-IN" smtClean="0"/>
              <a:t>‹#›</a:t>
            </a:fld>
            <a:endParaRPr lang="en-IN"/>
          </a:p>
        </p:txBody>
      </p:sp>
    </p:spTree>
    <p:extLst>
      <p:ext uri="{BB962C8B-B14F-4D97-AF65-F5344CB8AC3E}">
        <p14:creationId xmlns:p14="http://schemas.microsoft.com/office/powerpoint/2010/main" val="409935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87535-61D1-413D-8461-BF1CB4A6A84F}" type="datetimeFigureOut">
              <a:rPr lang="en-IN" smtClean="0"/>
              <a:t>22-10-2023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3946A-B601-4F30-86C8-D3E5CABFA6DA}" type="slidenum">
              <a:rPr lang="en-IN" smtClean="0"/>
              <a:t>‹#›</a:t>
            </a:fld>
            <a:endParaRPr lang="en-IN"/>
          </a:p>
        </p:txBody>
      </p:sp>
    </p:spTree>
    <p:extLst>
      <p:ext uri="{BB962C8B-B14F-4D97-AF65-F5344CB8AC3E}">
        <p14:creationId xmlns:p14="http://schemas.microsoft.com/office/powerpoint/2010/main" val="203038825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F2CD-1762-1F30-C112-3251C9C74B51}"/>
              </a:ext>
            </a:extLst>
          </p:cNvPr>
          <p:cNvSpPr>
            <a:spLocks noGrp="1"/>
          </p:cNvSpPr>
          <p:nvPr>
            <p:ph type="ctrTitle"/>
          </p:nvPr>
        </p:nvSpPr>
        <p:spPr>
          <a:xfrm>
            <a:off x="354524" y="-236175"/>
            <a:ext cx="5260259" cy="5121121"/>
          </a:xfrm>
        </p:spPr>
        <p:txBody>
          <a:bodyPr>
            <a:normAutofit/>
          </a:bodyPr>
          <a:lstStyle/>
          <a:p>
            <a:r>
              <a:rPr lang="en-US" b="1" dirty="0"/>
              <a:t>Optimizing Your Health: A Comprehensive Blood Test Panel</a:t>
            </a:r>
            <a:endParaRPr lang="en-IN" b="1" dirty="0"/>
          </a:p>
        </p:txBody>
      </p:sp>
      <p:sp>
        <p:nvSpPr>
          <p:cNvPr id="3" name="Subtitle 2">
            <a:extLst>
              <a:ext uri="{FF2B5EF4-FFF2-40B4-BE49-F238E27FC236}">
                <a16:creationId xmlns:a16="http://schemas.microsoft.com/office/drawing/2014/main" id="{C2516D4A-5FD7-7F63-4EB8-C24A057A04CC}"/>
              </a:ext>
            </a:extLst>
          </p:cNvPr>
          <p:cNvSpPr>
            <a:spLocks noGrp="1"/>
          </p:cNvSpPr>
          <p:nvPr>
            <p:ph type="subTitle" idx="1"/>
          </p:nvPr>
        </p:nvSpPr>
        <p:spPr>
          <a:xfrm>
            <a:off x="6420464" y="1356852"/>
            <a:ext cx="4247535" cy="3900948"/>
          </a:xfrm>
        </p:spPr>
        <p:txBody>
          <a:bodyPr/>
          <a:lstStyle/>
          <a:p>
            <a:endParaRPr lang="en-IN" dirty="0"/>
          </a:p>
        </p:txBody>
      </p:sp>
      <p:pic>
        <p:nvPicPr>
          <p:cNvPr id="5" name="Picture 4">
            <a:extLst>
              <a:ext uri="{FF2B5EF4-FFF2-40B4-BE49-F238E27FC236}">
                <a16:creationId xmlns:a16="http://schemas.microsoft.com/office/drawing/2014/main" id="{EFD1A40B-CC15-95CC-DD42-FF760FEFB8D1}"/>
              </a:ext>
            </a:extLst>
          </p:cNvPr>
          <p:cNvPicPr>
            <a:picLocks noChangeAspect="1"/>
          </p:cNvPicPr>
          <p:nvPr/>
        </p:nvPicPr>
        <p:blipFill>
          <a:blip r:embed="rId2"/>
          <a:stretch>
            <a:fillRect/>
          </a:stretch>
        </p:blipFill>
        <p:spPr>
          <a:xfrm>
            <a:off x="5948515" y="462116"/>
            <a:ext cx="5643717" cy="58600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488004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EFCEA-68C8-0D2E-1210-8CB310561C37}"/>
              </a:ext>
            </a:extLst>
          </p:cNvPr>
          <p:cNvPicPr>
            <a:picLocks noChangeAspect="1"/>
          </p:cNvPicPr>
          <p:nvPr/>
        </p:nvPicPr>
        <p:blipFill>
          <a:blip r:embed="rId2"/>
          <a:stretch>
            <a:fillRect/>
          </a:stretch>
        </p:blipFill>
        <p:spPr>
          <a:xfrm>
            <a:off x="527587" y="206579"/>
            <a:ext cx="7092413" cy="6331873"/>
          </a:xfrm>
          <a:prstGeom prst="rect">
            <a:avLst/>
          </a:prstGeom>
        </p:spPr>
      </p:pic>
    </p:spTree>
    <p:extLst>
      <p:ext uri="{BB962C8B-B14F-4D97-AF65-F5344CB8AC3E}">
        <p14:creationId xmlns:p14="http://schemas.microsoft.com/office/powerpoint/2010/main" val="10533172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2A149F-5FA5-0B97-A09A-A6887F195282}"/>
              </a:ext>
            </a:extLst>
          </p:cNvPr>
          <p:cNvPicPr>
            <a:picLocks noChangeAspect="1"/>
          </p:cNvPicPr>
          <p:nvPr/>
        </p:nvPicPr>
        <p:blipFill>
          <a:blip r:embed="rId2"/>
          <a:stretch>
            <a:fillRect/>
          </a:stretch>
        </p:blipFill>
        <p:spPr>
          <a:xfrm>
            <a:off x="649970" y="349080"/>
            <a:ext cx="5564018" cy="5314301"/>
          </a:xfrm>
          <a:prstGeom prst="rect">
            <a:avLst/>
          </a:prstGeom>
        </p:spPr>
      </p:pic>
    </p:spTree>
    <p:extLst>
      <p:ext uri="{BB962C8B-B14F-4D97-AF65-F5344CB8AC3E}">
        <p14:creationId xmlns:p14="http://schemas.microsoft.com/office/powerpoint/2010/main" val="112834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017" y="470263"/>
            <a:ext cx="2297424" cy="830997"/>
          </a:xfrm>
          <a:prstGeom prst="rect">
            <a:avLst/>
          </a:prstGeom>
          <a:noFill/>
        </p:spPr>
        <p:txBody>
          <a:bodyPr wrap="none" rtlCol="0">
            <a:spAutoFit/>
          </a:bodyPr>
          <a:lstStyle/>
          <a:p>
            <a:r>
              <a:rPr lang="en-US" sz="4800" dirty="0"/>
              <a:t>OUTPUT</a:t>
            </a:r>
            <a:endParaRPr lang="en-IN" sz="4800" dirty="0"/>
          </a:p>
        </p:txBody>
      </p:sp>
      <p:pic>
        <p:nvPicPr>
          <p:cNvPr id="5" name="Picture 4">
            <a:extLst>
              <a:ext uri="{FF2B5EF4-FFF2-40B4-BE49-F238E27FC236}">
                <a16:creationId xmlns:a16="http://schemas.microsoft.com/office/drawing/2014/main" id="{7E4E0276-4836-6B68-71DE-B94FBC500C07}"/>
              </a:ext>
            </a:extLst>
          </p:cNvPr>
          <p:cNvPicPr>
            <a:picLocks noChangeAspect="1"/>
          </p:cNvPicPr>
          <p:nvPr/>
        </p:nvPicPr>
        <p:blipFill>
          <a:blip r:embed="rId2"/>
          <a:stretch>
            <a:fillRect/>
          </a:stretch>
        </p:blipFill>
        <p:spPr>
          <a:xfrm>
            <a:off x="627017" y="1301259"/>
            <a:ext cx="6324389" cy="4794741"/>
          </a:xfrm>
          <a:prstGeom prst="rect">
            <a:avLst/>
          </a:prstGeom>
        </p:spPr>
      </p:pic>
    </p:spTree>
    <p:extLst>
      <p:ext uri="{BB962C8B-B14F-4D97-AF65-F5344CB8AC3E}">
        <p14:creationId xmlns:p14="http://schemas.microsoft.com/office/powerpoint/2010/main" val="66504821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48523C-F1E4-7C68-3407-7D24D138C1C6}"/>
              </a:ext>
            </a:extLst>
          </p:cNvPr>
          <p:cNvPicPr>
            <a:picLocks noChangeAspect="1"/>
          </p:cNvPicPr>
          <p:nvPr/>
        </p:nvPicPr>
        <p:blipFill>
          <a:blip r:embed="rId2"/>
          <a:stretch>
            <a:fillRect/>
          </a:stretch>
        </p:blipFill>
        <p:spPr>
          <a:xfrm>
            <a:off x="739341" y="338715"/>
            <a:ext cx="7008478" cy="6022756"/>
          </a:xfrm>
          <a:prstGeom prst="rect">
            <a:avLst/>
          </a:prstGeom>
        </p:spPr>
      </p:pic>
    </p:spTree>
    <p:extLst>
      <p:ext uri="{BB962C8B-B14F-4D97-AF65-F5344CB8AC3E}">
        <p14:creationId xmlns:p14="http://schemas.microsoft.com/office/powerpoint/2010/main" val="74175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C99C9-A312-2741-4150-4CF12B54BE30}"/>
              </a:ext>
            </a:extLst>
          </p:cNvPr>
          <p:cNvSpPr txBox="1"/>
          <p:nvPr/>
        </p:nvSpPr>
        <p:spPr>
          <a:xfrm>
            <a:off x="963562" y="592082"/>
            <a:ext cx="10225548" cy="1692771"/>
          </a:xfrm>
          <a:prstGeom prst="rect">
            <a:avLst/>
          </a:prstGeom>
          <a:noFill/>
        </p:spPr>
        <p:txBody>
          <a:bodyPr wrap="square">
            <a:spAutoFit/>
          </a:bodyPr>
          <a:lstStyle/>
          <a:p>
            <a:r>
              <a:rPr lang="en-US" sz="3200" dirty="0"/>
              <a:t>FUTURE SCOPE</a:t>
            </a:r>
          </a:p>
          <a:p>
            <a:r>
              <a:rPr lang="en-US" sz="2400" dirty="0"/>
              <a:t>The blood test panel project holds significant potential for further development and enhancement like </a:t>
            </a:r>
            <a:r>
              <a:rPr lang="en-IN" sz="2400" b="1" dirty="0"/>
              <a:t>Additional Test Panels, User Interface Improvement,</a:t>
            </a:r>
          </a:p>
          <a:p>
            <a:r>
              <a:rPr lang="en-US" sz="2400" b="1" dirty="0"/>
              <a:t>Machine Learning and Predictive Analytics.</a:t>
            </a:r>
            <a:endParaRPr lang="en-IN" sz="2400" dirty="0"/>
          </a:p>
        </p:txBody>
      </p:sp>
      <p:pic>
        <p:nvPicPr>
          <p:cNvPr id="5" name="Picture 4">
            <a:extLst>
              <a:ext uri="{FF2B5EF4-FFF2-40B4-BE49-F238E27FC236}">
                <a16:creationId xmlns:a16="http://schemas.microsoft.com/office/drawing/2014/main" id="{719206E2-01A3-61CB-22F3-7CCBFD8A7033}"/>
              </a:ext>
            </a:extLst>
          </p:cNvPr>
          <p:cNvPicPr>
            <a:picLocks noChangeAspect="1"/>
          </p:cNvPicPr>
          <p:nvPr/>
        </p:nvPicPr>
        <p:blipFill>
          <a:blip r:embed="rId2"/>
          <a:stretch>
            <a:fillRect/>
          </a:stretch>
        </p:blipFill>
        <p:spPr>
          <a:xfrm>
            <a:off x="713332" y="3135760"/>
            <a:ext cx="4397121" cy="2324301"/>
          </a:xfrm>
          <a:prstGeom prst="rect">
            <a:avLst/>
          </a:prstGeom>
        </p:spPr>
      </p:pic>
      <p:pic>
        <p:nvPicPr>
          <p:cNvPr id="7" name="Picture 6">
            <a:extLst>
              <a:ext uri="{FF2B5EF4-FFF2-40B4-BE49-F238E27FC236}">
                <a16:creationId xmlns:a16="http://schemas.microsoft.com/office/drawing/2014/main" id="{B99BA1ED-9C6A-795B-84A4-D60D7CEBBE39}"/>
              </a:ext>
            </a:extLst>
          </p:cNvPr>
          <p:cNvPicPr>
            <a:picLocks noChangeAspect="1"/>
          </p:cNvPicPr>
          <p:nvPr/>
        </p:nvPicPr>
        <p:blipFill>
          <a:blip r:embed="rId3"/>
          <a:stretch>
            <a:fillRect/>
          </a:stretch>
        </p:blipFill>
        <p:spPr>
          <a:xfrm>
            <a:off x="5508171" y="3135760"/>
            <a:ext cx="4542503" cy="2331922"/>
          </a:xfrm>
          <a:prstGeom prst="rect">
            <a:avLst/>
          </a:prstGeom>
        </p:spPr>
      </p:pic>
      <p:sp>
        <p:nvSpPr>
          <p:cNvPr id="13" name="TextBox 12">
            <a:extLst>
              <a:ext uri="{FF2B5EF4-FFF2-40B4-BE49-F238E27FC236}">
                <a16:creationId xmlns:a16="http://schemas.microsoft.com/office/drawing/2014/main" id="{7502B08E-E64C-B12B-B3BD-EA3E148382CE}"/>
              </a:ext>
            </a:extLst>
          </p:cNvPr>
          <p:cNvSpPr txBox="1"/>
          <p:nvPr/>
        </p:nvSpPr>
        <p:spPr>
          <a:xfrm>
            <a:off x="7629832" y="3718679"/>
            <a:ext cx="3883742" cy="369332"/>
          </a:xfrm>
          <a:prstGeom prst="rect">
            <a:avLst/>
          </a:prstGeom>
          <a:noFill/>
        </p:spPr>
        <p:txBody>
          <a:bodyPr wrap="square">
            <a:spAutoFit/>
          </a:bodyPr>
          <a:lstStyle/>
          <a:p>
            <a:r>
              <a:rPr lang="en-US" dirty="0">
                <a:effectLst/>
              </a:rPr>
              <a:t>.</a:t>
            </a:r>
            <a:endParaRPr lang="en-US" dirty="0"/>
          </a:p>
        </p:txBody>
      </p:sp>
    </p:spTree>
    <p:extLst>
      <p:ext uri="{BB962C8B-B14F-4D97-AF65-F5344CB8AC3E}">
        <p14:creationId xmlns:p14="http://schemas.microsoft.com/office/powerpoint/2010/main" val="376282118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ED210A-1984-AD72-1C85-072E1C886EE0}"/>
              </a:ext>
            </a:extLst>
          </p:cNvPr>
          <p:cNvSpPr txBox="1"/>
          <p:nvPr/>
        </p:nvSpPr>
        <p:spPr>
          <a:xfrm>
            <a:off x="875072" y="513424"/>
            <a:ext cx="8151362" cy="5262979"/>
          </a:xfrm>
          <a:prstGeom prst="rect">
            <a:avLst/>
          </a:prstGeom>
          <a:noFill/>
        </p:spPr>
        <p:txBody>
          <a:bodyPr wrap="square">
            <a:spAutoFit/>
          </a:bodyPr>
          <a:lstStyle/>
          <a:p>
            <a:r>
              <a:rPr lang="en-US" sz="3600" dirty="0"/>
              <a:t>CONCLUSION:</a:t>
            </a:r>
          </a:p>
          <a:p>
            <a:r>
              <a:rPr lang="en-US" sz="2400" dirty="0"/>
              <a:t>The blood test panel project has great potential for improving healthcare outcomes and patient experiences. With continued development and innovation, it can become an indispensable tool for healthcare professionals and individuals seeking to maintain their health.</a:t>
            </a:r>
          </a:p>
          <a:p>
            <a:endParaRPr lang="en-US" sz="3600" dirty="0"/>
          </a:p>
          <a:p>
            <a:endParaRPr lang="en-US" sz="3600" dirty="0"/>
          </a:p>
          <a:p>
            <a:endParaRPr lang="en-US" sz="3600" dirty="0"/>
          </a:p>
          <a:p>
            <a:endParaRPr lang="en-US" sz="3600" dirty="0"/>
          </a:p>
          <a:p>
            <a:endParaRPr lang="en-IN" sz="3600" dirty="0"/>
          </a:p>
        </p:txBody>
      </p:sp>
      <p:pic>
        <p:nvPicPr>
          <p:cNvPr id="5" name="Picture 4">
            <a:extLst>
              <a:ext uri="{FF2B5EF4-FFF2-40B4-BE49-F238E27FC236}">
                <a16:creationId xmlns:a16="http://schemas.microsoft.com/office/drawing/2014/main" id="{4C144D69-4347-D8EC-8AEA-4BF40C3BDCF1}"/>
              </a:ext>
            </a:extLst>
          </p:cNvPr>
          <p:cNvPicPr>
            <a:picLocks noChangeAspect="1"/>
          </p:cNvPicPr>
          <p:nvPr/>
        </p:nvPicPr>
        <p:blipFill>
          <a:blip r:embed="rId2"/>
          <a:stretch>
            <a:fillRect/>
          </a:stretch>
        </p:blipFill>
        <p:spPr>
          <a:xfrm>
            <a:off x="553632" y="3720075"/>
            <a:ext cx="4397121" cy="2377646"/>
          </a:xfrm>
          <a:prstGeom prst="rect">
            <a:avLst/>
          </a:prstGeom>
        </p:spPr>
      </p:pic>
      <p:pic>
        <p:nvPicPr>
          <p:cNvPr id="7" name="Picture 6">
            <a:extLst>
              <a:ext uri="{FF2B5EF4-FFF2-40B4-BE49-F238E27FC236}">
                <a16:creationId xmlns:a16="http://schemas.microsoft.com/office/drawing/2014/main" id="{A616EE34-8BA4-9067-D290-440785CC922C}"/>
              </a:ext>
            </a:extLst>
          </p:cNvPr>
          <p:cNvPicPr>
            <a:picLocks noChangeAspect="1"/>
          </p:cNvPicPr>
          <p:nvPr/>
        </p:nvPicPr>
        <p:blipFill>
          <a:blip r:embed="rId3"/>
          <a:stretch>
            <a:fillRect/>
          </a:stretch>
        </p:blipFill>
        <p:spPr>
          <a:xfrm>
            <a:off x="5609236" y="3720075"/>
            <a:ext cx="4577968" cy="2370025"/>
          </a:xfrm>
          <a:prstGeom prst="rect">
            <a:avLst/>
          </a:prstGeom>
        </p:spPr>
      </p:pic>
    </p:spTree>
    <p:extLst>
      <p:ext uri="{BB962C8B-B14F-4D97-AF65-F5344CB8AC3E}">
        <p14:creationId xmlns:p14="http://schemas.microsoft.com/office/powerpoint/2010/main" val="194774343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23358" y="2011678"/>
            <a:ext cx="4323806" cy="769441"/>
          </a:xfrm>
          <a:prstGeom prst="rect">
            <a:avLst/>
          </a:prstGeom>
          <a:noFill/>
        </p:spPr>
        <p:txBody>
          <a:bodyPr wrap="square" rtlCol="0">
            <a:spAutoFit/>
          </a:bodyPr>
          <a:lstStyle/>
          <a:p>
            <a:r>
              <a:rPr lang="en-US" sz="4400" dirty="0"/>
              <a:t>THANK YOU</a:t>
            </a:r>
          </a:p>
        </p:txBody>
      </p:sp>
      <p:sp>
        <p:nvSpPr>
          <p:cNvPr id="4" name="TextBox 3"/>
          <p:cNvSpPr txBox="1"/>
          <p:nvPr/>
        </p:nvSpPr>
        <p:spPr>
          <a:xfrm>
            <a:off x="5812971" y="4980563"/>
            <a:ext cx="6067751" cy="1877437"/>
          </a:xfrm>
          <a:prstGeom prst="rect">
            <a:avLst/>
          </a:prstGeom>
          <a:noFill/>
        </p:spPr>
        <p:txBody>
          <a:bodyPr wrap="none" rtlCol="0">
            <a:spAutoFit/>
          </a:bodyPr>
          <a:lstStyle/>
          <a:p>
            <a:r>
              <a:rPr lang="en-US" sz="3200" dirty="0"/>
              <a:t>NAME-</a:t>
            </a:r>
            <a:r>
              <a:rPr lang="en-US" dirty="0"/>
              <a:t> </a:t>
            </a:r>
            <a:r>
              <a:rPr lang="en-US" sz="2800" dirty="0"/>
              <a:t>Swapnaja paikrao 22070122230</a:t>
            </a:r>
          </a:p>
          <a:p>
            <a:r>
              <a:rPr lang="en-US" sz="2800" dirty="0"/>
              <a:t>              Sreevaishnavi PS 22070122220</a:t>
            </a:r>
          </a:p>
          <a:p>
            <a:r>
              <a:rPr lang="en-US" sz="2800" dirty="0"/>
              <a:t>               Sneha Kumari       22070122212</a:t>
            </a:r>
            <a:endParaRPr lang="en-IN" sz="2800" dirty="0"/>
          </a:p>
          <a:p>
            <a:endParaRPr lang="en-IN" sz="2800" dirty="0"/>
          </a:p>
        </p:txBody>
      </p:sp>
    </p:spTree>
    <p:extLst>
      <p:ext uri="{BB962C8B-B14F-4D97-AF65-F5344CB8AC3E}">
        <p14:creationId xmlns:p14="http://schemas.microsoft.com/office/powerpoint/2010/main" val="231482608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glow rad="63500">
                    <a:schemeClr val="accent6">
                      <a:satMod val="175000"/>
                      <a:alpha val="40000"/>
                    </a:schemeClr>
                  </a:glow>
                </a:effectLst>
              </a:rPr>
              <a:t>Problem statement:</a:t>
            </a:r>
            <a:endParaRPr lang="en-IN" dirty="0">
              <a:effectLst>
                <a:glow rad="63500">
                  <a:schemeClr val="accent6">
                    <a:satMod val="175000"/>
                    <a:alpha val="40000"/>
                  </a:schemeClr>
                </a:glow>
              </a:effectLst>
            </a:endParaRPr>
          </a:p>
        </p:txBody>
      </p:sp>
      <p:sp>
        <p:nvSpPr>
          <p:cNvPr id="3" name="Content Placeholder 2"/>
          <p:cNvSpPr>
            <a:spLocks noGrp="1"/>
          </p:cNvSpPr>
          <p:nvPr>
            <p:ph idx="1"/>
          </p:nvPr>
        </p:nvSpPr>
        <p:spPr>
          <a:xfrm>
            <a:off x="438955" y="1555169"/>
            <a:ext cx="10515600" cy="943333"/>
          </a:xfrm>
        </p:spPr>
        <p:txBody>
          <a:bodyPr/>
          <a:lstStyle/>
          <a:p>
            <a:r>
              <a:rPr lang="en-US" dirty="0"/>
              <a:t>Blood Test Panel to check blood sugar level, electrolytes balance and kidney health.</a:t>
            </a:r>
            <a:endParaRPr lang="en-IN" dirty="0"/>
          </a:p>
          <a:p>
            <a:pPr marL="0" indent="0">
              <a:buNone/>
            </a:pPr>
            <a:endParaRPr lang="en-IN" dirty="0"/>
          </a:p>
        </p:txBody>
      </p:sp>
    </p:spTree>
    <p:extLst>
      <p:ext uri="{BB962C8B-B14F-4D97-AF65-F5344CB8AC3E}">
        <p14:creationId xmlns:p14="http://schemas.microsoft.com/office/powerpoint/2010/main" val="13803369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IN" dirty="0"/>
          </a:p>
        </p:txBody>
      </p:sp>
      <p:sp>
        <p:nvSpPr>
          <p:cNvPr id="3" name="Content Placeholder 2"/>
          <p:cNvSpPr>
            <a:spLocks noGrp="1"/>
          </p:cNvSpPr>
          <p:nvPr>
            <p:ph idx="1"/>
          </p:nvPr>
        </p:nvSpPr>
        <p:spPr>
          <a:xfrm>
            <a:off x="550817" y="1459865"/>
            <a:ext cx="10565674" cy="2968444"/>
          </a:xfrm>
        </p:spPr>
        <p:txBody>
          <a:bodyPr/>
          <a:lstStyle/>
          <a:p>
            <a:r>
              <a:rPr lang="en-US" dirty="0"/>
              <a:t>Blood Test Panel is a project designed to obtain the results of various blood tests, including blood sugar levels, electrolyte balance, and kidney health. The blood test panel prompts the user to select the desired blood test, makes the necessary inputs accordingly, and outputs the test results accordingly</a:t>
            </a:r>
            <a:endParaRPr lang="en-IN" dirty="0"/>
          </a:p>
        </p:txBody>
      </p:sp>
    </p:spTree>
    <p:extLst>
      <p:ext uri="{BB962C8B-B14F-4D97-AF65-F5344CB8AC3E}">
        <p14:creationId xmlns:p14="http://schemas.microsoft.com/office/powerpoint/2010/main" val="31660557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72F6-FEC2-0636-F022-C8BF93B6A22F}"/>
              </a:ext>
            </a:extLst>
          </p:cNvPr>
          <p:cNvSpPr>
            <a:spLocks noGrp="1"/>
          </p:cNvSpPr>
          <p:nvPr>
            <p:ph type="title"/>
          </p:nvPr>
        </p:nvSpPr>
        <p:spPr>
          <a:xfrm>
            <a:off x="838200" y="365125"/>
            <a:ext cx="10515600" cy="3383693"/>
          </a:xfrm>
        </p:spPr>
        <p:txBody>
          <a:bodyPr>
            <a:normAutofit/>
          </a:bodyPr>
          <a:lstStyle/>
          <a:p>
            <a:r>
              <a:rPr lang="en-US" sz="4800" b="1" dirty="0">
                <a:effectLst/>
              </a:rPr>
              <a:t>Introduction to Blood Test Panels</a:t>
            </a:r>
            <a:br>
              <a:rPr lang="en-US" sz="2200" b="1" dirty="0"/>
            </a:br>
            <a:r>
              <a:rPr lang="en-US" sz="2200" dirty="0">
                <a:effectLst/>
              </a:rPr>
              <a:t>Blood test panels are a common way for healthcare professionals to evaluate a patient's overall health. These panels typically include tests for blood sugar levels, electrolyte balance, and kidney health. In this section, we will provide an overview of what to expect from a blood test panel and why it is important to get one.</a:t>
            </a:r>
            <a:br>
              <a:rPr lang="en-US" dirty="0"/>
            </a:br>
            <a:endParaRPr lang="en-IN" dirty="0"/>
          </a:p>
        </p:txBody>
      </p:sp>
      <p:pic>
        <p:nvPicPr>
          <p:cNvPr id="5" name="Content Placeholder 4">
            <a:extLst>
              <a:ext uri="{FF2B5EF4-FFF2-40B4-BE49-F238E27FC236}">
                <a16:creationId xmlns:a16="http://schemas.microsoft.com/office/drawing/2014/main" id="{6C040C83-F1A8-6DA1-DF69-029B945C193D}"/>
              </a:ext>
            </a:extLst>
          </p:cNvPr>
          <p:cNvPicPr>
            <a:picLocks noGrp="1" noChangeAspect="1"/>
          </p:cNvPicPr>
          <p:nvPr>
            <p:ph idx="1"/>
          </p:nvPr>
        </p:nvPicPr>
        <p:blipFill>
          <a:blip r:embed="rId2"/>
          <a:stretch>
            <a:fillRect/>
          </a:stretch>
        </p:blipFill>
        <p:spPr>
          <a:xfrm>
            <a:off x="670775" y="3001844"/>
            <a:ext cx="4736690" cy="2540088"/>
          </a:xfrm>
        </p:spPr>
      </p:pic>
      <p:pic>
        <p:nvPicPr>
          <p:cNvPr id="7" name="Picture 6">
            <a:extLst>
              <a:ext uri="{FF2B5EF4-FFF2-40B4-BE49-F238E27FC236}">
                <a16:creationId xmlns:a16="http://schemas.microsoft.com/office/drawing/2014/main" id="{A7DC4340-808D-3B3C-2BFE-7E74F4C1012A}"/>
              </a:ext>
            </a:extLst>
          </p:cNvPr>
          <p:cNvPicPr>
            <a:picLocks noChangeAspect="1"/>
          </p:cNvPicPr>
          <p:nvPr/>
        </p:nvPicPr>
        <p:blipFill>
          <a:blip r:embed="rId3"/>
          <a:stretch>
            <a:fillRect/>
          </a:stretch>
        </p:blipFill>
        <p:spPr>
          <a:xfrm>
            <a:off x="5898609" y="4057911"/>
            <a:ext cx="4680712" cy="2495624"/>
          </a:xfrm>
          <a:prstGeom prst="rect">
            <a:avLst/>
          </a:prstGeom>
        </p:spPr>
      </p:pic>
    </p:spTree>
    <p:extLst>
      <p:ext uri="{BB962C8B-B14F-4D97-AF65-F5344CB8AC3E}">
        <p14:creationId xmlns:p14="http://schemas.microsoft.com/office/powerpoint/2010/main" val="27980949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69295207"/>
              </p:ext>
            </p:extLst>
          </p:nvPr>
        </p:nvGraphicFramePr>
        <p:xfrm>
          <a:off x="838200" y="1825625"/>
          <a:ext cx="10515600" cy="3139181"/>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8531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dirty="0"/>
                        <a:t>Electrolyte Balance</a:t>
                      </a:r>
                    </a:p>
                    <a:p>
                      <a:endParaRPr lang="en-IN" dirty="0"/>
                    </a:p>
                  </a:txBody>
                  <a:tcPr/>
                </a:tc>
                <a:tc>
                  <a:txBody>
                    <a:bodyPr/>
                    <a:lstStyle/>
                    <a:p>
                      <a:r>
                        <a:rPr lang="en-IN" sz="2800" dirty="0"/>
                        <a:t>Blood Sugar Levels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800" dirty="0"/>
                        <a:t>Kidney Health</a:t>
                      </a:r>
                    </a:p>
                    <a:p>
                      <a:endParaRPr lang="en-IN" dirty="0"/>
                    </a:p>
                  </a:txBody>
                  <a:tcPr/>
                </a:tc>
                <a:extLst>
                  <a:ext uri="{0D108BD9-81ED-4DB2-BD59-A6C34878D82A}">
                    <a16:rowId xmlns:a16="http://schemas.microsoft.com/office/drawing/2014/main" val="10000"/>
                  </a:ext>
                </a:extLst>
              </a:tr>
              <a:tr h="1997813">
                <a:tc>
                  <a:txBody>
                    <a:bodyPr/>
                    <a:lstStyle/>
                    <a:p>
                      <a:r>
                        <a:rPr lang="en-US" sz="1800" dirty="0">
                          <a:effectLst/>
                        </a:rPr>
                        <a:t>Electrolytes are minerals in the body that carry an electric charge. They are essential for many bodily functions, including nerve and muscle function, maintaining fluid balance, and regulating blood pressure</a:t>
                      </a:r>
                      <a:endParaRPr lang="en-IN" dirty="0"/>
                    </a:p>
                  </a:txBody>
                  <a:tcPr/>
                </a:tc>
                <a:tc>
                  <a:txBody>
                    <a:bodyPr/>
                    <a:lstStyle/>
                    <a:p>
                      <a:r>
                        <a:rPr lang="en-US" dirty="0">
                          <a:effectLst/>
                        </a:rPr>
                        <a:t>Blood sugar levels are an important indicator of overall health and can help identify potential issues with blood glucose regulation.</a:t>
                      </a:r>
                    </a:p>
                    <a:p>
                      <a:endParaRPr lang="en-US" dirty="0"/>
                    </a:p>
                    <a:p>
                      <a:pPr>
                        <a:buFont typeface="Arial" panose="020B0604020202020204" pitchFamily="34" charset="0"/>
                        <a:buChar char="•"/>
                      </a:pPr>
                      <a:r>
                        <a:rPr lang="en-US" dirty="0">
                          <a:effectLst/>
                        </a:rPr>
                        <a:t>Fasting blood sugar levels should be between 70-99 mg/dL.</a:t>
                      </a:r>
                      <a:endParaRPr lang="en-IN" dirty="0">
                        <a:effectLst/>
                      </a:endParaRPr>
                    </a:p>
                    <a:p>
                      <a:pPr>
                        <a:buFont typeface="Arial" panose="020B0604020202020204" pitchFamily="34" charset="0"/>
                        <a:buNone/>
                      </a:pPr>
                      <a:endParaRPr lang="en-US" dirty="0">
                        <a:effectLst/>
                      </a:endParaRPr>
                    </a:p>
                  </a:txBody>
                  <a:tcPr/>
                </a:tc>
                <a:tc>
                  <a:txBody>
                    <a:bodyPr/>
                    <a:lstStyle/>
                    <a:p>
                      <a:r>
                        <a:rPr lang="en-US" dirty="0">
                          <a:effectLst/>
                        </a:rPr>
                        <a:t>The blood test panel also includes tests to check the health of your kidneys. The kidneys play a vital role in filtering waste and excess fluids from your body. Abnormal levels of certain substances in the blood can indicate kidney problems</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4771429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364"/>
            <a:ext cx="10515600" cy="1325563"/>
          </a:xfrm>
        </p:spPr>
        <p:txBody>
          <a:bodyPr/>
          <a:lstStyle/>
          <a:p>
            <a:r>
              <a:rPr lang="en-US" dirty="0"/>
              <a:t>Code </a:t>
            </a:r>
            <a:endParaRPr lang="en-IN" dirty="0"/>
          </a:p>
        </p:txBody>
      </p:sp>
      <p:pic>
        <p:nvPicPr>
          <p:cNvPr id="8" name="Picture 7">
            <a:extLst>
              <a:ext uri="{FF2B5EF4-FFF2-40B4-BE49-F238E27FC236}">
                <a16:creationId xmlns:a16="http://schemas.microsoft.com/office/drawing/2014/main" id="{186E54D7-BCA6-75A8-8D1D-215074E9E305}"/>
              </a:ext>
            </a:extLst>
          </p:cNvPr>
          <p:cNvPicPr>
            <a:picLocks noChangeAspect="1"/>
          </p:cNvPicPr>
          <p:nvPr/>
        </p:nvPicPr>
        <p:blipFill>
          <a:blip r:embed="rId2"/>
          <a:stretch>
            <a:fillRect/>
          </a:stretch>
        </p:blipFill>
        <p:spPr>
          <a:xfrm>
            <a:off x="838200" y="1078128"/>
            <a:ext cx="7165258" cy="5632508"/>
          </a:xfrm>
          <a:prstGeom prst="rect">
            <a:avLst/>
          </a:prstGeom>
        </p:spPr>
      </p:pic>
    </p:spTree>
    <p:extLst>
      <p:ext uri="{BB962C8B-B14F-4D97-AF65-F5344CB8AC3E}">
        <p14:creationId xmlns:p14="http://schemas.microsoft.com/office/powerpoint/2010/main" val="34812212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41326E-6C6C-BECE-FE5F-868C95EE4F16}"/>
              </a:ext>
            </a:extLst>
          </p:cNvPr>
          <p:cNvPicPr>
            <a:picLocks noChangeAspect="1"/>
          </p:cNvPicPr>
          <p:nvPr/>
        </p:nvPicPr>
        <p:blipFill>
          <a:blip r:embed="rId2"/>
          <a:stretch>
            <a:fillRect/>
          </a:stretch>
        </p:blipFill>
        <p:spPr>
          <a:xfrm>
            <a:off x="677710" y="154327"/>
            <a:ext cx="7237258" cy="6569009"/>
          </a:xfrm>
          <a:prstGeom prst="rect">
            <a:avLst/>
          </a:prstGeom>
        </p:spPr>
      </p:pic>
    </p:spTree>
    <p:extLst>
      <p:ext uri="{BB962C8B-B14F-4D97-AF65-F5344CB8AC3E}">
        <p14:creationId xmlns:p14="http://schemas.microsoft.com/office/powerpoint/2010/main" val="21030777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C6AAE6-FD21-7D99-88F9-E5CACABE709F}"/>
              </a:ext>
            </a:extLst>
          </p:cNvPr>
          <p:cNvPicPr>
            <a:picLocks noChangeAspect="1"/>
          </p:cNvPicPr>
          <p:nvPr/>
        </p:nvPicPr>
        <p:blipFill>
          <a:blip r:embed="rId2"/>
          <a:stretch>
            <a:fillRect/>
          </a:stretch>
        </p:blipFill>
        <p:spPr>
          <a:xfrm>
            <a:off x="495373" y="68289"/>
            <a:ext cx="7163956" cy="6721422"/>
          </a:xfrm>
          <a:prstGeom prst="rect">
            <a:avLst/>
          </a:prstGeom>
        </p:spPr>
      </p:pic>
    </p:spTree>
    <p:extLst>
      <p:ext uri="{BB962C8B-B14F-4D97-AF65-F5344CB8AC3E}">
        <p14:creationId xmlns:p14="http://schemas.microsoft.com/office/powerpoint/2010/main" val="22802805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19F896-80E6-1E72-9FCD-DC8F8D3BF23E}"/>
              </a:ext>
            </a:extLst>
          </p:cNvPr>
          <p:cNvPicPr>
            <a:picLocks noChangeAspect="1"/>
          </p:cNvPicPr>
          <p:nvPr/>
        </p:nvPicPr>
        <p:blipFill>
          <a:blip r:embed="rId2"/>
          <a:stretch>
            <a:fillRect/>
          </a:stretch>
        </p:blipFill>
        <p:spPr>
          <a:xfrm>
            <a:off x="542136" y="212387"/>
            <a:ext cx="8276037" cy="6444052"/>
          </a:xfrm>
          <a:prstGeom prst="rect">
            <a:avLst/>
          </a:prstGeom>
        </p:spPr>
      </p:pic>
    </p:spTree>
    <p:extLst>
      <p:ext uri="{BB962C8B-B14F-4D97-AF65-F5344CB8AC3E}">
        <p14:creationId xmlns:p14="http://schemas.microsoft.com/office/powerpoint/2010/main" val="16520613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186</TotalTime>
  <Words>356</Words>
  <Application>Microsoft Office PowerPoint</Application>
  <PresentationFormat>Widescreen</PresentationFormat>
  <Paragraphs>29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Optimizing Your Health: A Comprehensive Blood Test Panel</vt:lpstr>
      <vt:lpstr>Problem statement:</vt:lpstr>
      <vt:lpstr>Solution:</vt:lpstr>
      <vt:lpstr>Introduction to Blood Test Panels Blood test panels are a common way for healthcare professionals to evaluate a patient's overall health. These panels typically include tests for blood sugar levels, electrolyte balance, and kidney health. In this section, we will provide an overview of what to expect from a blood test panel and why it is important to get one. </vt:lpstr>
      <vt:lpstr>PowerPoint Presentation</vt:lpstr>
      <vt:lpstr>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Your Health: A Comprehensive Blood Test Panel</dc:title>
  <dc:creator>SNEHA KUMARI</dc:creator>
  <cp:lastModifiedBy>Sneha Kumari</cp:lastModifiedBy>
  <cp:revision>14</cp:revision>
  <dcterms:created xsi:type="dcterms:W3CDTF">2023-10-18T14:41:39Z</dcterms:created>
  <dcterms:modified xsi:type="dcterms:W3CDTF">2023-10-22T08:28:11Z</dcterms:modified>
</cp:coreProperties>
</file>