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50"/>
  </p:notesMasterIdLst>
  <p:sldIdLst>
    <p:sldId id="296" r:id="rId5"/>
    <p:sldId id="305" r:id="rId6"/>
    <p:sldId id="306" r:id="rId7"/>
    <p:sldId id="307" r:id="rId8"/>
    <p:sldId id="301" r:id="rId9"/>
    <p:sldId id="308" r:id="rId10"/>
    <p:sldId id="322" r:id="rId11"/>
    <p:sldId id="386" r:id="rId12"/>
    <p:sldId id="418" r:id="rId13"/>
    <p:sldId id="417" r:id="rId14"/>
    <p:sldId id="413" r:id="rId15"/>
    <p:sldId id="414" r:id="rId16"/>
    <p:sldId id="415" r:id="rId17"/>
    <p:sldId id="416" r:id="rId18"/>
    <p:sldId id="426" r:id="rId19"/>
    <p:sldId id="423" r:id="rId20"/>
    <p:sldId id="424" r:id="rId21"/>
    <p:sldId id="425" r:id="rId22"/>
    <p:sldId id="445" r:id="rId23"/>
    <p:sldId id="446" r:id="rId24"/>
    <p:sldId id="447" r:id="rId25"/>
    <p:sldId id="448" r:id="rId26"/>
    <p:sldId id="449" r:id="rId27"/>
    <p:sldId id="429" r:id="rId28"/>
    <p:sldId id="430" r:id="rId29"/>
    <p:sldId id="431" r:id="rId30"/>
    <p:sldId id="432" r:id="rId31"/>
    <p:sldId id="433" r:id="rId32"/>
    <p:sldId id="434" r:id="rId33"/>
    <p:sldId id="435" r:id="rId34"/>
    <p:sldId id="436" r:id="rId35"/>
    <p:sldId id="437" r:id="rId36"/>
    <p:sldId id="438" r:id="rId37"/>
    <p:sldId id="439" r:id="rId38"/>
    <p:sldId id="440" r:id="rId39"/>
    <p:sldId id="441" r:id="rId40"/>
    <p:sldId id="442" r:id="rId41"/>
    <p:sldId id="408" r:id="rId42"/>
    <p:sldId id="444" r:id="rId43"/>
    <p:sldId id="314" r:id="rId44"/>
    <p:sldId id="315" r:id="rId45"/>
    <p:sldId id="419" r:id="rId46"/>
    <p:sldId id="420" r:id="rId47"/>
    <p:sldId id="421" r:id="rId48"/>
    <p:sldId id="422" r:id="rId49"/>
  </p:sldIdLst>
  <p:sldSz cx="9144000" cy="5143500" type="screen16x9"/>
  <p:notesSz cx="6858000" cy="9144000"/>
  <p:embeddedFontLst>
    <p:embeddedFont>
      <p:font typeface="Roboto Slab" pitchFamily="2" charset="0"/>
      <p:regular r:id="rId51"/>
      <p:bold r:id="rId52"/>
    </p:embeddedFont>
    <p:embeddedFont>
      <p:font typeface="Source Sans Pro" panose="020B050303040302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5033" autoAdjust="0"/>
  </p:normalViewPr>
  <p:slideViewPr>
    <p:cSldViewPr snapToGrid="0">
      <p:cViewPr varScale="1">
        <p:scale>
          <a:sx n="113" d="100"/>
          <a:sy n="113" d="100"/>
        </p:scale>
        <p:origin x="610" y="77"/>
      </p:cViewPr>
      <p:guideLst>
        <p:guide orient="horz" pos="1620"/>
        <p:guide pos="288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3.fntdata"/><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2.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485104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2217087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82248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FAE72-093F-1233-629F-F4C42131E0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D5367-3040-44AD-606F-20F7919636B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209358-1D2B-8F16-5A70-71F387BD421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0117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01F2B-0160-14CE-B247-9567FE438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EB8D8-0EF3-5FE1-7414-6C7B9E765B2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87F0E88-69F8-BF27-57E8-0E05DCEFA8A1}"/>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03055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59E2-EB4A-072A-9A9A-638A29A723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DBCA40-4F41-ED6A-31E3-B6514F3CE32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0269560-392F-A739-E67B-563327919B1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656042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C663D-B372-A3AA-32A1-C6632883C4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324862-246D-F8A9-76C6-05A6999EC84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D3277BB-CA55-777F-7D95-93DB968831A4}"/>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66105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r>
              <a:rPr lang="en-US"/>
              <a:t>Click to edit Master title style</a:t>
            </a:r>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Click to edit Master title style</a:t>
            </a:r>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pPr lvl="0"/>
            <a:r>
              <a:rPr lang="en-US"/>
              <a:t>Click to edit Master text styles</a:t>
            </a: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4">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f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6D133F-04F1-B582-8656-1E4D2EDE3B09}"/>
              </a:ext>
            </a:extLst>
          </p:cNvPr>
          <p:cNvSpPr txBox="1"/>
          <p:nvPr/>
        </p:nvSpPr>
        <p:spPr>
          <a:xfrm>
            <a:off x="728869" y="117255"/>
            <a:ext cx="7686261" cy="1261884"/>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SDM COLLEGE OF ENGINEERING AND TECHNOLOGY,DHARWAD-580002</a:t>
            </a:r>
          </a:p>
          <a:p>
            <a:pPr algn="ctr"/>
            <a:r>
              <a:rPr lang="en-IN" sz="10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 autonomous Institution affiliated to </a:t>
            </a:r>
            <a:br>
              <a:rPr lang="en-IN" sz="10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10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Visvesvaraya Technological University, Belgaum – 590018)</a:t>
            </a:r>
          </a:p>
          <a:p>
            <a:pPr algn="ctr"/>
            <a:r>
              <a:rPr lang="en-US" sz="1600" b="1"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Electronics and Communication Engineering</a:t>
            </a:r>
            <a:endParaRPr lang="en-IN" sz="1600" dirty="0"/>
          </a:p>
        </p:txBody>
      </p:sp>
      <p:pic>
        <p:nvPicPr>
          <p:cNvPr id="6" name="Picture 4">
            <a:extLst>
              <a:ext uri="{FF2B5EF4-FFF2-40B4-BE49-F238E27FC236}">
                <a16:creationId xmlns:a16="http://schemas.microsoft.com/office/drawing/2014/main" id="{1B0F5BD8-19D8-70EE-5300-92E756DBC913}"/>
              </a:ext>
            </a:extLst>
          </p:cNvPr>
          <p:cNvPicPr>
            <a:picLocks noChangeAspect="1"/>
          </p:cNvPicPr>
          <p:nvPr/>
        </p:nvPicPr>
        <p:blipFill>
          <a:blip r:embed="rId2"/>
          <a:stretch>
            <a:fillRect/>
          </a:stretch>
        </p:blipFill>
        <p:spPr>
          <a:xfrm>
            <a:off x="4083079" y="1316111"/>
            <a:ext cx="977836" cy="914400"/>
          </a:xfrm>
          <a:prstGeom prst="rect">
            <a:avLst/>
          </a:prstGeom>
        </p:spPr>
      </p:pic>
      <p:sp>
        <p:nvSpPr>
          <p:cNvPr id="10" name="TextBox 9">
            <a:extLst>
              <a:ext uri="{FF2B5EF4-FFF2-40B4-BE49-F238E27FC236}">
                <a16:creationId xmlns:a16="http://schemas.microsoft.com/office/drawing/2014/main" id="{E178BF25-29AC-225A-2975-F05CBCCEC590}"/>
              </a:ext>
            </a:extLst>
          </p:cNvPr>
          <p:cNvSpPr txBox="1"/>
          <p:nvPr/>
        </p:nvSpPr>
        <p:spPr>
          <a:xfrm>
            <a:off x="728867" y="2230511"/>
            <a:ext cx="7686261" cy="584775"/>
          </a:xfrm>
          <a:prstGeom prst="rect">
            <a:avLst/>
          </a:prstGeom>
          <a:noFill/>
        </p:spPr>
        <p:txBody>
          <a:bodyPr wrap="square">
            <a:spAutoFit/>
          </a:bodyPr>
          <a:lstStyle/>
          <a:p>
            <a:pPr algn="ctr"/>
            <a:r>
              <a:rPr lang="en-US" sz="1200" b="1" dirty="0">
                <a:solidFill>
                  <a:srgbClr val="263238">
                    <a:lumMod val="95000"/>
                  </a:srgbClr>
                </a:solidFill>
                <a:latin typeface="Times New Roman" panose="02020603050405020304" pitchFamily="18" charset="0"/>
                <a:ea typeface="Times New Roman" panose="02020603050405020304" pitchFamily="18" charset="0"/>
                <a:cs typeface="Times New Roman" panose="02020603050405020304" pitchFamily="18" charset="0"/>
                <a:sym typeface="Roboto Slab"/>
              </a:rPr>
              <a:t>MAJOR PROJECT ON</a:t>
            </a:r>
            <a:br>
              <a:rPr kumimoji="0" lang="en-US" sz="1200" b="1" i="0" u="none" strike="noStrike" kern="0" cap="none" spc="0" normalizeH="0" baseline="0" noProof="0" dirty="0">
                <a:ln>
                  <a:noFill/>
                </a:ln>
                <a:solidFill>
                  <a:srgbClr val="263238">
                    <a:lumMod val="9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sym typeface="Roboto Slab"/>
              </a:rPr>
            </a:br>
            <a:r>
              <a:rPr lang="en-US" sz="2000" b="1" dirty="0">
                <a:solidFill>
                  <a:srgbClr val="0091EA"/>
                </a:solidFill>
                <a:latin typeface="Times New Roman" panose="02020603050405020304" pitchFamily="18" charset="0"/>
                <a:ea typeface="Roboto Slab"/>
                <a:cs typeface="Times New Roman" panose="02020603050405020304" pitchFamily="18" charset="0"/>
                <a:sym typeface="Roboto Slab"/>
              </a:rPr>
              <a:t>STUDY AND ANALYSIS OF CMOS PERFORMANCE FACTORS</a:t>
            </a:r>
            <a:endParaRPr lang="en-IN" sz="2000" dirty="0">
              <a:latin typeface="Times New Roman" panose="02020603050405020304" pitchFamily="18" charset="0"/>
              <a:cs typeface="Times New Roman" panose="02020603050405020304" pitchFamily="18" charset="0"/>
            </a:endParaRPr>
          </a:p>
        </p:txBody>
      </p:sp>
      <p:sp>
        <p:nvSpPr>
          <p:cNvPr id="11" name="Subtitle 8">
            <a:extLst>
              <a:ext uri="{FF2B5EF4-FFF2-40B4-BE49-F238E27FC236}">
                <a16:creationId xmlns:a16="http://schemas.microsoft.com/office/drawing/2014/main" id="{FEF0A174-2187-3C24-7398-75D96F093D5D}"/>
              </a:ext>
            </a:extLst>
          </p:cNvPr>
          <p:cNvSpPr>
            <a:spLocks noGrp="1"/>
          </p:cNvSpPr>
          <p:nvPr>
            <p:ph type="subTitle" idx="1"/>
          </p:nvPr>
        </p:nvSpPr>
        <p:spPr>
          <a:xfrm>
            <a:off x="1655697" y="2815285"/>
            <a:ext cx="5832600" cy="1092927"/>
          </a:xfrm>
        </p:spPr>
        <p:txBody>
          <a:bodyPr/>
          <a:lstStyle/>
          <a:p>
            <a:pPr algn="ctr"/>
            <a:r>
              <a:rPr lang="en-US" sz="1200" b="1" dirty="0">
                <a:solidFill>
                  <a:schemeClr val="tx1"/>
                </a:solidFill>
                <a:latin typeface="Times New Roman" panose="02020603050405020304" pitchFamily="18" charset="0"/>
                <a:cs typeface="Times New Roman" panose="02020603050405020304" pitchFamily="18" charset="0"/>
              </a:rPr>
              <a:t>PROPOSED BY:</a:t>
            </a:r>
          </a:p>
          <a:p>
            <a:r>
              <a:rPr lang="en-US" sz="1200" dirty="0">
                <a:solidFill>
                  <a:schemeClr val="tx1"/>
                </a:solidFill>
                <a:latin typeface="Times New Roman" panose="02020603050405020304" pitchFamily="18" charset="0"/>
                <a:cs typeface="Times New Roman" panose="02020603050405020304" pitchFamily="18" charset="0"/>
              </a:rPr>
              <a:t>                                               Khushi S.A      -   2SD21EC035</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err="1">
                <a:solidFill>
                  <a:schemeClr val="tx1"/>
                </a:solidFill>
                <a:latin typeface="Times New Roman" panose="02020603050405020304" pitchFamily="18" charset="0"/>
                <a:cs typeface="Times New Roman" panose="02020603050405020304" pitchFamily="18" charset="0"/>
              </a:rPr>
              <a:t>Santrupti</a:t>
            </a:r>
            <a:r>
              <a:rPr lang="en-US" sz="1200" dirty="0">
                <a:solidFill>
                  <a:schemeClr val="tx1"/>
                </a:solidFill>
                <a:latin typeface="Times New Roman" panose="02020603050405020304" pitchFamily="18" charset="0"/>
                <a:cs typeface="Times New Roman" panose="02020603050405020304" pitchFamily="18" charset="0"/>
              </a:rPr>
              <a:t> F       -   2SD21EC077</a:t>
            </a:r>
          </a:p>
          <a:p>
            <a:r>
              <a:rPr lang="en-US" sz="1200" dirty="0">
                <a:solidFill>
                  <a:schemeClr val="tx1"/>
                </a:solidFill>
                <a:latin typeface="Times New Roman" panose="02020603050405020304" pitchFamily="18" charset="0"/>
                <a:cs typeface="Times New Roman" panose="02020603050405020304" pitchFamily="18" charset="0"/>
              </a:rPr>
              <a:t>                                               Vaishnavi P     -   2SD21EC111</a:t>
            </a:r>
          </a:p>
          <a:p>
            <a:r>
              <a:rPr lang="en-US" sz="1200" dirty="0">
                <a:solidFill>
                  <a:schemeClr val="tx1"/>
                </a:solidFill>
                <a:latin typeface="Times New Roman" panose="02020603050405020304" pitchFamily="18" charset="0"/>
                <a:cs typeface="Times New Roman" panose="02020603050405020304" pitchFamily="18" charset="0"/>
              </a:rPr>
              <a:t>                                               Veena Goudru -   2SD21EC113</a:t>
            </a: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dirty="0">
                <a:solidFill>
                  <a:schemeClr val="tx1"/>
                </a:solidFill>
                <a:latin typeface="Times New Roman" panose="02020603050405020304" pitchFamily="18" charset="0"/>
                <a:cs typeface="Times New Roman" panose="02020603050405020304" pitchFamily="18" charset="0"/>
              </a:rPr>
              <a:t>STUDENTS OF 7</a:t>
            </a:r>
            <a:r>
              <a:rPr lang="en-US" sz="1200" baseline="30000" dirty="0">
                <a:solidFill>
                  <a:schemeClr val="tx1"/>
                </a:solidFill>
                <a:latin typeface="Times New Roman" panose="02020603050405020304" pitchFamily="18" charset="0"/>
                <a:cs typeface="Times New Roman" panose="02020603050405020304" pitchFamily="18" charset="0"/>
              </a:rPr>
              <a:t>th</a:t>
            </a:r>
            <a:r>
              <a:rPr lang="en-US" sz="1200" dirty="0">
                <a:solidFill>
                  <a:schemeClr val="tx1"/>
                </a:solidFill>
                <a:latin typeface="Times New Roman" panose="02020603050405020304" pitchFamily="18" charset="0"/>
                <a:cs typeface="Times New Roman" panose="02020603050405020304" pitchFamily="18" charset="0"/>
              </a:rPr>
              <a:t> SEMESTER</a:t>
            </a:r>
          </a:p>
          <a:p>
            <a:pPr algn="ctr"/>
            <a:endParaRPr lang="en-US" sz="1200"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latin typeface="Times New Roman" panose="02020603050405020304" pitchFamily="18" charset="0"/>
                <a:cs typeface="Times New Roman" panose="02020603050405020304" pitchFamily="18" charset="0"/>
              </a:rPr>
              <a:t>UNDER THE GUIDANCE OF:</a:t>
            </a:r>
          </a:p>
          <a:p>
            <a:pPr algn="ctr"/>
            <a:r>
              <a:rPr lang="en-US" sz="1800" dirty="0">
                <a:solidFill>
                  <a:schemeClr val="tx1"/>
                </a:solidFill>
                <a:latin typeface="Times New Roman" panose="02020603050405020304" pitchFamily="18" charset="0"/>
                <a:cs typeface="Times New Roman" panose="02020603050405020304" pitchFamily="18" charset="0"/>
              </a:rPr>
              <a:t>Prof. Vyas </a:t>
            </a:r>
            <a:r>
              <a:rPr lang="en-US" sz="1800" dirty="0" err="1">
                <a:solidFill>
                  <a:schemeClr val="tx1"/>
                </a:solidFill>
                <a:latin typeface="Times New Roman" panose="02020603050405020304" pitchFamily="18" charset="0"/>
                <a:cs typeface="Times New Roman" panose="02020603050405020304" pitchFamily="18" charset="0"/>
              </a:rPr>
              <a:t>Murnal</a:t>
            </a:r>
            <a:endParaRPr lang="en-US" sz="1800" dirty="0">
              <a:solidFill>
                <a:schemeClr val="tx1"/>
              </a:solidFill>
              <a:latin typeface="Times New Roman" panose="02020603050405020304" pitchFamily="18" charset="0"/>
              <a:cs typeface="Times New Roman" panose="02020603050405020304" pitchFamily="18" charset="0"/>
            </a:endParaRPr>
          </a:p>
          <a:p>
            <a:pPr algn="ctr"/>
            <a:r>
              <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ECE, SDMCET, Dharwad-02</a:t>
            </a:r>
          </a:p>
          <a:p>
            <a:endParaRPr lang="en-US" dirty="0"/>
          </a:p>
        </p:txBody>
      </p:sp>
    </p:spTree>
    <p:extLst>
      <p:ext uri="{BB962C8B-B14F-4D97-AF65-F5344CB8AC3E}">
        <p14:creationId xmlns:p14="http://schemas.microsoft.com/office/powerpoint/2010/main" val="301975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96FE7-A0A8-CB2F-0E2D-587AC408F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96910-EEA7-23F6-BB53-1102BAEDD860}"/>
              </a:ext>
            </a:extLst>
          </p:cNvPr>
          <p:cNvSpPr>
            <a:spLocks noGrp="1"/>
          </p:cNvSpPr>
          <p:nvPr>
            <p:ph type="title"/>
          </p:nvPr>
        </p:nvSpPr>
        <p:spPr/>
        <p:txBody>
          <a:bodyPr/>
          <a:lstStyle/>
          <a:p>
            <a:r>
              <a:rPr lang="en-US" sz="1600" dirty="0"/>
              <a:t>                             </a:t>
            </a:r>
            <a:endParaRPr lang="en-IN" sz="1600" dirty="0"/>
          </a:p>
        </p:txBody>
      </p:sp>
      <p:sp>
        <p:nvSpPr>
          <p:cNvPr id="3" name="Text Placeholder 2">
            <a:extLst>
              <a:ext uri="{FF2B5EF4-FFF2-40B4-BE49-F238E27FC236}">
                <a16:creationId xmlns:a16="http://schemas.microsoft.com/office/drawing/2014/main" id="{A17D9602-375A-2650-97EC-3BBD03613E10}"/>
              </a:ext>
            </a:extLst>
          </p:cNvPr>
          <p:cNvSpPr>
            <a:spLocks noGrp="1"/>
          </p:cNvSpPr>
          <p:nvPr>
            <p:ph type="body" idx="1"/>
          </p:nvPr>
        </p:nvSpPr>
        <p:spPr>
          <a:xfrm>
            <a:off x="88054" y="677416"/>
            <a:ext cx="9144000" cy="4269235"/>
          </a:xfrm>
        </p:spPr>
        <p:txBody>
          <a:bodyPr/>
          <a:lstStyle/>
          <a:p>
            <a:pPr>
              <a:lnSpc>
                <a:spcPct val="150000"/>
              </a:lnSpc>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Noise Margin</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Noise margin is the tolerance level for unwanted voltage (noise) that can be present on an input signal without causing errors in the output.</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Power</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Reduced noise margin: Decreased power consumption.</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 Increased noise margin: Increased power consumption.</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Delay</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Reduced noise margin</a:t>
            </a:r>
            <a:r>
              <a:rPr lang="en-US" sz="1600">
                <a:latin typeface="Times New Roman" panose="02020603050405020304" pitchFamily="18" charset="0"/>
                <a:cs typeface="Times New Roman" panose="02020603050405020304" pitchFamily="18" charset="0"/>
              </a:rPr>
              <a:t>: Decreased </a:t>
            </a:r>
            <a:r>
              <a:rPr lang="en-US" sz="1600" dirty="0">
                <a:latin typeface="Times New Roman" panose="02020603050405020304" pitchFamily="18" charset="0"/>
                <a:cs typeface="Times New Roman" panose="02020603050405020304" pitchFamily="18" charset="0"/>
              </a:rPr>
              <a:t>delay.</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 Increased noise margin: Increased delay.</a:t>
            </a: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a:p>
            <a:pPr marL="76200" indent="0">
              <a:buClrTx/>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7B19BF6-2652-7AB3-302F-B443A78302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cxnSp>
        <p:nvCxnSpPr>
          <p:cNvPr id="5" name="Google Shape;84;p4">
            <a:extLst>
              <a:ext uri="{FF2B5EF4-FFF2-40B4-BE49-F238E27FC236}">
                <a16:creationId xmlns:a16="http://schemas.microsoft.com/office/drawing/2014/main" id="{115AAF4B-FEC6-CE30-DBEC-26AB4799328C}"/>
              </a:ext>
            </a:extLst>
          </p:cNvPr>
          <p:cNvCxnSpPr>
            <a:cxnSpLocks/>
          </p:cNvCxnSpPr>
          <p:nvPr/>
        </p:nvCxnSpPr>
        <p:spPr>
          <a:xfrm>
            <a:off x="341194" y="793512"/>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1FFDAA4-D232-1D07-E1DC-D86446E409D9}"/>
              </a:ext>
            </a:extLst>
          </p:cNvPr>
          <p:cNvSpPr txBox="1"/>
          <p:nvPr/>
        </p:nvSpPr>
        <p:spPr>
          <a:xfrm>
            <a:off x="2174240" y="221523"/>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Study Done</a:t>
            </a:r>
            <a:endParaRPr lang="en-IN" dirty="0"/>
          </a:p>
        </p:txBody>
      </p:sp>
    </p:spTree>
    <p:extLst>
      <p:ext uri="{BB962C8B-B14F-4D97-AF65-F5344CB8AC3E}">
        <p14:creationId xmlns:p14="http://schemas.microsoft.com/office/powerpoint/2010/main" val="40582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E580F-2450-1699-94B2-BBAF3E35A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16943-9589-B124-0FC7-72A144C9FAA3}"/>
              </a:ext>
            </a:extLst>
          </p:cNvPr>
          <p:cNvSpPr>
            <a:spLocks noGrp="1"/>
          </p:cNvSpPr>
          <p:nvPr>
            <p:ph type="title"/>
          </p:nvPr>
        </p:nvSpPr>
        <p:spPr/>
        <p:txBody>
          <a:bodyPr/>
          <a:lstStyle/>
          <a:p>
            <a:r>
              <a:rPr lang="en-US" sz="1600" dirty="0"/>
              <a:t>                             </a:t>
            </a:r>
            <a:endParaRPr lang="en-IN" sz="1600" dirty="0"/>
          </a:p>
        </p:txBody>
      </p:sp>
      <p:sp>
        <p:nvSpPr>
          <p:cNvPr id="3" name="Text Placeholder 2">
            <a:extLst>
              <a:ext uri="{FF2B5EF4-FFF2-40B4-BE49-F238E27FC236}">
                <a16:creationId xmlns:a16="http://schemas.microsoft.com/office/drawing/2014/main" id="{BEC407C4-AF07-3D93-CFBE-14F993E5501A}"/>
              </a:ext>
            </a:extLst>
          </p:cNvPr>
          <p:cNvSpPr>
            <a:spLocks noGrp="1"/>
          </p:cNvSpPr>
          <p:nvPr>
            <p:ph type="body" idx="1"/>
          </p:nvPr>
        </p:nvSpPr>
        <p:spPr>
          <a:xfrm>
            <a:off x="190916" y="801348"/>
            <a:ext cx="7571700" cy="451842"/>
          </a:xfrm>
        </p:spPr>
        <p:txBody>
          <a:body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Switching Characteristics</a:t>
            </a:r>
          </a:p>
          <a:p>
            <a:pPr marL="76200" indent="0" algn="l">
              <a:lnSpc>
                <a:spcPct val="150000"/>
              </a:lnSpc>
              <a:buNone/>
            </a:pPr>
            <a:r>
              <a:rPr lang="en-US" sz="1600" dirty="0">
                <a:latin typeface="Times New Roman" panose="02020603050405020304" pitchFamily="18" charset="0"/>
                <a:cs typeface="Times New Roman" panose="02020603050405020304" pitchFamily="18" charset="0"/>
              </a:rPr>
              <a:t>Switching characteristics in CMOS refers to </a:t>
            </a:r>
            <a:r>
              <a:rPr lang="en-US" sz="1600" dirty="0" err="1">
                <a:latin typeface="Times New Roman" panose="02020603050405020304" pitchFamily="18" charset="0"/>
                <a:cs typeface="Times New Roman" panose="02020603050405020304" pitchFamily="18" charset="0"/>
              </a:rPr>
              <a:t>behaviour</a:t>
            </a:r>
            <a:r>
              <a:rPr lang="en-US" sz="1600" dirty="0">
                <a:latin typeface="Times New Roman" panose="02020603050405020304" pitchFamily="18" charset="0"/>
                <a:cs typeface="Times New Roman" panose="02020603050405020304" pitchFamily="18" charset="0"/>
              </a:rPr>
              <a:t> of the signal when they change their states from 0 to 1 and 1 to 0 </a:t>
            </a:r>
            <a:r>
              <a:rPr lang="en-US" sz="1100" dirty="0"/>
              <a:t>.</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Power</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Increased switching activity – increases power consumption</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Delay</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 Longer transition times ( increased switching activity) increases the delay</a:t>
            </a:r>
          </a:p>
          <a:p>
            <a:pPr>
              <a:buClrTx/>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234E1E-F02E-FB43-E68F-F5F22EE841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cxnSp>
        <p:nvCxnSpPr>
          <p:cNvPr id="5" name="Google Shape;84;p4">
            <a:extLst>
              <a:ext uri="{FF2B5EF4-FFF2-40B4-BE49-F238E27FC236}">
                <a16:creationId xmlns:a16="http://schemas.microsoft.com/office/drawing/2014/main" id="{98BDC604-62B3-E3F3-31E8-D1BD0A36B59E}"/>
              </a:ext>
            </a:extLst>
          </p:cNvPr>
          <p:cNvCxnSpPr>
            <a:cxnSpLocks/>
          </p:cNvCxnSpPr>
          <p:nvPr/>
        </p:nvCxnSpPr>
        <p:spPr>
          <a:xfrm>
            <a:off x="491472" y="8222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27C4081F-4F61-E526-781F-FE935212B0C7}"/>
              </a:ext>
            </a:extLst>
          </p:cNvPr>
          <p:cNvSpPr txBox="1"/>
          <p:nvPr/>
        </p:nvSpPr>
        <p:spPr>
          <a:xfrm>
            <a:off x="2177415" y="227527"/>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Study Done</a:t>
            </a:r>
            <a:endParaRPr lang="en-IN" dirty="0"/>
          </a:p>
        </p:txBody>
      </p:sp>
    </p:spTree>
    <p:extLst>
      <p:ext uri="{BB962C8B-B14F-4D97-AF65-F5344CB8AC3E}">
        <p14:creationId xmlns:p14="http://schemas.microsoft.com/office/powerpoint/2010/main" val="1825645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1F0D9-6E34-3893-6365-C180ECB8F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85B16D-EB04-38B9-CB3F-93A3785A225D}"/>
              </a:ext>
            </a:extLst>
          </p:cNvPr>
          <p:cNvSpPr>
            <a:spLocks noGrp="1"/>
          </p:cNvSpPr>
          <p:nvPr>
            <p:ph type="title"/>
          </p:nvPr>
        </p:nvSpPr>
        <p:spPr/>
        <p:txBody>
          <a:bodyPr/>
          <a:lstStyle/>
          <a:p>
            <a:r>
              <a:rPr lang="en-US" sz="1600" dirty="0"/>
              <a:t>                             </a:t>
            </a:r>
            <a:endParaRPr lang="en-IN" sz="1600" dirty="0"/>
          </a:p>
        </p:txBody>
      </p:sp>
      <p:sp>
        <p:nvSpPr>
          <p:cNvPr id="3" name="Text Placeholder 2">
            <a:extLst>
              <a:ext uri="{FF2B5EF4-FFF2-40B4-BE49-F238E27FC236}">
                <a16:creationId xmlns:a16="http://schemas.microsoft.com/office/drawing/2014/main" id="{7DE618FD-7B82-463C-81A6-A7E3B0B5C6C8}"/>
              </a:ext>
            </a:extLst>
          </p:cNvPr>
          <p:cNvSpPr>
            <a:spLocks noGrp="1"/>
          </p:cNvSpPr>
          <p:nvPr>
            <p:ph type="body" idx="1"/>
          </p:nvPr>
        </p:nvSpPr>
        <p:spPr>
          <a:xfrm>
            <a:off x="-47413" y="933947"/>
            <a:ext cx="9252373" cy="4209499"/>
          </a:xfrm>
        </p:spPr>
        <p:txBody>
          <a:body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Parasitic Elements (</a:t>
            </a:r>
            <a:r>
              <a:rPr lang="en-US" sz="1400" b="1" dirty="0">
                <a:latin typeface="Times New Roman" panose="02020603050405020304" pitchFamily="18" charset="0"/>
                <a:cs typeface="Times New Roman" panose="02020603050405020304" pitchFamily="18" charset="0"/>
              </a:rPr>
              <a:t>resistance, capacitance</a:t>
            </a:r>
            <a:r>
              <a:rPr lang="en-US" sz="1800" b="1"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F79C1CB4-536A-9ED8-E3CC-3D66507EE38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cxnSp>
        <p:nvCxnSpPr>
          <p:cNvPr id="5" name="Google Shape;84;p4">
            <a:extLst>
              <a:ext uri="{FF2B5EF4-FFF2-40B4-BE49-F238E27FC236}">
                <a16:creationId xmlns:a16="http://schemas.microsoft.com/office/drawing/2014/main" id="{2F01F47A-1D5B-5781-C00A-A1CA57142235}"/>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36DE3241-98E8-CFD7-D580-9C0A0F9C3F86}"/>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Study Done</a:t>
            </a:r>
            <a:endParaRPr lang="en-IN" dirty="0"/>
          </a:p>
        </p:txBody>
      </p:sp>
      <p:pic>
        <p:nvPicPr>
          <p:cNvPr id="6" name="Picture 5">
            <a:extLst>
              <a:ext uri="{FF2B5EF4-FFF2-40B4-BE49-F238E27FC236}">
                <a16:creationId xmlns:a16="http://schemas.microsoft.com/office/drawing/2014/main" id="{1665D7DF-EC35-337B-3BA6-77B7D9CE28BD}"/>
              </a:ext>
            </a:extLst>
          </p:cNvPr>
          <p:cNvPicPr>
            <a:picLocks noChangeAspect="1"/>
          </p:cNvPicPr>
          <p:nvPr/>
        </p:nvPicPr>
        <p:blipFill>
          <a:blip r:embed="rId2"/>
          <a:stretch>
            <a:fillRect/>
          </a:stretch>
        </p:blipFill>
        <p:spPr>
          <a:xfrm>
            <a:off x="1036320" y="1457167"/>
            <a:ext cx="6568439" cy="3292684"/>
          </a:xfrm>
          <a:prstGeom prst="rect">
            <a:avLst/>
          </a:prstGeom>
        </p:spPr>
      </p:pic>
    </p:spTree>
    <p:extLst>
      <p:ext uri="{BB962C8B-B14F-4D97-AF65-F5344CB8AC3E}">
        <p14:creationId xmlns:p14="http://schemas.microsoft.com/office/powerpoint/2010/main" val="105309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45E91-5814-0C4E-37B7-58ABD717B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716BF-439C-1A76-B07E-2695D18838C0}"/>
              </a:ext>
            </a:extLst>
          </p:cNvPr>
          <p:cNvSpPr>
            <a:spLocks noGrp="1"/>
          </p:cNvSpPr>
          <p:nvPr>
            <p:ph type="title"/>
          </p:nvPr>
        </p:nvSpPr>
        <p:spPr/>
        <p:txBody>
          <a:bodyPr/>
          <a:lstStyle/>
          <a:p>
            <a:r>
              <a:rPr lang="en-US" sz="1600" dirty="0"/>
              <a:t>                             </a:t>
            </a:r>
            <a:endParaRPr lang="en-IN" sz="1600" dirty="0"/>
          </a:p>
        </p:txBody>
      </p:sp>
      <p:sp>
        <p:nvSpPr>
          <p:cNvPr id="3" name="Text Placeholder 2">
            <a:extLst>
              <a:ext uri="{FF2B5EF4-FFF2-40B4-BE49-F238E27FC236}">
                <a16:creationId xmlns:a16="http://schemas.microsoft.com/office/drawing/2014/main" id="{00EF6F34-D305-8FD6-5B53-40966D712A2A}"/>
              </a:ext>
            </a:extLst>
          </p:cNvPr>
          <p:cNvSpPr>
            <a:spLocks noGrp="1"/>
          </p:cNvSpPr>
          <p:nvPr>
            <p:ph type="body" idx="1"/>
          </p:nvPr>
        </p:nvSpPr>
        <p:spPr>
          <a:xfrm>
            <a:off x="0" y="960076"/>
            <a:ext cx="9144000" cy="4018622"/>
          </a:xfrm>
        </p:spPr>
        <p:txBody>
          <a:body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Propagation delay of CMOS inverter</a:t>
            </a:r>
          </a:p>
          <a:p>
            <a:pPr marL="76200" indent="0">
              <a:lnSpc>
                <a:spcPct val="150000"/>
              </a:lnSpc>
              <a:buClrTx/>
              <a:buNone/>
            </a:pPr>
            <a:r>
              <a:rPr lang="en-IN" sz="1600" dirty="0">
                <a:latin typeface="Times New Roman" panose="02020603050405020304" pitchFamily="18" charset="0"/>
                <a:cs typeface="Times New Roman" panose="02020603050405020304" pitchFamily="18" charset="0"/>
              </a:rPr>
              <a:t>Propagation delay refers to the time taken by the signal to reach from input to output.</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Power</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 Increased propagation delay leads to lower power consumption.</a:t>
            </a:r>
          </a:p>
          <a:p>
            <a:pPr marL="76200" indent="0">
              <a:lnSpc>
                <a:spcPct val="150000"/>
              </a:lnSpc>
              <a:buClrTx/>
              <a:buNone/>
            </a:pPr>
            <a:r>
              <a:rPr lang="en-US" sz="1600" b="1" dirty="0">
                <a:latin typeface="Times New Roman" panose="02020603050405020304" pitchFamily="18" charset="0"/>
                <a:cs typeface="Times New Roman" panose="02020603050405020304" pitchFamily="18" charset="0"/>
              </a:rPr>
              <a:t>Impact on Delay</a:t>
            </a:r>
          </a:p>
          <a:p>
            <a:pPr marL="76200" indent="0">
              <a:lnSpc>
                <a:spcPct val="150000"/>
              </a:lnSpc>
              <a:buClrTx/>
              <a:buNone/>
            </a:pPr>
            <a:r>
              <a:rPr lang="en-US" sz="1600" dirty="0">
                <a:latin typeface="Times New Roman" panose="02020603050405020304" pitchFamily="18" charset="0"/>
                <a:cs typeface="Times New Roman" panose="02020603050405020304" pitchFamily="18" charset="0"/>
              </a:rPr>
              <a:t>- Increased propagation delay leads to longer signal path delays and takes more time to reach output.</a:t>
            </a:r>
          </a:p>
          <a:p>
            <a:pPr marL="76200" indent="0">
              <a:lnSpc>
                <a:spcPct val="150000"/>
              </a:lnSpc>
              <a:buClrTx/>
              <a:buNone/>
            </a:pPr>
            <a:endParaRPr lang="en-US" sz="1600" dirty="0">
              <a:latin typeface="Times New Roman" panose="02020603050405020304" pitchFamily="18" charset="0"/>
              <a:cs typeface="Times New Roman" panose="02020603050405020304" pitchFamily="18" charset="0"/>
            </a:endParaRPr>
          </a:p>
          <a:p>
            <a:pPr marL="76200" indent="0">
              <a:buClrTx/>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CDC164-F797-D660-461A-56EAD0513E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cxnSp>
        <p:nvCxnSpPr>
          <p:cNvPr id="5" name="Google Shape;84;p4">
            <a:extLst>
              <a:ext uri="{FF2B5EF4-FFF2-40B4-BE49-F238E27FC236}">
                <a16:creationId xmlns:a16="http://schemas.microsoft.com/office/drawing/2014/main" id="{EF882366-B1EE-F3F2-8FE3-54A9C0CD671C}"/>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0B32794E-0218-47C5-C043-AC9E05BC9D26}"/>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Study Done</a:t>
            </a:r>
            <a:endParaRPr lang="en-IN" dirty="0"/>
          </a:p>
        </p:txBody>
      </p:sp>
    </p:spTree>
    <p:extLst>
      <p:ext uri="{BB962C8B-B14F-4D97-AF65-F5344CB8AC3E}">
        <p14:creationId xmlns:p14="http://schemas.microsoft.com/office/powerpoint/2010/main" val="3608870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8042D-321A-3A70-53FE-84961072E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CD38E-1EA0-F805-C815-ADF320662491}"/>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C39075BE-9FD2-E51E-E22C-DFC6E347E9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cxnSp>
        <p:nvCxnSpPr>
          <p:cNvPr id="5" name="Google Shape;84;p4">
            <a:extLst>
              <a:ext uri="{FF2B5EF4-FFF2-40B4-BE49-F238E27FC236}">
                <a16:creationId xmlns:a16="http://schemas.microsoft.com/office/drawing/2014/main" id="{7D945F09-1547-07C4-8F77-1665530E3EB0}"/>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0B200B90-3AA8-143B-0D18-901213AD4038}"/>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Results</a:t>
            </a:r>
            <a:endParaRPr lang="en-IN" dirty="0"/>
          </a:p>
        </p:txBody>
      </p:sp>
      <p:graphicFrame>
        <p:nvGraphicFramePr>
          <p:cNvPr id="6" name="Table 5">
            <a:extLst>
              <a:ext uri="{FF2B5EF4-FFF2-40B4-BE49-F238E27FC236}">
                <a16:creationId xmlns:a16="http://schemas.microsoft.com/office/drawing/2014/main" id="{1BEF2552-7778-306B-3EF3-EA07EEF2EE06}"/>
              </a:ext>
            </a:extLst>
          </p:cNvPr>
          <p:cNvGraphicFramePr>
            <a:graphicFrameLocks noGrp="1"/>
          </p:cNvGraphicFramePr>
          <p:nvPr>
            <p:extLst>
              <p:ext uri="{D42A27DB-BD31-4B8C-83A1-F6EECF244321}">
                <p14:modId xmlns:p14="http://schemas.microsoft.com/office/powerpoint/2010/main" val="3470488856"/>
              </p:ext>
            </p:extLst>
          </p:nvPr>
        </p:nvGraphicFramePr>
        <p:xfrm>
          <a:off x="1267056" y="1345482"/>
          <a:ext cx="6793211" cy="2898984"/>
        </p:xfrm>
        <a:graphic>
          <a:graphicData uri="http://schemas.openxmlformats.org/drawingml/2006/table">
            <a:tbl>
              <a:tblPr firstRow="1" bandRow="1">
                <a:tableStyleId>{701FB10D-A61A-4DE4-8506-F670E7A89527}</a:tableStyleId>
              </a:tblPr>
              <a:tblGrid>
                <a:gridCol w="2288944">
                  <a:extLst>
                    <a:ext uri="{9D8B030D-6E8A-4147-A177-3AD203B41FA5}">
                      <a16:colId xmlns:a16="http://schemas.microsoft.com/office/drawing/2014/main" val="2221973492"/>
                    </a:ext>
                  </a:extLst>
                </a:gridCol>
                <a:gridCol w="2363894">
                  <a:extLst>
                    <a:ext uri="{9D8B030D-6E8A-4147-A177-3AD203B41FA5}">
                      <a16:colId xmlns:a16="http://schemas.microsoft.com/office/drawing/2014/main" val="1550791796"/>
                    </a:ext>
                  </a:extLst>
                </a:gridCol>
                <a:gridCol w="2140373">
                  <a:extLst>
                    <a:ext uri="{9D8B030D-6E8A-4147-A177-3AD203B41FA5}">
                      <a16:colId xmlns:a16="http://schemas.microsoft.com/office/drawing/2014/main" val="961048379"/>
                    </a:ext>
                  </a:extLst>
                </a:gridCol>
              </a:tblGrid>
              <a:tr h="724746">
                <a:tc>
                  <a:txBody>
                    <a:bodyPr/>
                    <a:lstStyle/>
                    <a:p>
                      <a:r>
                        <a:rPr lang="en-US" dirty="0">
                          <a:latin typeface="Times New Roman" panose="02020603050405020304" pitchFamily="18" charset="0"/>
                          <a:cs typeface="Times New Roman" panose="02020603050405020304" pitchFamily="18" charset="0"/>
                        </a:rPr>
                        <a:t> CMOS LOGIC CIRCUITS</a:t>
                      </a:r>
                      <a:endParaRPr lang="en-IN"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l"/>
                      <a:r>
                        <a:rPr lang="en-US" dirty="0">
                          <a:latin typeface="Times New Roman" panose="02020603050405020304" pitchFamily="18" charset="0"/>
                          <a:cs typeface="Times New Roman" panose="02020603050405020304" pitchFamily="18" charset="0"/>
                        </a:rPr>
                        <a:t>              POWER</a:t>
                      </a:r>
                      <a:endParaRPr lang="en-IN"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r>
                        <a:rPr lang="en-US" dirty="0">
                          <a:latin typeface="Times New Roman" panose="02020603050405020304" pitchFamily="18" charset="0"/>
                          <a:cs typeface="Times New Roman" panose="02020603050405020304" pitchFamily="18" charset="0"/>
                        </a:rPr>
                        <a:t>             DELAY</a:t>
                      </a:r>
                      <a:endParaRPr lang="en-IN"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1314093567"/>
                  </a:ext>
                </a:extLst>
              </a:tr>
              <a:tr h="724746">
                <a:tc>
                  <a:txBody>
                    <a:bodyPr/>
                    <a:lstStyle/>
                    <a:p>
                      <a:pPr algn="ctr"/>
                      <a:r>
                        <a:rPr lang="en-US" dirty="0">
                          <a:latin typeface="Times New Roman" panose="02020603050405020304" pitchFamily="18" charset="0"/>
                          <a:cs typeface="Times New Roman" panose="02020603050405020304" pitchFamily="18" charset="0"/>
                        </a:rPr>
                        <a:t>INVERTER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46nW</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16.33ps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69811548"/>
                  </a:ext>
                </a:extLst>
              </a:tr>
              <a:tr h="724746">
                <a:tc>
                  <a:txBody>
                    <a:bodyPr/>
                    <a:lstStyle/>
                    <a:p>
                      <a:pPr algn="ctr"/>
                      <a:r>
                        <a:rPr lang="en-US" dirty="0">
                          <a:latin typeface="Times New Roman" panose="02020603050405020304" pitchFamily="18" charset="0"/>
                          <a:cs typeface="Times New Roman" panose="02020603050405020304" pitchFamily="18" charset="0"/>
                        </a:rPr>
                        <a:t>NAND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40.35nW</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26.71ps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51681535"/>
                  </a:ext>
                </a:extLst>
              </a:tr>
              <a:tr h="724746">
                <a:tc>
                  <a:txBody>
                    <a:bodyPr/>
                    <a:lstStyle/>
                    <a:p>
                      <a:pPr algn="ctr"/>
                      <a:r>
                        <a:rPr lang="en-US" dirty="0">
                          <a:latin typeface="Times New Roman" panose="02020603050405020304" pitchFamily="18" charset="0"/>
                          <a:cs typeface="Times New Roman" panose="02020603050405020304" pitchFamily="18" charset="0"/>
                        </a:rPr>
                        <a:t>NOR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52.7nW</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31.718ps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1906073"/>
                  </a:ext>
                </a:extLst>
              </a:tr>
            </a:tbl>
          </a:graphicData>
        </a:graphic>
      </p:graphicFrame>
    </p:spTree>
    <p:extLst>
      <p:ext uri="{BB962C8B-B14F-4D97-AF65-F5344CB8AC3E}">
        <p14:creationId xmlns:p14="http://schemas.microsoft.com/office/powerpoint/2010/main" val="146433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91248-282E-A4C5-DE8B-D05A35EBC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7722C-8362-FABB-A132-FD4355437D0F}"/>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C57BC6C0-A3F6-D258-043B-E066BD04DC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cxnSp>
        <p:nvCxnSpPr>
          <p:cNvPr id="5" name="Google Shape;84;p4">
            <a:extLst>
              <a:ext uri="{FF2B5EF4-FFF2-40B4-BE49-F238E27FC236}">
                <a16:creationId xmlns:a16="http://schemas.microsoft.com/office/drawing/2014/main" id="{E8A60248-3E2F-027D-C6B7-5FF5D1F4BB6B}"/>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5DBE0462-79AE-7ACC-A6A1-C14C75E201B4}"/>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Results</a:t>
            </a:r>
            <a:endParaRPr lang="en-IN" dirty="0"/>
          </a:p>
        </p:txBody>
      </p:sp>
      <p:sp>
        <p:nvSpPr>
          <p:cNvPr id="3" name="TextBox 2">
            <a:extLst>
              <a:ext uri="{FF2B5EF4-FFF2-40B4-BE49-F238E27FC236}">
                <a16:creationId xmlns:a16="http://schemas.microsoft.com/office/drawing/2014/main" id="{E6C286DB-CE0F-6811-84C6-C69E7F1C2B04}"/>
              </a:ext>
            </a:extLst>
          </p:cNvPr>
          <p:cNvSpPr txBox="1"/>
          <p:nvPr/>
        </p:nvSpPr>
        <p:spPr>
          <a:xfrm>
            <a:off x="1069258" y="1010720"/>
            <a:ext cx="6891457" cy="553998"/>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NMOS – </a:t>
            </a:r>
            <a:r>
              <a:rPr lang="en-IN" dirty="0" err="1">
                <a:latin typeface="Times New Roman" panose="02020603050405020304" pitchFamily="18" charset="0"/>
                <a:cs typeface="Times New Roman" panose="02020603050405020304" pitchFamily="18" charset="0"/>
              </a:rPr>
              <a:t>V</a:t>
            </a:r>
            <a:r>
              <a:rPr lang="en-IN" sz="1050" dirty="0" err="1">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vs</a:t>
            </a:r>
            <a:r>
              <a:rPr lang="en-IN" sz="1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a:t>
            </a:r>
            <a:r>
              <a:rPr lang="en-IN" sz="1100" dirty="0">
                <a:latin typeface="Times New Roman" panose="02020603050405020304" pitchFamily="18" charset="0"/>
                <a:cs typeface="Times New Roman" panose="02020603050405020304" pitchFamily="18" charset="0"/>
              </a:rPr>
              <a:t>ds</a:t>
            </a:r>
            <a:endParaRPr lang="kn-IN" dirty="0">
              <a:latin typeface="Times New Roman" panose="02020603050405020304" pitchFamily="18" charset="0"/>
            </a:endParaRPr>
          </a:p>
        </p:txBody>
      </p:sp>
      <p:pic>
        <p:nvPicPr>
          <p:cNvPr id="11" name="Picture 10">
            <a:extLst>
              <a:ext uri="{FF2B5EF4-FFF2-40B4-BE49-F238E27FC236}">
                <a16:creationId xmlns:a16="http://schemas.microsoft.com/office/drawing/2014/main" id="{736CDF4D-3E7F-D2D9-6169-10CC5A9BAE08}"/>
              </a:ext>
            </a:extLst>
          </p:cNvPr>
          <p:cNvPicPr>
            <a:picLocks noChangeAspect="1"/>
          </p:cNvPicPr>
          <p:nvPr/>
        </p:nvPicPr>
        <p:blipFill>
          <a:blip r:embed="rId2"/>
          <a:stretch>
            <a:fillRect/>
          </a:stretch>
        </p:blipFill>
        <p:spPr>
          <a:xfrm>
            <a:off x="730065" y="1598735"/>
            <a:ext cx="7906466" cy="2986161"/>
          </a:xfrm>
          <a:prstGeom prst="rect">
            <a:avLst/>
          </a:prstGeom>
        </p:spPr>
      </p:pic>
      <p:cxnSp>
        <p:nvCxnSpPr>
          <p:cNvPr id="8" name="Straight Arrow Connector 7">
            <a:extLst>
              <a:ext uri="{FF2B5EF4-FFF2-40B4-BE49-F238E27FC236}">
                <a16:creationId xmlns:a16="http://schemas.microsoft.com/office/drawing/2014/main" id="{488327BF-B7D6-11CA-EAAE-BB71E7EE8ED3}"/>
              </a:ext>
            </a:extLst>
          </p:cNvPr>
          <p:cNvCxnSpPr/>
          <p:nvPr/>
        </p:nvCxnSpPr>
        <p:spPr>
          <a:xfrm flipV="1">
            <a:off x="1280160" y="3010486"/>
            <a:ext cx="0" cy="949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B7C82F2-3809-F996-6D9C-EE54E4FE302E}"/>
              </a:ext>
            </a:extLst>
          </p:cNvPr>
          <p:cNvSpPr txBox="1"/>
          <p:nvPr/>
        </p:nvSpPr>
        <p:spPr>
          <a:xfrm>
            <a:off x="840658" y="3293701"/>
            <a:ext cx="457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ds</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4AB4D077-B4DD-B30C-103A-429F2614666E}"/>
              </a:ext>
            </a:extLst>
          </p:cNvPr>
          <p:cNvCxnSpPr/>
          <p:nvPr/>
        </p:nvCxnSpPr>
        <p:spPr>
          <a:xfrm>
            <a:off x="3291840" y="4749851"/>
            <a:ext cx="128016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A2EFB3-DDD2-8C0A-010E-0877183E0D94}"/>
              </a:ext>
            </a:extLst>
          </p:cNvPr>
          <p:cNvSpPr txBox="1"/>
          <p:nvPr/>
        </p:nvSpPr>
        <p:spPr>
          <a:xfrm>
            <a:off x="4683298" y="4584896"/>
            <a:ext cx="562708" cy="307777"/>
          </a:xfrm>
          <a:prstGeom prst="rect">
            <a:avLst/>
          </a:prstGeom>
          <a:noFill/>
        </p:spPr>
        <p:txBody>
          <a:bodyPr wrap="square" rtlCol="0">
            <a:spAutoFit/>
          </a:bodyPr>
          <a:lstStyle/>
          <a:p>
            <a:r>
              <a:rPr lang="en-US" dirty="0" err="1"/>
              <a:t>Vds</a:t>
            </a:r>
            <a:endParaRPr lang="en-IN" dirty="0"/>
          </a:p>
        </p:txBody>
      </p:sp>
      <p:sp>
        <p:nvSpPr>
          <p:cNvPr id="21" name="TextBox 20">
            <a:extLst>
              <a:ext uri="{FF2B5EF4-FFF2-40B4-BE49-F238E27FC236}">
                <a16:creationId xmlns:a16="http://schemas.microsoft.com/office/drawing/2014/main" id="{CEF1EC04-6D07-A19D-90BC-DFD3C32A67C7}"/>
              </a:ext>
            </a:extLst>
          </p:cNvPr>
          <p:cNvSpPr txBox="1"/>
          <p:nvPr/>
        </p:nvSpPr>
        <p:spPr>
          <a:xfrm>
            <a:off x="7741920" y="3836944"/>
            <a:ext cx="733863" cy="246221"/>
          </a:xfrm>
          <a:prstGeom prst="rect">
            <a:avLst/>
          </a:prstGeom>
          <a:noFill/>
        </p:spPr>
        <p:txBody>
          <a:bodyPr wrap="square" rtlCol="0">
            <a:spAutoFit/>
          </a:bodyPr>
          <a:lstStyle/>
          <a:p>
            <a:r>
              <a:rPr lang="en-US" sz="1000" dirty="0" err="1"/>
              <a:t>V</a:t>
            </a:r>
            <a:r>
              <a:rPr lang="en-US" sz="900" dirty="0" err="1"/>
              <a:t>gs</a:t>
            </a:r>
            <a:r>
              <a:rPr lang="en-US" sz="1000" dirty="0"/>
              <a:t>=0v</a:t>
            </a:r>
            <a:endParaRPr lang="en-IN" sz="1000" dirty="0"/>
          </a:p>
        </p:txBody>
      </p:sp>
      <p:sp>
        <p:nvSpPr>
          <p:cNvPr id="25" name="TextBox 24">
            <a:extLst>
              <a:ext uri="{FF2B5EF4-FFF2-40B4-BE49-F238E27FC236}">
                <a16:creationId xmlns:a16="http://schemas.microsoft.com/office/drawing/2014/main" id="{5430A58E-F723-E31E-BB80-FCD2FA18F357}"/>
              </a:ext>
            </a:extLst>
          </p:cNvPr>
          <p:cNvSpPr txBox="1"/>
          <p:nvPr/>
        </p:nvSpPr>
        <p:spPr>
          <a:xfrm>
            <a:off x="7722273" y="3425768"/>
            <a:ext cx="733863" cy="246221"/>
          </a:xfrm>
          <a:prstGeom prst="rect">
            <a:avLst/>
          </a:prstGeom>
          <a:noFill/>
        </p:spPr>
        <p:txBody>
          <a:bodyPr wrap="square" rtlCol="0">
            <a:spAutoFit/>
          </a:bodyPr>
          <a:lstStyle/>
          <a:p>
            <a:r>
              <a:rPr lang="en-US" sz="1000" dirty="0" err="1"/>
              <a:t>V</a:t>
            </a:r>
            <a:r>
              <a:rPr lang="en-US" sz="900" dirty="0" err="1"/>
              <a:t>gs</a:t>
            </a:r>
            <a:r>
              <a:rPr lang="en-US" sz="1000" dirty="0"/>
              <a:t>=0.3v</a:t>
            </a:r>
            <a:endParaRPr lang="en-IN" sz="1000" dirty="0"/>
          </a:p>
        </p:txBody>
      </p:sp>
      <p:sp>
        <p:nvSpPr>
          <p:cNvPr id="26" name="TextBox 25">
            <a:extLst>
              <a:ext uri="{FF2B5EF4-FFF2-40B4-BE49-F238E27FC236}">
                <a16:creationId xmlns:a16="http://schemas.microsoft.com/office/drawing/2014/main" id="{0D84A9EE-D272-A837-39B4-53DE3F464E38}"/>
              </a:ext>
            </a:extLst>
          </p:cNvPr>
          <p:cNvSpPr txBox="1"/>
          <p:nvPr/>
        </p:nvSpPr>
        <p:spPr>
          <a:xfrm>
            <a:off x="7680072" y="2887375"/>
            <a:ext cx="733863" cy="246221"/>
          </a:xfrm>
          <a:prstGeom prst="rect">
            <a:avLst/>
          </a:prstGeom>
          <a:noFill/>
        </p:spPr>
        <p:txBody>
          <a:bodyPr wrap="square" rtlCol="0">
            <a:spAutoFit/>
          </a:bodyPr>
          <a:lstStyle/>
          <a:p>
            <a:r>
              <a:rPr lang="en-US" sz="1000" dirty="0" err="1"/>
              <a:t>V</a:t>
            </a:r>
            <a:r>
              <a:rPr lang="en-US" sz="900" dirty="0" err="1"/>
              <a:t>gs</a:t>
            </a:r>
            <a:r>
              <a:rPr lang="en-US" sz="1000" dirty="0"/>
              <a:t>=0.6v</a:t>
            </a:r>
            <a:endParaRPr lang="en-IN" sz="1000" dirty="0"/>
          </a:p>
        </p:txBody>
      </p:sp>
      <p:sp>
        <p:nvSpPr>
          <p:cNvPr id="27" name="TextBox 26">
            <a:extLst>
              <a:ext uri="{FF2B5EF4-FFF2-40B4-BE49-F238E27FC236}">
                <a16:creationId xmlns:a16="http://schemas.microsoft.com/office/drawing/2014/main" id="{BCBD169E-641F-BECA-35EF-B39A97161E4C}"/>
              </a:ext>
            </a:extLst>
          </p:cNvPr>
          <p:cNvSpPr txBox="1"/>
          <p:nvPr/>
        </p:nvSpPr>
        <p:spPr>
          <a:xfrm>
            <a:off x="7691623" y="2244126"/>
            <a:ext cx="733863" cy="246221"/>
          </a:xfrm>
          <a:prstGeom prst="rect">
            <a:avLst/>
          </a:prstGeom>
          <a:noFill/>
        </p:spPr>
        <p:txBody>
          <a:bodyPr wrap="square" rtlCol="0">
            <a:spAutoFit/>
          </a:bodyPr>
          <a:lstStyle/>
          <a:p>
            <a:r>
              <a:rPr lang="en-US" sz="1000" dirty="0" err="1"/>
              <a:t>V</a:t>
            </a:r>
            <a:r>
              <a:rPr lang="en-US" sz="900" dirty="0" err="1"/>
              <a:t>gs</a:t>
            </a:r>
            <a:r>
              <a:rPr lang="en-US" sz="1000" dirty="0"/>
              <a:t>=0.9v</a:t>
            </a:r>
            <a:endParaRPr lang="en-IN" sz="1000" dirty="0"/>
          </a:p>
        </p:txBody>
      </p:sp>
    </p:spTree>
    <p:extLst>
      <p:ext uri="{BB962C8B-B14F-4D97-AF65-F5344CB8AC3E}">
        <p14:creationId xmlns:p14="http://schemas.microsoft.com/office/powerpoint/2010/main" val="294749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C8F96-1389-F810-594A-757D37E9F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40DF6-1328-1AFB-5F31-B0D95B6DF5E0}"/>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52219D38-F09E-9D33-0338-F47B6E84D8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cxnSp>
        <p:nvCxnSpPr>
          <p:cNvPr id="5" name="Google Shape;84;p4">
            <a:extLst>
              <a:ext uri="{FF2B5EF4-FFF2-40B4-BE49-F238E27FC236}">
                <a16:creationId xmlns:a16="http://schemas.microsoft.com/office/drawing/2014/main" id="{C79AED34-357C-FEC9-F3E3-D3C8863932D6}"/>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E2A51A28-A602-7791-C29E-CB1F58C105B4}"/>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Results</a:t>
            </a:r>
            <a:endParaRPr lang="en-IN" dirty="0"/>
          </a:p>
        </p:txBody>
      </p:sp>
      <p:sp>
        <p:nvSpPr>
          <p:cNvPr id="3" name="TextBox 2">
            <a:extLst>
              <a:ext uri="{FF2B5EF4-FFF2-40B4-BE49-F238E27FC236}">
                <a16:creationId xmlns:a16="http://schemas.microsoft.com/office/drawing/2014/main" id="{0BC4B658-C00A-550C-DE88-736CB2D6E0ED}"/>
              </a:ext>
            </a:extLst>
          </p:cNvPr>
          <p:cNvSpPr txBox="1"/>
          <p:nvPr/>
        </p:nvSpPr>
        <p:spPr>
          <a:xfrm>
            <a:off x="1069258" y="1010720"/>
            <a:ext cx="6891457" cy="523220"/>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NMOS – </a:t>
            </a:r>
            <a:r>
              <a:rPr lang="en-IN" dirty="0" err="1">
                <a:latin typeface="Times New Roman" panose="02020603050405020304" pitchFamily="18" charset="0"/>
                <a:cs typeface="Times New Roman" panose="02020603050405020304" pitchFamily="18" charset="0"/>
              </a:rPr>
              <a:t>V</a:t>
            </a:r>
            <a:r>
              <a:rPr lang="en-IN" sz="1100" dirty="0" err="1">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vs I</a:t>
            </a:r>
            <a:r>
              <a:rPr lang="en-IN" sz="1100" dirty="0">
                <a:latin typeface="Times New Roman" panose="02020603050405020304" pitchFamily="18" charset="0"/>
                <a:cs typeface="Times New Roman" panose="02020603050405020304" pitchFamily="18" charset="0"/>
              </a:rPr>
              <a:t>ds</a:t>
            </a:r>
            <a:endParaRPr lang="kn-IN" dirty="0">
              <a:latin typeface="Times New Roman" panose="02020603050405020304" pitchFamily="18" charset="0"/>
            </a:endParaRPr>
          </a:p>
        </p:txBody>
      </p:sp>
      <p:pic>
        <p:nvPicPr>
          <p:cNvPr id="9" name="Picture 8">
            <a:extLst>
              <a:ext uri="{FF2B5EF4-FFF2-40B4-BE49-F238E27FC236}">
                <a16:creationId xmlns:a16="http://schemas.microsoft.com/office/drawing/2014/main" id="{D684D002-6EF4-C379-FDA3-EC44D08D3713}"/>
              </a:ext>
            </a:extLst>
          </p:cNvPr>
          <p:cNvPicPr>
            <a:picLocks noChangeAspect="1"/>
          </p:cNvPicPr>
          <p:nvPr/>
        </p:nvPicPr>
        <p:blipFill>
          <a:blip r:embed="rId2"/>
          <a:stretch>
            <a:fillRect/>
          </a:stretch>
        </p:blipFill>
        <p:spPr>
          <a:xfrm>
            <a:off x="596098" y="1599491"/>
            <a:ext cx="7951803" cy="3044959"/>
          </a:xfrm>
          <a:prstGeom prst="rect">
            <a:avLst/>
          </a:prstGeom>
        </p:spPr>
      </p:pic>
      <p:sp>
        <p:nvSpPr>
          <p:cNvPr id="11" name="TextBox 10">
            <a:extLst>
              <a:ext uri="{FF2B5EF4-FFF2-40B4-BE49-F238E27FC236}">
                <a16:creationId xmlns:a16="http://schemas.microsoft.com/office/drawing/2014/main" id="{115D0A27-4DEF-A820-4C74-5E36C37733BE}"/>
              </a:ext>
            </a:extLst>
          </p:cNvPr>
          <p:cNvSpPr txBox="1"/>
          <p:nvPr/>
        </p:nvSpPr>
        <p:spPr>
          <a:xfrm>
            <a:off x="840658" y="3293701"/>
            <a:ext cx="457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ds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FB40EC8-248D-2462-A612-9A97A28462A6}"/>
              </a:ext>
            </a:extLst>
          </p:cNvPr>
          <p:cNvSpPr txBox="1"/>
          <p:nvPr/>
        </p:nvSpPr>
        <p:spPr>
          <a:xfrm>
            <a:off x="5472315" y="4681491"/>
            <a:ext cx="562708"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a:t>
            </a:r>
            <a:r>
              <a:rPr lang="en-US" sz="1200" dirty="0" err="1">
                <a:latin typeface="Times New Roman" panose="02020603050405020304" pitchFamily="18" charset="0"/>
                <a:cs typeface="Times New Roman" panose="02020603050405020304" pitchFamily="18" charset="0"/>
              </a:rPr>
              <a:t>gs</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CA489933-CB24-D72A-216B-242BB201E8F5}"/>
              </a:ext>
            </a:extLst>
          </p:cNvPr>
          <p:cNvSpPr txBox="1"/>
          <p:nvPr/>
        </p:nvSpPr>
        <p:spPr>
          <a:xfrm>
            <a:off x="7741920" y="3836944"/>
            <a:ext cx="733863" cy="246221"/>
          </a:xfrm>
          <a:prstGeom prst="rect">
            <a:avLst/>
          </a:prstGeom>
          <a:noFill/>
        </p:spPr>
        <p:txBody>
          <a:bodyPr wrap="square" rtlCol="0">
            <a:spAutoFit/>
          </a:bodyPr>
          <a:lstStyle/>
          <a:p>
            <a:r>
              <a:rPr lang="en-US" sz="1000" dirty="0" err="1"/>
              <a:t>V</a:t>
            </a:r>
            <a:r>
              <a:rPr lang="en-US" sz="900" dirty="0" err="1"/>
              <a:t>ds</a:t>
            </a:r>
            <a:r>
              <a:rPr lang="en-US" sz="1000" dirty="0"/>
              <a:t>=0v</a:t>
            </a:r>
            <a:endParaRPr lang="en-IN" sz="1000" dirty="0"/>
          </a:p>
        </p:txBody>
      </p:sp>
      <p:sp>
        <p:nvSpPr>
          <p:cNvPr id="15" name="TextBox 14">
            <a:extLst>
              <a:ext uri="{FF2B5EF4-FFF2-40B4-BE49-F238E27FC236}">
                <a16:creationId xmlns:a16="http://schemas.microsoft.com/office/drawing/2014/main" id="{DD0A9E76-3C7A-005B-4F6E-E29ADC9BE8F9}"/>
              </a:ext>
            </a:extLst>
          </p:cNvPr>
          <p:cNvSpPr txBox="1"/>
          <p:nvPr/>
        </p:nvSpPr>
        <p:spPr>
          <a:xfrm>
            <a:off x="7741920" y="2956252"/>
            <a:ext cx="733863" cy="246221"/>
          </a:xfrm>
          <a:prstGeom prst="rect">
            <a:avLst/>
          </a:prstGeom>
          <a:noFill/>
        </p:spPr>
        <p:txBody>
          <a:bodyPr wrap="square" rtlCol="0">
            <a:spAutoFit/>
          </a:bodyPr>
          <a:lstStyle/>
          <a:p>
            <a:r>
              <a:rPr lang="en-US" sz="1000" dirty="0" err="1"/>
              <a:t>V</a:t>
            </a:r>
            <a:r>
              <a:rPr lang="en-US" sz="900" dirty="0" err="1"/>
              <a:t>ds</a:t>
            </a:r>
            <a:r>
              <a:rPr lang="en-US" sz="1000" dirty="0"/>
              <a:t>=0.3v</a:t>
            </a:r>
            <a:endParaRPr lang="en-IN" sz="1000" dirty="0"/>
          </a:p>
        </p:txBody>
      </p:sp>
      <p:sp>
        <p:nvSpPr>
          <p:cNvPr id="16" name="TextBox 15">
            <a:extLst>
              <a:ext uri="{FF2B5EF4-FFF2-40B4-BE49-F238E27FC236}">
                <a16:creationId xmlns:a16="http://schemas.microsoft.com/office/drawing/2014/main" id="{C6C2BFC1-82CA-5D8B-C306-496F59FBA26C}"/>
              </a:ext>
            </a:extLst>
          </p:cNvPr>
          <p:cNvSpPr txBox="1"/>
          <p:nvPr/>
        </p:nvSpPr>
        <p:spPr>
          <a:xfrm>
            <a:off x="7741920" y="2613974"/>
            <a:ext cx="733863" cy="246221"/>
          </a:xfrm>
          <a:prstGeom prst="rect">
            <a:avLst/>
          </a:prstGeom>
          <a:noFill/>
        </p:spPr>
        <p:txBody>
          <a:bodyPr wrap="square" rtlCol="0">
            <a:spAutoFit/>
          </a:bodyPr>
          <a:lstStyle/>
          <a:p>
            <a:r>
              <a:rPr lang="en-US" sz="1000" dirty="0" err="1"/>
              <a:t>V</a:t>
            </a:r>
            <a:r>
              <a:rPr lang="en-US" sz="900" dirty="0" err="1"/>
              <a:t>ds</a:t>
            </a:r>
            <a:r>
              <a:rPr lang="en-US" sz="1000" dirty="0"/>
              <a:t>=0.6v</a:t>
            </a:r>
            <a:endParaRPr lang="en-IN" sz="1000" dirty="0"/>
          </a:p>
        </p:txBody>
      </p:sp>
      <p:sp>
        <p:nvSpPr>
          <p:cNvPr id="17" name="TextBox 16">
            <a:extLst>
              <a:ext uri="{FF2B5EF4-FFF2-40B4-BE49-F238E27FC236}">
                <a16:creationId xmlns:a16="http://schemas.microsoft.com/office/drawing/2014/main" id="{1D9D2183-34B9-A36E-39D7-E37B3A4A3F93}"/>
              </a:ext>
            </a:extLst>
          </p:cNvPr>
          <p:cNvSpPr txBox="1"/>
          <p:nvPr/>
        </p:nvSpPr>
        <p:spPr>
          <a:xfrm>
            <a:off x="7741919" y="2187248"/>
            <a:ext cx="733863" cy="246221"/>
          </a:xfrm>
          <a:prstGeom prst="rect">
            <a:avLst/>
          </a:prstGeom>
          <a:noFill/>
        </p:spPr>
        <p:txBody>
          <a:bodyPr wrap="square" rtlCol="0">
            <a:spAutoFit/>
          </a:bodyPr>
          <a:lstStyle/>
          <a:p>
            <a:r>
              <a:rPr lang="en-US" sz="1000" dirty="0" err="1"/>
              <a:t>V</a:t>
            </a:r>
            <a:r>
              <a:rPr lang="en-US" sz="900" dirty="0" err="1"/>
              <a:t>ds</a:t>
            </a:r>
            <a:r>
              <a:rPr lang="en-US" sz="1000" dirty="0"/>
              <a:t>=0.9v</a:t>
            </a:r>
            <a:endParaRPr lang="en-IN" sz="1000" dirty="0"/>
          </a:p>
        </p:txBody>
      </p:sp>
      <p:cxnSp>
        <p:nvCxnSpPr>
          <p:cNvPr id="19" name="Straight Arrow Connector 18">
            <a:extLst>
              <a:ext uri="{FF2B5EF4-FFF2-40B4-BE49-F238E27FC236}">
                <a16:creationId xmlns:a16="http://schemas.microsoft.com/office/drawing/2014/main" id="{8DF4B7FC-263E-8B5D-7CAE-BC3BBCC4BE14}"/>
              </a:ext>
            </a:extLst>
          </p:cNvPr>
          <p:cNvCxnSpPr>
            <a:cxnSpLocks/>
          </p:cNvCxnSpPr>
          <p:nvPr/>
        </p:nvCxnSpPr>
        <p:spPr>
          <a:xfrm>
            <a:off x="840658" y="2720340"/>
            <a:ext cx="0" cy="13628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64E1F88-50F1-D3A1-CF6D-7FC25728C693}"/>
              </a:ext>
            </a:extLst>
          </p:cNvPr>
          <p:cNvCxnSpPr>
            <a:cxnSpLocks/>
          </p:cNvCxnSpPr>
          <p:nvPr/>
        </p:nvCxnSpPr>
        <p:spPr>
          <a:xfrm>
            <a:off x="3589020" y="4848911"/>
            <a:ext cx="176784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170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80F14-DBC3-75E7-E6F6-3500FFDD0A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E0145-8C41-4180-F904-13157900F9C0}"/>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55AA2FEA-C457-C97D-9DE1-8B2BE487D9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cxnSp>
        <p:nvCxnSpPr>
          <p:cNvPr id="5" name="Google Shape;84;p4">
            <a:extLst>
              <a:ext uri="{FF2B5EF4-FFF2-40B4-BE49-F238E27FC236}">
                <a16:creationId xmlns:a16="http://schemas.microsoft.com/office/drawing/2014/main" id="{522B0746-A004-7BB6-3B87-E5F2CDF9FC77}"/>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A7FDDF55-B2A5-C0A8-4EA9-17B1F5B75548}"/>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Results</a:t>
            </a:r>
            <a:endParaRPr lang="en-IN" dirty="0"/>
          </a:p>
        </p:txBody>
      </p:sp>
      <p:sp>
        <p:nvSpPr>
          <p:cNvPr id="3" name="TextBox 2">
            <a:extLst>
              <a:ext uri="{FF2B5EF4-FFF2-40B4-BE49-F238E27FC236}">
                <a16:creationId xmlns:a16="http://schemas.microsoft.com/office/drawing/2014/main" id="{ED8E3275-112D-23E1-2005-0A2FF926F041}"/>
              </a:ext>
            </a:extLst>
          </p:cNvPr>
          <p:cNvSpPr txBox="1"/>
          <p:nvPr/>
        </p:nvSpPr>
        <p:spPr>
          <a:xfrm>
            <a:off x="1069258" y="1010720"/>
            <a:ext cx="6891457" cy="523220"/>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PMOS – </a:t>
            </a:r>
            <a:r>
              <a:rPr lang="en-IN" dirty="0" err="1">
                <a:latin typeface="Times New Roman" panose="02020603050405020304" pitchFamily="18" charset="0"/>
                <a:cs typeface="Times New Roman" panose="02020603050405020304" pitchFamily="18" charset="0"/>
              </a:rPr>
              <a:t>V</a:t>
            </a:r>
            <a:r>
              <a:rPr lang="en-IN" sz="1100" dirty="0" err="1">
                <a:latin typeface="Times New Roman" panose="02020603050405020304" pitchFamily="18" charset="0"/>
                <a:cs typeface="Times New Roman" panose="02020603050405020304" pitchFamily="18" charset="0"/>
              </a:rPr>
              <a:t>ds</a:t>
            </a:r>
            <a:r>
              <a:rPr lang="en-IN" dirty="0">
                <a:latin typeface="Times New Roman" panose="02020603050405020304" pitchFamily="18" charset="0"/>
                <a:cs typeface="Times New Roman" panose="02020603050405020304" pitchFamily="18" charset="0"/>
              </a:rPr>
              <a:t> vs I</a:t>
            </a:r>
            <a:r>
              <a:rPr lang="en-IN" sz="1100" dirty="0">
                <a:latin typeface="Times New Roman" panose="02020603050405020304" pitchFamily="18" charset="0"/>
                <a:cs typeface="Times New Roman" panose="02020603050405020304" pitchFamily="18" charset="0"/>
              </a:rPr>
              <a:t>ds</a:t>
            </a:r>
            <a:endParaRPr lang="kn-IN" dirty="0">
              <a:latin typeface="Times New Roman" panose="02020603050405020304" pitchFamily="18" charset="0"/>
            </a:endParaRPr>
          </a:p>
        </p:txBody>
      </p:sp>
      <p:pic>
        <p:nvPicPr>
          <p:cNvPr id="9" name="Picture 8">
            <a:extLst>
              <a:ext uri="{FF2B5EF4-FFF2-40B4-BE49-F238E27FC236}">
                <a16:creationId xmlns:a16="http://schemas.microsoft.com/office/drawing/2014/main" id="{5E3F2D46-949E-D050-0CD0-0328E6367024}"/>
              </a:ext>
            </a:extLst>
          </p:cNvPr>
          <p:cNvPicPr>
            <a:picLocks noChangeAspect="1"/>
          </p:cNvPicPr>
          <p:nvPr/>
        </p:nvPicPr>
        <p:blipFill>
          <a:blip r:embed="rId2"/>
          <a:stretch>
            <a:fillRect/>
          </a:stretch>
        </p:blipFill>
        <p:spPr>
          <a:xfrm>
            <a:off x="496648" y="1599162"/>
            <a:ext cx="8182086" cy="3172507"/>
          </a:xfrm>
          <a:prstGeom prst="rect">
            <a:avLst/>
          </a:prstGeom>
        </p:spPr>
      </p:pic>
      <p:sp>
        <p:nvSpPr>
          <p:cNvPr id="6" name="TextBox 5">
            <a:extLst>
              <a:ext uri="{FF2B5EF4-FFF2-40B4-BE49-F238E27FC236}">
                <a16:creationId xmlns:a16="http://schemas.microsoft.com/office/drawing/2014/main" id="{4B0C1D17-DDEF-CBF6-2219-E02DED660AA3}"/>
              </a:ext>
            </a:extLst>
          </p:cNvPr>
          <p:cNvSpPr txBox="1"/>
          <p:nvPr/>
        </p:nvSpPr>
        <p:spPr>
          <a:xfrm>
            <a:off x="840658" y="3293701"/>
            <a:ext cx="457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ds</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ECF74B8-B70C-A548-60BA-59DE4D1889AD}"/>
              </a:ext>
            </a:extLst>
          </p:cNvPr>
          <p:cNvSpPr txBox="1"/>
          <p:nvPr/>
        </p:nvSpPr>
        <p:spPr>
          <a:xfrm>
            <a:off x="4009292" y="1928314"/>
            <a:ext cx="562708"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a:t>
            </a:r>
            <a:r>
              <a:rPr lang="en-US" sz="1200" dirty="0" err="1">
                <a:latin typeface="Times New Roman" panose="02020603050405020304" pitchFamily="18" charset="0"/>
                <a:cs typeface="Times New Roman" panose="02020603050405020304" pitchFamily="18" charset="0"/>
              </a:rPr>
              <a:t>ds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A4C1827-842D-4DB0-0CFD-2076FAF093F9}"/>
              </a:ext>
            </a:extLst>
          </p:cNvPr>
          <p:cNvSpPr txBox="1"/>
          <p:nvPr/>
        </p:nvSpPr>
        <p:spPr>
          <a:xfrm>
            <a:off x="7837623" y="2046047"/>
            <a:ext cx="733863" cy="246221"/>
          </a:xfrm>
          <a:prstGeom prst="rect">
            <a:avLst/>
          </a:prstGeom>
          <a:noFill/>
        </p:spPr>
        <p:txBody>
          <a:bodyPr wrap="square" rtlCol="0">
            <a:spAutoFit/>
          </a:bodyPr>
          <a:lstStyle/>
          <a:p>
            <a:r>
              <a:rPr lang="en-US" sz="1000" dirty="0" err="1"/>
              <a:t>V</a:t>
            </a:r>
            <a:r>
              <a:rPr lang="en-US" sz="900" dirty="0" err="1"/>
              <a:t>gs</a:t>
            </a:r>
            <a:r>
              <a:rPr lang="en-US" sz="1000" dirty="0"/>
              <a:t>=0v</a:t>
            </a:r>
            <a:endParaRPr lang="en-IN" sz="1000" dirty="0"/>
          </a:p>
        </p:txBody>
      </p:sp>
      <p:sp>
        <p:nvSpPr>
          <p:cNvPr id="11" name="TextBox 10">
            <a:extLst>
              <a:ext uri="{FF2B5EF4-FFF2-40B4-BE49-F238E27FC236}">
                <a16:creationId xmlns:a16="http://schemas.microsoft.com/office/drawing/2014/main" id="{FA85E555-3A42-04DE-7333-6B09188028F0}"/>
              </a:ext>
            </a:extLst>
          </p:cNvPr>
          <p:cNvSpPr txBox="1"/>
          <p:nvPr/>
        </p:nvSpPr>
        <p:spPr>
          <a:xfrm>
            <a:off x="7832187" y="3133223"/>
            <a:ext cx="733863" cy="246221"/>
          </a:xfrm>
          <a:prstGeom prst="rect">
            <a:avLst/>
          </a:prstGeom>
          <a:noFill/>
        </p:spPr>
        <p:txBody>
          <a:bodyPr wrap="square" rtlCol="0">
            <a:spAutoFit/>
          </a:bodyPr>
          <a:lstStyle/>
          <a:p>
            <a:r>
              <a:rPr lang="en-US" sz="1000" dirty="0" err="1"/>
              <a:t>V</a:t>
            </a:r>
            <a:r>
              <a:rPr lang="en-US" sz="900" dirty="0" err="1"/>
              <a:t>gs</a:t>
            </a:r>
            <a:r>
              <a:rPr lang="en-US" sz="1000" dirty="0"/>
              <a:t>=0.6v</a:t>
            </a:r>
            <a:endParaRPr lang="en-IN" sz="1000" dirty="0"/>
          </a:p>
        </p:txBody>
      </p:sp>
      <p:sp>
        <p:nvSpPr>
          <p:cNvPr id="12" name="TextBox 11">
            <a:extLst>
              <a:ext uri="{FF2B5EF4-FFF2-40B4-BE49-F238E27FC236}">
                <a16:creationId xmlns:a16="http://schemas.microsoft.com/office/drawing/2014/main" id="{787E1B94-90E4-8766-4BFF-D362AF30329D}"/>
              </a:ext>
            </a:extLst>
          </p:cNvPr>
          <p:cNvSpPr txBox="1"/>
          <p:nvPr/>
        </p:nvSpPr>
        <p:spPr>
          <a:xfrm>
            <a:off x="7832188" y="2325529"/>
            <a:ext cx="733863" cy="246221"/>
          </a:xfrm>
          <a:prstGeom prst="rect">
            <a:avLst/>
          </a:prstGeom>
          <a:noFill/>
        </p:spPr>
        <p:txBody>
          <a:bodyPr wrap="square" rtlCol="0">
            <a:spAutoFit/>
          </a:bodyPr>
          <a:lstStyle/>
          <a:p>
            <a:r>
              <a:rPr lang="en-US" sz="1000" dirty="0" err="1"/>
              <a:t>V</a:t>
            </a:r>
            <a:r>
              <a:rPr lang="en-US" sz="900" dirty="0" err="1"/>
              <a:t>gs</a:t>
            </a:r>
            <a:r>
              <a:rPr lang="en-US" sz="1000" dirty="0"/>
              <a:t>=0.3v</a:t>
            </a:r>
            <a:endParaRPr lang="en-IN" sz="1000" dirty="0"/>
          </a:p>
        </p:txBody>
      </p:sp>
      <p:sp>
        <p:nvSpPr>
          <p:cNvPr id="13" name="TextBox 12">
            <a:extLst>
              <a:ext uri="{FF2B5EF4-FFF2-40B4-BE49-F238E27FC236}">
                <a16:creationId xmlns:a16="http://schemas.microsoft.com/office/drawing/2014/main" id="{034D38CD-4E47-678A-C479-422F47CA09A8}"/>
              </a:ext>
            </a:extLst>
          </p:cNvPr>
          <p:cNvSpPr txBox="1"/>
          <p:nvPr/>
        </p:nvSpPr>
        <p:spPr>
          <a:xfrm>
            <a:off x="7905393" y="4271457"/>
            <a:ext cx="733863" cy="246221"/>
          </a:xfrm>
          <a:prstGeom prst="rect">
            <a:avLst/>
          </a:prstGeom>
          <a:noFill/>
        </p:spPr>
        <p:txBody>
          <a:bodyPr wrap="square" rtlCol="0">
            <a:spAutoFit/>
          </a:bodyPr>
          <a:lstStyle/>
          <a:p>
            <a:r>
              <a:rPr lang="en-US" sz="1000" dirty="0" err="1"/>
              <a:t>V</a:t>
            </a:r>
            <a:r>
              <a:rPr lang="en-US" sz="900" dirty="0" err="1"/>
              <a:t>gs</a:t>
            </a:r>
            <a:r>
              <a:rPr lang="en-US" sz="1000" dirty="0"/>
              <a:t>=0.9v</a:t>
            </a:r>
            <a:endParaRPr lang="en-IN" sz="1000" dirty="0"/>
          </a:p>
        </p:txBody>
      </p:sp>
      <p:cxnSp>
        <p:nvCxnSpPr>
          <p:cNvPr id="14" name="Straight Arrow Connector 13">
            <a:extLst>
              <a:ext uri="{FF2B5EF4-FFF2-40B4-BE49-F238E27FC236}">
                <a16:creationId xmlns:a16="http://schemas.microsoft.com/office/drawing/2014/main" id="{0E933733-C92C-8CA8-5085-27A194E43EB9}"/>
              </a:ext>
            </a:extLst>
          </p:cNvPr>
          <p:cNvCxnSpPr>
            <a:cxnSpLocks/>
          </p:cNvCxnSpPr>
          <p:nvPr/>
        </p:nvCxnSpPr>
        <p:spPr>
          <a:xfrm>
            <a:off x="786150" y="2941129"/>
            <a:ext cx="0" cy="10108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A5FF31-2C59-19CD-C492-4A5474222E5C}"/>
              </a:ext>
            </a:extLst>
          </p:cNvPr>
          <p:cNvCxnSpPr/>
          <p:nvPr/>
        </p:nvCxnSpPr>
        <p:spPr>
          <a:xfrm>
            <a:off x="4937760" y="2120951"/>
            <a:ext cx="128016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680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D9E74-966E-11FB-4E8A-F5F2C059B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F0951-F5F3-7CBD-C060-6A28941C27FB}"/>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EF7AC238-76F0-3330-1E64-6B3BA20C36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cxnSp>
        <p:nvCxnSpPr>
          <p:cNvPr id="5" name="Google Shape;84;p4">
            <a:extLst>
              <a:ext uri="{FF2B5EF4-FFF2-40B4-BE49-F238E27FC236}">
                <a16:creationId xmlns:a16="http://schemas.microsoft.com/office/drawing/2014/main" id="{9E1BFD76-4311-89D1-4642-DE28C9B7DEE4}"/>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0F16D8B2-48AE-7D3F-1BEA-499596E122BE}"/>
              </a:ext>
            </a:extLst>
          </p:cNvPr>
          <p:cNvSpPr txBox="1"/>
          <p:nvPr/>
        </p:nvSpPr>
        <p:spPr>
          <a:xfrm>
            <a:off x="2200275" y="422278"/>
            <a:ext cx="4572000"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Preliminary Results</a:t>
            </a:r>
            <a:endParaRPr lang="en-IN" dirty="0"/>
          </a:p>
        </p:txBody>
      </p:sp>
      <p:sp>
        <p:nvSpPr>
          <p:cNvPr id="3" name="TextBox 2">
            <a:extLst>
              <a:ext uri="{FF2B5EF4-FFF2-40B4-BE49-F238E27FC236}">
                <a16:creationId xmlns:a16="http://schemas.microsoft.com/office/drawing/2014/main" id="{65F1FB45-8755-0AB1-FA27-E2BC6CD77446}"/>
              </a:ext>
            </a:extLst>
          </p:cNvPr>
          <p:cNvSpPr txBox="1"/>
          <p:nvPr/>
        </p:nvSpPr>
        <p:spPr>
          <a:xfrm>
            <a:off x="1069258" y="1010720"/>
            <a:ext cx="6891457" cy="523220"/>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PMOS – </a:t>
            </a:r>
            <a:r>
              <a:rPr lang="en-IN" dirty="0" err="1">
                <a:latin typeface="Times New Roman" panose="02020603050405020304" pitchFamily="18" charset="0"/>
                <a:cs typeface="Times New Roman" panose="02020603050405020304" pitchFamily="18" charset="0"/>
              </a:rPr>
              <a:t>V</a:t>
            </a:r>
            <a:r>
              <a:rPr lang="en-IN" sz="1100" dirty="0" err="1">
                <a:latin typeface="Times New Roman" panose="02020603050405020304" pitchFamily="18" charset="0"/>
                <a:cs typeface="Times New Roman" panose="02020603050405020304" pitchFamily="18" charset="0"/>
              </a:rPr>
              <a:t>gs</a:t>
            </a:r>
            <a:r>
              <a:rPr lang="en-IN" dirty="0">
                <a:latin typeface="Times New Roman" panose="02020603050405020304" pitchFamily="18" charset="0"/>
                <a:cs typeface="Times New Roman" panose="02020603050405020304" pitchFamily="18" charset="0"/>
              </a:rPr>
              <a:t> vs I</a:t>
            </a:r>
            <a:r>
              <a:rPr lang="en-IN" sz="1100" dirty="0">
                <a:latin typeface="Times New Roman" panose="02020603050405020304" pitchFamily="18" charset="0"/>
                <a:cs typeface="Times New Roman" panose="02020603050405020304" pitchFamily="18" charset="0"/>
              </a:rPr>
              <a:t>ds</a:t>
            </a:r>
            <a:endParaRPr lang="kn-IN" dirty="0">
              <a:latin typeface="Times New Roman" panose="02020603050405020304" pitchFamily="18" charset="0"/>
            </a:endParaRPr>
          </a:p>
        </p:txBody>
      </p:sp>
      <p:pic>
        <p:nvPicPr>
          <p:cNvPr id="8" name="Picture 7">
            <a:extLst>
              <a:ext uri="{FF2B5EF4-FFF2-40B4-BE49-F238E27FC236}">
                <a16:creationId xmlns:a16="http://schemas.microsoft.com/office/drawing/2014/main" id="{F9E8D72C-BC99-37C2-478F-A7EDCF131033}"/>
              </a:ext>
            </a:extLst>
          </p:cNvPr>
          <p:cNvPicPr>
            <a:picLocks noChangeAspect="1"/>
          </p:cNvPicPr>
          <p:nvPr/>
        </p:nvPicPr>
        <p:blipFill>
          <a:blip r:embed="rId2"/>
          <a:stretch>
            <a:fillRect/>
          </a:stretch>
        </p:blipFill>
        <p:spPr>
          <a:xfrm>
            <a:off x="502559" y="1894991"/>
            <a:ext cx="8138881" cy="3105196"/>
          </a:xfrm>
          <a:prstGeom prst="rect">
            <a:avLst/>
          </a:prstGeom>
        </p:spPr>
      </p:pic>
      <p:sp>
        <p:nvSpPr>
          <p:cNvPr id="6" name="TextBox 5">
            <a:extLst>
              <a:ext uri="{FF2B5EF4-FFF2-40B4-BE49-F238E27FC236}">
                <a16:creationId xmlns:a16="http://schemas.microsoft.com/office/drawing/2014/main" id="{E982449A-E72A-7C90-D53C-997968C31BD7}"/>
              </a:ext>
            </a:extLst>
          </p:cNvPr>
          <p:cNvSpPr txBox="1"/>
          <p:nvPr/>
        </p:nvSpPr>
        <p:spPr>
          <a:xfrm>
            <a:off x="840658" y="3293701"/>
            <a:ext cx="457200"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a:t>
            </a:r>
            <a:r>
              <a:rPr lang="en-US" sz="1200" dirty="0">
                <a:latin typeface="Times New Roman" panose="02020603050405020304" pitchFamily="18" charset="0"/>
                <a:cs typeface="Times New Roman" panose="02020603050405020304" pitchFamily="18" charset="0"/>
              </a:rPr>
              <a:t>ds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D45718C-DBCC-3DAD-D6DA-9FC48D946458}"/>
              </a:ext>
            </a:extLst>
          </p:cNvPr>
          <p:cNvSpPr txBox="1"/>
          <p:nvPr/>
        </p:nvSpPr>
        <p:spPr>
          <a:xfrm>
            <a:off x="4082198" y="2277245"/>
            <a:ext cx="562708" cy="307777"/>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V</a:t>
            </a:r>
            <a:r>
              <a:rPr lang="en-US" sz="1200" dirty="0" err="1">
                <a:latin typeface="Times New Roman" panose="02020603050405020304" pitchFamily="18" charset="0"/>
                <a:cs typeface="Times New Roman" panose="02020603050405020304" pitchFamily="18" charset="0"/>
              </a:rPr>
              <a:t>gs</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93C78A0-2498-F270-091A-69D1B9ADAC10}"/>
              </a:ext>
            </a:extLst>
          </p:cNvPr>
          <p:cNvSpPr txBox="1"/>
          <p:nvPr/>
        </p:nvSpPr>
        <p:spPr>
          <a:xfrm>
            <a:off x="7696468" y="2490864"/>
            <a:ext cx="733863" cy="246221"/>
          </a:xfrm>
          <a:prstGeom prst="rect">
            <a:avLst/>
          </a:prstGeom>
          <a:noFill/>
        </p:spPr>
        <p:txBody>
          <a:bodyPr wrap="square" rtlCol="0">
            <a:spAutoFit/>
          </a:bodyPr>
          <a:lstStyle/>
          <a:p>
            <a:r>
              <a:rPr lang="en-US" sz="1000" dirty="0" err="1"/>
              <a:t>V</a:t>
            </a:r>
            <a:r>
              <a:rPr lang="en-US" sz="900" dirty="0" err="1"/>
              <a:t>ds</a:t>
            </a:r>
            <a:r>
              <a:rPr lang="en-US" sz="1000" dirty="0"/>
              <a:t>=0v</a:t>
            </a:r>
            <a:endParaRPr lang="en-IN" sz="1000" dirty="0"/>
          </a:p>
        </p:txBody>
      </p:sp>
      <p:sp>
        <p:nvSpPr>
          <p:cNvPr id="11" name="TextBox 10">
            <a:extLst>
              <a:ext uri="{FF2B5EF4-FFF2-40B4-BE49-F238E27FC236}">
                <a16:creationId xmlns:a16="http://schemas.microsoft.com/office/drawing/2014/main" id="{1B200F3F-28D1-6695-0E45-7A13E9892717}"/>
              </a:ext>
            </a:extLst>
          </p:cNvPr>
          <p:cNvSpPr txBox="1"/>
          <p:nvPr/>
        </p:nvSpPr>
        <p:spPr>
          <a:xfrm>
            <a:off x="7907577" y="3458066"/>
            <a:ext cx="733863" cy="246221"/>
          </a:xfrm>
          <a:prstGeom prst="rect">
            <a:avLst/>
          </a:prstGeom>
          <a:noFill/>
        </p:spPr>
        <p:txBody>
          <a:bodyPr wrap="square" rtlCol="0">
            <a:spAutoFit/>
          </a:bodyPr>
          <a:lstStyle/>
          <a:p>
            <a:r>
              <a:rPr lang="en-US" sz="1000" dirty="0" err="1"/>
              <a:t>V</a:t>
            </a:r>
            <a:r>
              <a:rPr lang="en-US" sz="900" dirty="0" err="1"/>
              <a:t>ds</a:t>
            </a:r>
            <a:r>
              <a:rPr lang="en-US" sz="1000" dirty="0"/>
              <a:t>=0.3v</a:t>
            </a:r>
            <a:endParaRPr lang="en-IN" sz="1000" dirty="0"/>
          </a:p>
        </p:txBody>
      </p:sp>
      <p:sp>
        <p:nvSpPr>
          <p:cNvPr id="12" name="TextBox 11">
            <a:extLst>
              <a:ext uri="{FF2B5EF4-FFF2-40B4-BE49-F238E27FC236}">
                <a16:creationId xmlns:a16="http://schemas.microsoft.com/office/drawing/2014/main" id="{407FC07B-B660-6FFF-99C4-1788CEB51E7C}"/>
              </a:ext>
            </a:extLst>
          </p:cNvPr>
          <p:cNvSpPr txBox="1"/>
          <p:nvPr/>
        </p:nvSpPr>
        <p:spPr>
          <a:xfrm>
            <a:off x="7960715" y="3858845"/>
            <a:ext cx="733863" cy="246221"/>
          </a:xfrm>
          <a:prstGeom prst="rect">
            <a:avLst/>
          </a:prstGeom>
          <a:noFill/>
        </p:spPr>
        <p:txBody>
          <a:bodyPr wrap="square" rtlCol="0">
            <a:spAutoFit/>
          </a:bodyPr>
          <a:lstStyle/>
          <a:p>
            <a:r>
              <a:rPr lang="en-US" sz="1000" dirty="0" err="1"/>
              <a:t>V</a:t>
            </a:r>
            <a:r>
              <a:rPr lang="en-US" sz="900" dirty="0" err="1"/>
              <a:t>ds</a:t>
            </a:r>
            <a:r>
              <a:rPr lang="en-US" sz="1000" dirty="0"/>
              <a:t>=0.6v</a:t>
            </a:r>
            <a:endParaRPr lang="en-IN" sz="1000" dirty="0"/>
          </a:p>
        </p:txBody>
      </p:sp>
      <p:sp>
        <p:nvSpPr>
          <p:cNvPr id="13" name="TextBox 12">
            <a:extLst>
              <a:ext uri="{FF2B5EF4-FFF2-40B4-BE49-F238E27FC236}">
                <a16:creationId xmlns:a16="http://schemas.microsoft.com/office/drawing/2014/main" id="{25881D7B-62A8-1A96-B5D7-2036AF21F346}"/>
              </a:ext>
            </a:extLst>
          </p:cNvPr>
          <p:cNvSpPr txBox="1"/>
          <p:nvPr/>
        </p:nvSpPr>
        <p:spPr>
          <a:xfrm>
            <a:off x="7944871" y="4323104"/>
            <a:ext cx="733863" cy="246221"/>
          </a:xfrm>
          <a:prstGeom prst="rect">
            <a:avLst/>
          </a:prstGeom>
          <a:noFill/>
        </p:spPr>
        <p:txBody>
          <a:bodyPr wrap="square" rtlCol="0">
            <a:spAutoFit/>
          </a:bodyPr>
          <a:lstStyle/>
          <a:p>
            <a:r>
              <a:rPr lang="en-US" sz="1000" dirty="0" err="1"/>
              <a:t>V</a:t>
            </a:r>
            <a:r>
              <a:rPr lang="en-US" sz="900" dirty="0" err="1"/>
              <a:t>ds</a:t>
            </a:r>
            <a:r>
              <a:rPr lang="en-US" sz="1000" dirty="0"/>
              <a:t>=0.9v</a:t>
            </a:r>
            <a:endParaRPr lang="en-IN" sz="1000" dirty="0"/>
          </a:p>
        </p:txBody>
      </p:sp>
      <p:cxnSp>
        <p:nvCxnSpPr>
          <p:cNvPr id="14" name="Straight Arrow Connector 13">
            <a:extLst>
              <a:ext uri="{FF2B5EF4-FFF2-40B4-BE49-F238E27FC236}">
                <a16:creationId xmlns:a16="http://schemas.microsoft.com/office/drawing/2014/main" id="{80B251EC-6C23-BB10-00B1-217347E3279B}"/>
              </a:ext>
            </a:extLst>
          </p:cNvPr>
          <p:cNvCxnSpPr/>
          <p:nvPr/>
        </p:nvCxnSpPr>
        <p:spPr>
          <a:xfrm>
            <a:off x="4724400" y="2418131"/>
            <a:ext cx="128016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73DCC5-1607-2038-C5C6-C0784656F19E}"/>
              </a:ext>
            </a:extLst>
          </p:cNvPr>
          <p:cNvCxnSpPr>
            <a:cxnSpLocks/>
          </p:cNvCxnSpPr>
          <p:nvPr/>
        </p:nvCxnSpPr>
        <p:spPr>
          <a:xfrm>
            <a:off x="1084498" y="3611627"/>
            <a:ext cx="0" cy="81136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325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B556-78E4-4F81-0397-4B94EA2FE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8E7A0-66E4-F431-5DF6-1C362CD7CCD6}"/>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10EA1762-95E6-B877-ADB6-F9ED018118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cxnSp>
        <p:nvCxnSpPr>
          <p:cNvPr id="5" name="Google Shape;84;p4">
            <a:extLst>
              <a:ext uri="{FF2B5EF4-FFF2-40B4-BE49-F238E27FC236}">
                <a16:creationId xmlns:a16="http://schemas.microsoft.com/office/drawing/2014/main" id="{D593E180-B0BF-4AB1-26E0-BD54C7B01033}"/>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496B706A-F453-3F73-57B3-831ACDD7FA02}"/>
              </a:ext>
            </a:extLst>
          </p:cNvPr>
          <p:cNvSpPr txBox="1"/>
          <p:nvPr/>
        </p:nvSpPr>
        <p:spPr>
          <a:xfrm>
            <a:off x="1748608" y="397810"/>
            <a:ext cx="5532755"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Leakage Power Reduction</a:t>
            </a:r>
            <a:endParaRPr lang="en-IN" dirty="0"/>
          </a:p>
        </p:txBody>
      </p:sp>
      <p:sp>
        <p:nvSpPr>
          <p:cNvPr id="16" name="Text Placeholder 2">
            <a:extLst>
              <a:ext uri="{FF2B5EF4-FFF2-40B4-BE49-F238E27FC236}">
                <a16:creationId xmlns:a16="http://schemas.microsoft.com/office/drawing/2014/main" id="{813752DD-24E6-7775-7CF8-F07E168A9982}"/>
              </a:ext>
            </a:extLst>
          </p:cNvPr>
          <p:cNvSpPr>
            <a:spLocks noGrp="1"/>
          </p:cNvSpPr>
          <p:nvPr>
            <p:ph type="body" idx="1"/>
          </p:nvPr>
        </p:nvSpPr>
        <p:spPr>
          <a:xfrm>
            <a:off x="786150" y="1261700"/>
            <a:ext cx="7571700" cy="3573600"/>
          </a:xfrm>
        </p:spPr>
        <p:txBody>
          <a:bodyPr/>
          <a:lstStyle/>
          <a:p>
            <a:pPr>
              <a:buClrTx/>
              <a:buFont typeface="Arial" panose="020B0604020202020204" pitchFamily="34" charset="0"/>
              <a:buChar char="•"/>
            </a:pP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Leakage power consumption is the power consumed by the sub threshold currents and by reverse biased diodes in a CMOS transistor.</a:t>
            </a:r>
          </a:p>
          <a:p>
            <a:pPr>
              <a:buClrTx/>
              <a:buFont typeface="Arial" panose="020B0604020202020204" pitchFamily="34" charset="0"/>
              <a:buChar char="•"/>
            </a:pPr>
            <a:r>
              <a:rPr lang="en-US" sz="1800" b="0" i="0" dirty="0">
                <a:solidFill>
                  <a:schemeClr val="tx2">
                    <a:lumMod val="10000"/>
                  </a:schemeClr>
                </a:solidFill>
                <a:effectLst/>
                <a:latin typeface="Times New Roman" panose="02020603050405020304" pitchFamily="18" charset="0"/>
                <a:cs typeface="Times New Roman" panose="02020603050405020304" pitchFamily="18" charset="0"/>
              </a:rPr>
              <a:t>Short circuit power consumption occurs during switching of both NMOS and PMOS transistors in the circuit and they conduct simultaneously for a short amount of time.</a:t>
            </a:r>
            <a:endParaRPr lang="kn-IN" sz="1800" dirty="0">
              <a:solidFill>
                <a:schemeClr val="tx2">
                  <a:lumMod val="10000"/>
                </a:schemeClr>
              </a:solidFill>
              <a:latin typeface="Times New Roman" panose="02020603050405020304" pitchFamily="18" charset="0"/>
            </a:endParaRPr>
          </a:p>
        </p:txBody>
      </p:sp>
    </p:spTree>
    <p:extLst>
      <p:ext uri="{BB962C8B-B14F-4D97-AF65-F5344CB8AC3E}">
        <p14:creationId xmlns:p14="http://schemas.microsoft.com/office/powerpoint/2010/main" val="402483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2A49-71D0-3D76-4D04-3765612927AB}"/>
              </a:ext>
            </a:extLst>
          </p:cNvPr>
          <p:cNvSpPr>
            <a:spLocks noGrp="1"/>
          </p:cNvSpPr>
          <p:nvPr>
            <p:ph type="title"/>
          </p:nvPr>
        </p:nvSpPr>
        <p:spPr>
          <a:xfrm>
            <a:off x="786150" y="42349"/>
            <a:ext cx="7571700" cy="702600"/>
          </a:xfrm>
        </p:spPr>
        <p:txBody>
          <a:bodyPr/>
          <a:lstStyle/>
          <a:p>
            <a:pPr algn="ctr"/>
            <a:r>
              <a:rPr lang="en-US" sz="2800" b="1" dirty="0">
                <a:latin typeface="Times New Roman" panose="02020603050405020304" pitchFamily="18" charset="0"/>
                <a:cs typeface="Times New Roman" panose="02020603050405020304" pitchFamily="18" charset="0"/>
              </a:rPr>
              <a:t>Contents</a:t>
            </a:r>
            <a:r>
              <a:rPr lang="en-US" b="1" dirty="0"/>
              <a:t> </a:t>
            </a:r>
            <a:endParaRPr lang="en-IN" b="1" dirty="0"/>
          </a:p>
        </p:txBody>
      </p:sp>
      <p:sp>
        <p:nvSpPr>
          <p:cNvPr id="3" name="Text Placeholder 2">
            <a:extLst>
              <a:ext uri="{FF2B5EF4-FFF2-40B4-BE49-F238E27FC236}">
                <a16:creationId xmlns:a16="http://schemas.microsoft.com/office/drawing/2014/main" id="{B4658677-80E6-129C-2DDA-6910E45C3F47}"/>
              </a:ext>
            </a:extLst>
          </p:cNvPr>
          <p:cNvSpPr>
            <a:spLocks noGrp="1"/>
          </p:cNvSpPr>
          <p:nvPr>
            <p:ph type="body" idx="1"/>
          </p:nvPr>
        </p:nvSpPr>
        <p:spPr>
          <a:xfrm>
            <a:off x="786150" y="744949"/>
            <a:ext cx="7571700" cy="4292310"/>
          </a:xfrm>
        </p:spPr>
        <p:txBody>
          <a:bodyPr/>
          <a:lstStyle/>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 </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Motivation</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Literature Survey</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Objectives</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Problem Statement</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Technologies Used</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Preliminary Study Done</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 To Leakage Power</a:t>
            </a:r>
          </a:p>
          <a:p>
            <a:pPr>
              <a:buClrTx/>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Leakage Power Reduction</a:t>
            </a:r>
            <a:endParaRPr lang="en-US" sz="1800"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Preliminary Results</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Future work</a:t>
            </a:r>
          </a:p>
          <a:p>
            <a:pPr>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References</a:t>
            </a:r>
          </a:p>
          <a:p>
            <a:pPr>
              <a:buClrTx/>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76200" indent="0">
              <a:buClrTx/>
              <a:buNone/>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DE15C2-217C-8216-4FFE-5A2723F1DA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cxnSp>
        <p:nvCxnSpPr>
          <p:cNvPr id="5" name="Google Shape;84;p4">
            <a:extLst>
              <a:ext uri="{FF2B5EF4-FFF2-40B4-BE49-F238E27FC236}">
                <a16:creationId xmlns:a16="http://schemas.microsoft.com/office/drawing/2014/main" id="{5A6B102D-6D81-11F5-CF7D-4E73A1B9DB31}"/>
              </a:ext>
            </a:extLst>
          </p:cNvPr>
          <p:cNvCxnSpPr>
            <a:cxnSpLocks/>
          </p:cNvCxnSpPr>
          <p:nvPr/>
        </p:nvCxnSpPr>
        <p:spPr>
          <a:xfrm>
            <a:off x="670003" y="798069"/>
            <a:ext cx="7803994"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7372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BE94F-30EC-5287-54E5-255CD8523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6FE66-7A1D-9CAF-CF62-32747F33E38C}"/>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2174B36E-DE2B-957E-30F4-229FDF8560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cxnSp>
        <p:nvCxnSpPr>
          <p:cNvPr id="5" name="Google Shape;84;p4">
            <a:extLst>
              <a:ext uri="{FF2B5EF4-FFF2-40B4-BE49-F238E27FC236}">
                <a16:creationId xmlns:a16="http://schemas.microsoft.com/office/drawing/2014/main" id="{6C9E18EA-DB91-3F87-8799-4207C4DDE2ED}"/>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F8AD7336-5FF7-5025-236A-F7E475DE2D9D}"/>
              </a:ext>
            </a:extLst>
          </p:cNvPr>
          <p:cNvSpPr txBox="1"/>
          <p:nvPr/>
        </p:nvSpPr>
        <p:spPr>
          <a:xfrm>
            <a:off x="1748608" y="397810"/>
            <a:ext cx="5532755"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Leakage Power Reduction</a:t>
            </a:r>
            <a:endParaRPr lang="en-IN" dirty="0"/>
          </a:p>
        </p:txBody>
      </p:sp>
      <p:pic>
        <p:nvPicPr>
          <p:cNvPr id="1026" name="Picture 2">
            <a:extLst>
              <a:ext uri="{FF2B5EF4-FFF2-40B4-BE49-F238E27FC236}">
                <a16:creationId xmlns:a16="http://schemas.microsoft.com/office/drawing/2014/main" id="{182BA7E2-A54C-7E23-724A-39FE93011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7" y="1958024"/>
            <a:ext cx="5361293" cy="245819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40512A1-C441-D20C-62A9-05E2AEB4B254}"/>
              </a:ext>
            </a:extLst>
          </p:cNvPr>
          <p:cNvSpPr>
            <a:spLocks noGrp="1"/>
          </p:cNvSpPr>
          <p:nvPr>
            <p:ph type="body" idx="1"/>
          </p:nvPr>
        </p:nvSpPr>
        <p:spPr>
          <a:xfrm>
            <a:off x="441491" y="938143"/>
            <a:ext cx="7571700" cy="3573600"/>
          </a:xfrm>
        </p:spPr>
        <p:txBody>
          <a:bodyPr/>
          <a:lstStyle/>
          <a:p>
            <a:pPr marL="76200" indent="0">
              <a:buNone/>
            </a:pPr>
            <a:r>
              <a:rPr lang="en-IN" sz="1600" dirty="0">
                <a:latin typeface="Times New Roman" panose="02020603050405020304" pitchFamily="18" charset="0"/>
                <a:cs typeface="Times New Roman" panose="02020603050405020304" pitchFamily="18" charset="0"/>
              </a:rPr>
              <a:t> Sleep Approach NAND gate – 26.55 </a:t>
            </a:r>
            <a:r>
              <a:rPr lang="en-IN" sz="1600" dirty="0" err="1">
                <a:latin typeface="Times New Roman" panose="02020603050405020304" pitchFamily="18" charset="0"/>
                <a:cs typeface="Times New Roman" panose="02020603050405020304" pitchFamily="18" charset="0"/>
              </a:rPr>
              <a:t>nw</a:t>
            </a:r>
            <a:endParaRPr lang="en-IN" sz="1600" dirty="0">
              <a:latin typeface="Times New Roman" panose="02020603050405020304" pitchFamily="18" charset="0"/>
              <a:cs typeface="Times New Roman" panose="02020603050405020304" pitchFamily="18" charset="0"/>
            </a:endParaRPr>
          </a:p>
          <a:p>
            <a:endParaRPr lang="kn-IN" sz="2000" dirty="0">
              <a:latin typeface="Times New Roman" panose="02020603050405020304" pitchFamily="18" charset="0"/>
            </a:endParaRPr>
          </a:p>
        </p:txBody>
      </p:sp>
      <p:pic>
        <p:nvPicPr>
          <p:cNvPr id="8" name="Picture 7">
            <a:extLst>
              <a:ext uri="{FF2B5EF4-FFF2-40B4-BE49-F238E27FC236}">
                <a16:creationId xmlns:a16="http://schemas.microsoft.com/office/drawing/2014/main" id="{98A98882-BAE9-8FB2-6609-62FFC919ACC1}"/>
              </a:ext>
            </a:extLst>
          </p:cNvPr>
          <p:cNvPicPr>
            <a:picLocks noChangeAspect="1"/>
          </p:cNvPicPr>
          <p:nvPr/>
        </p:nvPicPr>
        <p:blipFill>
          <a:blip r:embed="rId3"/>
          <a:stretch>
            <a:fillRect/>
          </a:stretch>
        </p:blipFill>
        <p:spPr>
          <a:xfrm>
            <a:off x="4878156" y="1423082"/>
            <a:ext cx="3886537" cy="3322608"/>
          </a:xfrm>
          <a:prstGeom prst="rect">
            <a:avLst/>
          </a:prstGeom>
        </p:spPr>
      </p:pic>
    </p:spTree>
    <p:extLst>
      <p:ext uri="{BB962C8B-B14F-4D97-AF65-F5344CB8AC3E}">
        <p14:creationId xmlns:p14="http://schemas.microsoft.com/office/powerpoint/2010/main" val="372323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2BF6B-22BB-B076-BBFD-0A449CBAE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DA0C6-6217-F2FA-8C88-CB3BBE0DF899}"/>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D34E3D64-4463-2CC8-B9D7-D8483EDF9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cxnSp>
        <p:nvCxnSpPr>
          <p:cNvPr id="5" name="Google Shape;84;p4">
            <a:extLst>
              <a:ext uri="{FF2B5EF4-FFF2-40B4-BE49-F238E27FC236}">
                <a16:creationId xmlns:a16="http://schemas.microsoft.com/office/drawing/2014/main" id="{8065AEAB-22CA-6E44-2213-3564ECCCC92C}"/>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68596E6B-6ECC-45AD-5AC0-EFFA4A4F4E1C}"/>
              </a:ext>
            </a:extLst>
          </p:cNvPr>
          <p:cNvSpPr txBox="1"/>
          <p:nvPr/>
        </p:nvSpPr>
        <p:spPr>
          <a:xfrm>
            <a:off x="1748608" y="397810"/>
            <a:ext cx="5532755"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Leakage Power Reduction</a:t>
            </a:r>
            <a:endParaRPr lang="en-IN" dirty="0"/>
          </a:p>
        </p:txBody>
      </p:sp>
      <p:pic>
        <p:nvPicPr>
          <p:cNvPr id="2050" name="Picture 2">
            <a:extLst>
              <a:ext uri="{FF2B5EF4-FFF2-40B4-BE49-F238E27FC236}">
                <a16:creationId xmlns:a16="http://schemas.microsoft.com/office/drawing/2014/main" id="{AEA23147-E07E-1A67-CB6A-00ED404B0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240" y="1566440"/>
            <a:ext cx="5777653" cy="254477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C90B7570-101E-620A-D438-945767FC303F}"/>
              </a:ext>
            </a:extLst>
          </p:cNvPr>
          <p:cNvSpPr>
            <a:spLocks noGrp="1"/>
          </p:cNvSpPr>
          <p:nvPr>
            <p:ph type="body" idx="1"/>
          </p:nvPr>
        </p:nvSpPr>
        <p:spPr>
          <a:xfrm>
            <a:off x="739615" y="1081675"/>
            <a:ext cx="7571700" cy="3573600"/>
          </a:xfrm>
        </p:spPr>
        <p:txBody>
          <a:bodyPr/>
          <a:lstStyle/>
          <a:p>
            <a:pPr marL="76200" indent="0">
              <a:buNone/>
            </a:pPr>
            <a:r>
              <a:rPr lang="en-IN" sz="1600" dirty="0">
                <a:latin typeface="Times New Roman" panose="02020603050405020304" pitchFamily="18" charset="0"/>
                <a:cs typeface="Times New Roman" panose="02020603050405020304" pitchFamily="18" charset="0"/>
              </a:rPr>
              <a:t>Stack Approach based 2 input NAND gate – 19.47 </a:t>
            </a:r>
            <a:r>
              <a:rPr lang="en-IN" sz="1600" dirty="0" err="1">
                <a:latin typeface="Times New Roman" panose="02020603050405020304" pitchFamily="18" charset="0"/>
                <a:cs typeface="Times New Roman" panose="02020603050405020304" pitchFamily="18" charset="0"/>
              </a:rPr>
              <a:t>nw</a:t>
            </a:r>
            <a:endParaRPr lang="kn-IN" sz="1600" dirty="0">
              <a:latin typeface="Times New Roman" panose="02020603050405020304" pitchFamily="18" charset="0"/>
            </a:endParaRPr>
          </a:p>
        </p:txBody>
      </p:sp>
      <p:pic>
        <p:nvPicPr>
          <p:cNvPr id="8" name="Picture 7">
            <a:extLst>
              <a:ext uri="{FF2B5EF4-FFF2-40B4-BE49-F238E27FC236}">
                <a16:creationId xmlns:a16="http://schemas.microsoft.com/office/drawing/2014/main" id="{9A95EEC5-62B6-2B7C-D53C-60E0A5737922}"/>
              </a:ext>
            </a:extLst>
          </p:cNvPr>
          <p:cNvPicPr>
            <a:picLocks noChangeAspect="1"/>
          </p:cNvPicPr>
          <p:nvPr/>
        </p:nvPicPr>
        <p:blipFill>
          <a:blip r:embed="rId3"/>
          <a:stretch>
            <a:fillRect/>
          </a:stretch>
        </p:blipFill>
        <p:spPr>
          <a:xfrm>
            <a:off x="5011229" y="1634382"/>
            <a:ext cx="3477777" cy="3200998"/>
          </a:xfrm>
          <a:prstGeom prst="rect">
            <a:avLst/>
          </a:prstGeom>
        </p:spPr>
      </p:pic>
    </p:spTree>
    <p:extLst>
      <p:ext uri="{BB962C8B-B14F-4D97-AF65-F5344CB8AC3E}">
        <p14:creationId xmlns:p14="http://schemas.microsoft.com/office/powerpoint/2010/main" val="2292250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3FDD3-576F-3A51-9AA3-9187C5A64A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7AA43-118F-B849-D87F-4FE2BD36DD86}"/>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6A31E3E4-DA76-7142-4907-4A9A4EA6E2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cxnSp>
        <p:nvCxnSpPr>
          <p:cNvPr id="5" name="Google Shape;84;p4">
            <a:extLst>
              <a:ext uri="{FF2B5EF4-FFF2-40B4-BE49-F238E27FC236}">
                <a16:creationId xmlns:a16="http://schemas.microsoft.com/office/drawing/2014/main" id="{BF488062-C0E1-0C2C-FBE8-EA5D3E680657}"/>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7C9BBB60-0B1B-5F97-5D38-73B6BAC10714}"/>
              </a:ext>
            </a:extLst>
          </p:cNvPr>
          <p:cNvSpPr txBox="1"/>
          <p:nvPr/>
        </p:nvSpPr>
        <p:spPr>
          <a:xfrm>
            <a:off x="1748608" y="397810"/>
            <a:ext cx="5532755"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Leakage Power Reduction</a:t>
            </a:r>
            <a:endParaRPr lang="en-IN" dirty="0"/>
          </a:p>
        </p:txBody>
      </p:sp>
      <p:pic>
        <p:nvPicPr>
          <p:cNvPr id="3074" name="Picture 2">
            <a:extLst>
              <a:ext uri="{FF2B5EF4-FFF2-40B4-BE49-F238E27FC236}">
                <a16:creationId xmlns:a16="http://schemas.microsoft.com/office/drawing/2014/main" id="{DFFC7ED0-F023-E4E5-849C-ABE8F6B64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2" y="1841494"/>
            <a:ext cx="5378012" cy="2650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2724FBEB-6636-4ADB-0078-0230239684CC}"/>
              </a:ext>
            </a:extLst>
          </p:cNvPr>
          <p:cNvSpPr>
            <a:spLocks noGrp="1"/>
          </p:cNvSpPr>
          <p:nvPr>
            <p:ph type="body" idx="1"/>
          </p:nvPr>
        </p:nvSpPr>
        <p:spPr>
          <a:xfrm>
            <a:off x="687676" y="1050898"/>
            <a:ext cx="5543791" cy="790596"/>
          </a:xfrm>
        </p:spPr>
        <p:txBody>
          <a:bodyPr/>
          <a:lstStyle/>
          <a:p>
            <a:pPr marL="76200" indent="0">
              <a:buNone/>
            </a:pPr>
            <a:r>
              <a:rPr lang="en-IN" sz="1600" dirty="0">
                <a:latin typeface="Times New Roman" panose="02020603050405020304" pitchFamily="18" charset="0"/>
                <a:cs typeface="Times New Roman" panose="02020603050405020304" pitchFamily="18" charset="0"/>
              </a:rPr>
              <a:t>Sleepy Stack Approach based 2 input NAND gate – 24.62 </a:t>
            </a:r>
            <a:r>
              <a:rPr lang="en-IN" sz="1600" dirty="0" err="1">
                <a:latin typeface="Times New Roman" panose="02020603050405020304" pitchFamily="18" charset="0"/>
                <a:cs typeface="Times New Roman" panose="02020603050405020304" pitchFamily="18" charset="0"/>
              </a:rPr>
              <a:t>nw</a:t>
            </a:r>
            <a:endParaRPr lang="en-IN" sz="1600" dirty="0">
              <a:latin typeface="Times New Roman" panose="02020603050405020304" pitchFamily="18" charset="0"/>
              <a:cs typeface="Times New Roman" panose="02020603050405020304" pitchFamily="18" charset="0"/>
            </a:endParaRPr>
          </a:p>
          <a:p>
            <a:pPr marL="76200" indent="0">
              <a:buNone/>
            </a:pPr>
            <a:endParaRPr lang="kn-IN" sz="2000" dirty="0">
              <a:latin typeface="Times New Roman" panose="02020603050405020304" pitchFamily="18" charset="0"/>
            </a:endParaRPr>
          </a:p>
        </p:txBody>
      </p:sp>
      <p:pic>
        <p:nvPicPr>
          <p:cNvPr id="8" name="Picture 7">
            <a:extLst>
              <a:ext uri="{FF2B5EF4-FFF2-40B4-BE49-F238E27FC236}">
                <a16:creationId xmlns:a16="http://schemas.microsoft.com/office/drawing/2014/main" id="{7000ADBF-D295-473C-DD19-3BF308307757}"/>
              </a:ext>
            </a:extLst>
          </p:cNvPr>
          <p:cNvPicPr>
            <a:picLocks noChangeAspect="1"/>
          </p:cNvPicPr>
          <p:nvPr/>
        </p:nvPicPr>
        <p:blipFill>
          <a:blip r:embed="rId3"/>
          <a:stretch>
            <a:fillRect/>
          </a:stretch>
        </p:blipFill>
        <p:spPr>
          <a:xfrm>
            <a:off x="5355553" y="1894359"/>
            <a:ext cx="3768455" cy="2815295"/>
          </a:xfrm>
          <a:prstGeom prst="rect">
            <a:avLst/>
          </a:prstGeom>
        </p:spPr>
      </p:pic>
    </p:spTree>
    <p:extLst>
      <p:ext uri="{BB962C8B-B14F-4D97-AF65-F5344CB8AC3E}">
        <p14:creationId xmlns:p14="http://schemas.microsoft.com/office/powerpoint/2010/main" val="2090398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471D4-BD9B-1EAA-996B-61F62E333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2973B-0EEF-FB1A-80D4-38AF4FF2CA8C}"/>
              </a:ext>
            </a:extLst>
          </p:cNvPr>
          <p:cNvSpPr>
            <a:spLocks noGrp="1"/>
          </p:cNvSpPr>
          <p:nvPr>
            <p:ph type="title"/>
          </p:nvPr>
        </p:nvSpPr>
        <p:spPr/>
        <p:txBody>
          <a:bodyPr/>
          <a:lstStyle/>
          <a:p>
            <a:r>
              <a:rPr lang="en-US" sz="1600" dirty="0"/>
              <a:t>                             </a:t>
            </a:r>
            <a:endParaRPr lang="en-IN" sz="1600" dirty="0"/>
          </a:p>
        </p:txBody>
      </p:sp>
      <p:sp>
        <p:nvSpPr>
          <p:cNvPr id="4" name="Slide Number Placeholder 3">
            <a:extLst>
              <a:ext uri="{FF2B5EF4-FFF2-40B4-BE49-F238E27FC236}">
                <a16:creationId xmlns:a16="http://schemas.microsoft.com/office/drawing/2014/main" id="{106FD167-B0D2-192B-2511-001F8B29BC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cxnSp>
        <p:nvCxnSpPr>
          <p:cNvPr id="5" name="Google Shape;84;p4">
            <a:extLst>
              <a:ext uri="{FF2B5EF4-FFF2-40B4-BE49-F238E27FC236}">
                <a16:creationId xmlns:a16="http://schemas.microsoft.com/office/drawing/2014/main" id="{9E8046C0-7536-FC7D-B757-FC96394A0CBF}"/>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837BAA68-B41A-AFA7-8CFA-20B7DA93D395}"/>
              </a:ext>
            </a:extLst>
          </p:cNvPr>
          <p:cNvSpPr txBox="1"/>
          <p:nvPr/>
        </p:nvSpPr>
        <p:spPr>
          <a:xfrm>
            <a:off x="1748608" y="397810"/>
            <a:ext cx="5532755"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Leakage Power Reduction</a:t>
            </a:r>
            <a:endParaRPr lang="en-IN" dirty="0"/>
          </a:p>
        </p:txBody>
      </p:sp>
      <p:graphicFrame>
        <p:nvGraphicFramePr>
          <p:cNvPr id="3" name="Table 2">
            <a:extLst>
              <a:ext uri="{FF2B5EF4-FFF2-40B4-BE49-F238E27FC236}">
                <a16:creationId xmlns:a16="http://schemas.microsoft.com/office/drawing/2014/main" id="{91A678B5-C5E1-DC1F-03C0-C4AD95A5EE92}"/>
              </a:ext>
            </a:extLst>
          </p:cNvPr>
          <p:cNvGraphicFramePr>
            <a:graphicFrameLocks noGrp="1"/>
          </p:cNvGraphicFramePr>
          <p:nvPr>
            <p:extLst>
              <p:ext uri="{D42A27DB-BD31-4B8C-83A1-F6EECF244321}">
                <p14:modId xmlns:p14="http://schemas.microsoft.com/office/powerpoint/2010/main" val="3479469868"/>
              </p:ext>
            </p:extLst>
          </p:nvPr>
        </p:nvGraphicFramePr>
        <p:xfrm>
          <a:off x="1127760" y="1412156"/>
          <a:ext cx="6888480" cy="2319188"/>
        </p:xfrm>
        <a:graphic>
          <a:graphicData uri="http://schemas.openxmlformats.org/drawingml/2006/table">
            <a:tbl>
              <a:tblPr firstRow="1" bandRow="1">
                <a:tableStyleId>{701FB10D-A61A-4DE4-8506-F670E7A89527}</a:tableStyleId>
              </a:tblPr>
              <a:tblGrid>
                <a:gridCol w="3444240">
                  <a:extLst>
                    <a:ext uri="{9D8B030D-6E8A-4147-A177-3AD203B41FA5}">
                      <a16:colId xmlns:a16="http://schemas.microsoft.com/office/drawing/2014/main" val="3084887347"/>
                    </a:ext>
                  </a:extLst>
                </a:gridCol>
                <a:gridCol w="3444240">
                  <a:extLst>
                    <a:ext uri="{9D8B030D-6E8A-4147-A177-3AD203B41FA5}">
                      <a16:colId xmlns:a16="http://schemas.microsoft.com/office/drawing/2014/main" val="985994000"/>
                    </a:ext>
                  </a:extLst>
                </a:gridCol>
              </a:tblGrid>
              <a:tr h="579797">
                <a:tc>
                  <a:txBody>
                    <a:bodyPr/>
                    <a:lstStyle/>
                    <a:p>
                      <a:pPr algn="ctr"/>
                      <a:r>
                        <a:rPr lang="en-US" sz="1500" dirty="0">
                          <a:latin typeface="Times New Roman" panose="02020603050405020304" pitchFamily="18" charset="0"/>
                          <a:cs typeface="Times New Roman" panose="02020603050405020304" pitchFamily="18" charset="0"/>
                        </a:rPr>
                        <a:t>  90 nm </a:t>
                      </a:r>
                      <a:endParaRPr lang="en-IN" sz="15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1500" dirty="0">
                          <a:latin typeface="Times New Roman" panose="02020603050405020304" pitchFamily="18" charset="0"/>
                          <a:cs typeface="Times New Roman" panose="02020603050405020304" pitchFamily="18" charset="0"/>
                        </a:rPr>
                        <a:t>Power (</a:t>
                      </a:r>
                      <a:r>
                        <a:rPr lang="en-US" sz="1500" dirty="0" err="1">
                          <a:latin typeface="Times New Roman" panose="02020603050405020304" pitchFamily="18" charset="0"/>
                          <a:cs typeface="Times New Roman" panose="02020603050405020304" pitchFamily="18" charset="0"/>
                        </a:rPr>
                        <a:t>nW</a:t>
                      </a:r>
                      <a:r>
                        <a:rPr lang="en-US" sz="1500" dirty="0">
                          <a:latin typeface="Times New Roman" panose="02020603050405020304" pitchFamily="18" charset="0"/>
                          <a:cs typeface="Times New Roman" panose="02020603050405020304" pitchFamily="18" charset="0"/>
                        </a:rPr>
                        <a:t>)</a:t>
                      </a:r>
                      <a:endParaRPr lang="en-IN" sz="15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extLst>
                  <a:ext uri="{0D108BD9-81ED-4DB2-BD59-A6C34878D82A}">
                    <a16:rowId xmlns:a16="http://schemas.microsoft.com/office/drawing/2014/main" val="4269607555"/>
                  </a:ext>
                </a:extLst>
              </a:tr>
              <a:tr h="579797">
                <a:tc>
                  <a:txBody>
                    <a:bodyPr/>
                    <a:lstStyle/>
                    <a:p>
                      <a:r>
                        <a:rPr lang="en-US" sz="1500" dirty="0">
                          <a:latin typeface="Times New Roman" panose="02020603050405020304" pitchFamily="18" charset="0"/>
                          <a:cs typeface="Times New Roman" panose="02020603050405020304" pitchFamily="18" charset="0"/>
                        </a:rPr>
                        <a:t>Sleep Approach NAND gate</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26.55 </a:t>
                      </a:r>
                      <a:r>
                        <a:rPr lang="en-US" sz="1500" dirty="0" err="1">
                          <a:latin typeface="Times New Roman" panose="02020603050405020304" pitchFamily="18" charset="0"/>
                          <a:cs typeface="Times New Roman" panose="02020603050405020304" pitchFamily="18" charset="0"/>
                        </a:rPr>
                        <a:t>nW</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5981039"/>
                  </a:ext>
                </a:extLst>
              </a:tr>
              <a:tr h="579797">
                <a:tc>
                  <a:txBody>
                    <a:bodyPr/>
                    <a:lstStyle/>
                    <a:p>
                      <a:r>
                        <a:rPr lang="en-US" sz="1500" dirty="0">
                          <a:latin typeface="Times New Roman" panose="02020603050405020304" pitchFamily="18" charset="0"/>
                          <a:cs typeface="Times New Roman" panose="02020603050405020304" pitchFamily="18" charset="0"/>
                        </a:rPr>
                        <a:t>Stack Approach based 2 input NAND gate</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19.47 </a:t>
                      </a:r>
                      <a:r>
                        <a:rPr lang="en-US" sz="1500" dirty="0" err="1">
                          <a:latin typeface="Times New Roman" panose="02020603050405020304" pitchFamily="18" charset="0"/>
                          <a:cs typeface="Times New Roman" panose="02020603050405020304" pitchFamily="18" charset="0"/>
                        </a:rPr>
                        <a:t>nW</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0000926"/>
                  </a:ext>
                </a:extLst>
              </a:tr>
              <a:tr h="579797">
                <a:tc>
                  <a:txBody>
                    <a:bodyPr/>
                    <a:lstStyle/>
                    <a:p>
                      <a:r>
                        <a:rPr lang="en-US" sz="1500" dirty="0">
                          <a:latin typeface="Times New Roman" panose="02020603050405020304" pitchFamily="18" charset="0"/>
                          <a:cs typeface="Times New Roman" panose="02020603050405020304" pitchFamily="18" charset="0"/>
                        </a:rPr>
                        <a:t>Sleepy Stack Approach based 2 input NAND gate</a:t>
                      </a: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latin typeface="Times New Roman" panose="02020603050405020304" pitchFamily="18" charset="0"/>
                          <a:cs typeface="Times New Roman" panose="02020603050405020304" pitchFamily="18" charset="0"/>
                        </a:rPr>
                        <a:t>24.62 </a:t>
                      </a:r>
                      <a:r>
                        <a:rPr lang="en-US" sz="1500" dirty="0" err="1">
                          <a:latin typeface="Times New Roman" panose="02020603050405020304" pitchFamily="18" charset="0"/>
                          <a:cs typeface="Times New Roman" panose="02020603050405020304" pitchFamily="18" charset="0"/>
                        </a:rPr>
                        <a:t>nW</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5006023"/>
                  </a:ext>
                </a:extLst>
              </a:tr>
            </a:tbl>
          </a:graphicData>
        </a:graphic>
      </p:graphicFrame>
    </p:spTree>
    <p:extLst>
      <p:ext uri="{BB962C8B-B14F-4D97-AF65-F5344CB8AC3E}">
        <p14:creationId xmlns:p14="http://schemas.microsoft.com/office/powerpoint/2010/main" val="910063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DAD4D-6A90-A9CA-A102-30224749EF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453402-D6DF-1469-0D17-00F3A3E0F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cxnSp>
        <p:nvCxnSpPr>
          <p:cNvPr id="5" name="Google Shape;84;p4">
            <a:extLst>
              <a:ext uri="{FF2B5EF4-FFF2-40B4-BE49-F238E27FC236}">
                <a16:creationId xmlns:a16="http://schemas.microsoft.com/office/drawing/2014/main" id="{1C5D9B1A-0E81-75DC-D1B4-DEDD421C6505}"/>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63971CF-AF2E-816B-0F30-6DBADAC98CB6}"/>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BAA9414E-2199-68C8-03F5-2E2501045D2D}"/>
              </a:ext>
            </a:extLst>
          </p:cNvPr>
          <p:cNvSpPr txBox="1"/>
          <p:nvPr/>
        </p:nvSpPr>
        <p:spPr>
          <a:xfrm>
            <a:off x="341194" y="976391"/>
            <a:ext cx="8376086" cy="210826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Key Factors affecting device parameters </a:t>
            </a:r>
            <a:r>
              <a:rPr lang="en-US" dirty="0"/>
              <a:t>:</a:t>
            </a:r>
          </a:p>
          <a:p>
            <a:pPr>
              <a:lnSpc>
                <a:spcPct val="150000"/>
              </a:lnSpc>
            </a:pPr>
            <a:r>
              <a:rPr lang="en-US" sz="1800" dirty="0">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Capacitance</a:t>
            </a:r>
            <a:r>
              <a:rPr lang="en-US" sz="1800" dirty="0">
                <a:solidFill>
                  <a:schemeClr val="tx1"/>
                </a:solidFill>
                <a:latin typeface="Times New Roman" panose="02020603050405020304" pitchFamily="18" charset="0"/>
                <a:cs typeface="Times New Roman" panose="02020603050405020304" pitchFamily="18" charset="0"/>
              </a:rPr>
              <a:t> </a:t>
            </a:r>
          </a:p>
          <a:p>
            <a:pPr>
              <a:lnSpc>
                <a:spcPct val="150000"/>
              </a:lnSpc>
            </a:pPr>
            <a:r>
              <a:rPr lang="en-US" sz="1600" dirty="0">
                <a:latin typeface="Times New Roman" panose="02020603050405020304" pitchFamily="18" charset="0"/>
                <a:cs typeface="Times New Roman" panose="02020603050405020304" pitchFamily="18" charset="0"/>
              </a:rPr>
              <a:t>The total delay of a circuit is influenced by the time it takes to charge or discharge the load capacitance (CL​) through the driving transistor. The delay can be separated into </a:t>
            </a:r>
            <a:r>
              <a:rPr lang="en-US" sz="1600" b="1" dirty="0">
                <a:latin typeface="Times New Roman" panose="02020603050405020304" pitchFamily="18" charset="0"/>
                <a:cs typeface="Times New Roman" panose="02020603050405020304" pitchFamily="18" charset="0"/>
              </a:rPr>
              <a:t>rise time</a:t>
            </a:r>
            <a:r>
              <a:rPr lang="en-US" sz="1600" dirty="0">
                <a:latin typeface="Times New Roman" panose="02020603050405020304" pitchFamily="18" charset="0"/>
                <a:cs typeface="Times New Roman" panose="02020603050405020304" pitchFamily="18" charset="0"/>
              </a:rPr>
              <a:t> (charging) and fall time (discharging).</a:t>
            </a:r>
          </a:p>
          <a:p>
            <a:endParaRPr lang="en-IN" dirty="0"/>
          </a:p>
        </p:txBody>
      </p:sp>
      <p:graphicFrame>
        <p:nvGraphicFramePr>
          <p:cNvPr id="3" name="Table 2">
            <a:extLst>
              <a:ext uri="{FF2B5EF4-FFF2-40B4-BE49-F238E27FC236}">
                <a16:creationId xmlns:a16="http://schemas.microsoft.com/office/drawing/2014/main" id="{55E94D63-D6A2-3A81-6F2E-56A9CF139914}"/>
              </a:ext>
            </a:extLst>
          </p:cNvPr>
          <p:cNvGraphicFramePr>
            <a:graphicFrameLocks noGrp="1"/>
          </p:cNvGraphicFramePr>
          <p:nvPr>
            <p:extLst>
              <p:ext uri="{D42A27DB-BD31-4B8C-83A1-F6EECF244321}">
                <p14:modId xmlns:p14="http://schemas.microsoft.com/office/powerpoint/2010/main" val="1803950026"/>
              </p:ext>
            </p:extLst>
          </p:nvPr>
        </p:nvGraphicFramePr>
        <p:xfrm>
          <a:off x="799253" y="3081868"/>
          <a:ext cx="7464215" cy="1882982"/>
        </p:xfrm>
        <a:graphic>
          <a:graphicData uri="http://schemas.openxmlformats.org/drawingml/2006/table">
            <a:tbl>
              <a:tblPr firstRow="1" bandRow="1">
                <a:tableStyleId>{701FB10D-A61A-4DE4-8506-F670E7A89527}</a:tableStyleId>
              </a:tblPr>
              <a:tblGrid>
                <a:gridCol w="1321335">
                  <a:extLst>
                    <a:ext uri="{9D8B030D-6E8A-4147-A177-3AD203B41FA5}">
                      <a16:colId xmlns:a16="http://schemas.microsoft.com/office/drawing/2014/main" val="3822303485"/>
                    </a:ext>
                  </a:extLst>
                </a:gridCol>
                <a:gridCol w="993920">
                  <a:extLst>
                    <a:ext uri="{9D8B030D-6E8A-4147-A177-3AD203B41FA5}">
                      <a16:colId xmlns:a16="http://schemas.microsoft.com/office/drawing/2014/main" val="3715672073"/>
                    </a:ext>
                  </a:extLst>
                </a:gridCol>
                <a:gridCol w="1061178">
                  <a:extLst>
                    <a:ext uri="{9D8B030D-6E8A-4147-A177-3AD203B41FA5}">
                      <a16:colId xmlns:a16="http://schemas.microsoft.com/office/drawing/2014/main" val="862451663"/>
                    </a:ext>
                  </a:extLst>
                </a:gridCol>
                <a:gridCol w="1031286">
                  <a:extLst>
                    <a:ext uri="{9D8B030D-6E8A-4147-A177-3AD203B41FA5}">
                      <a16:colId xmlns:a16="http://schemas.microsoft.com/office/drawing/2014/main" val="3103656302"/>
                    </a:ext>
                  </a:extLst>
                </a:gridCol>
                <a:gridCol w="1023814">
                  <a:extLst>
                    <a:ext uri="{9D8B030D-6E8A-4147-A177-3AD203B41FA5}">
                      <a16:colId xmlns:a16="http://schemas.microsoft.com/office/drawing/2014/main" val="3680139266"/>
                    </a:ext>
                  </a:extLst>
                </a:gridCol>
                <a:gridCol w="1016339">
                  <a:extLst>
                    <a:ext uri="{9D8B030D-6E8A-4147-A177-3AD203B41FA5}">
                      <a16:colId xmlns:a16="http://schemas.microsoft.com/office/drawing/2014/main" val="3707854327"/>
                    </a:ext>
                  </a:extLst>
                </a:gridCol>
                <a:gridCol w="1016343">
                  <a:extLst>
                    <a:ext uri="{9D8B030D-6E8A-4147-A177-3AD203B41FA5}">
                      <a16:colId xmlns:a16="http://schemas.microsoft.com/office/drawing/2014/main" val="939036909"/>
                    </a:ext>
                  </a:extLst>
                </a:gridCol>
              </a:tblGrid>
              <a:tr h="941491">
                <a:tc>
                  <a:txBody>
                    <a:bodyPr/>
                    <a:lstStyle/>
                    <a:p>
                      <a:r>
                        <a:rPr lang="en-US" dirty="0">
                          <a:latin typeface="Times New Roman" panose="02020603050405020304" pitchFamily="18" charset="0"/>
                          <a:cs typeface="Times New Roman" panose="02020603050405020304" pitchFamily="18" charset="0"/>
                        </a:rPr>
                        <a:t>Capacitance</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0.1pF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0.3pF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0.5pF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0.8pF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1pF</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2pF</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7851292"/>
                  </a:ext>
                </a:extLst>
              </a:tr>
              <a:tr h="941491">
                <a:tc>
                  <a:txBody>
                    <a:bodyPr/>
                    <a:lstStyle/>
                    <a:p>
                      <a:r>
                        <a:rPr lang="en-US" dirty="0">
                          <a:latin typeface="Times New Roman" panose="02020603050405020304" pitchFamily="18" charset="0"/>
                          <a:cs typeface="Times New Roman" panose="02020603050405020304" pitchFamily="18" charset="0"/>
                        </a:rPr>
                        <a:t>Delay </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1.182ns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3.378ns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5.568ns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8.77ns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10.838ns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18.75ns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227718"/>
                  </a:ext>
                </a:extLst>
              </a:tr>
            </a:tbl>
          </a:graphicData>
        </a:graphic>
      </p:graphicFrame>
    </p:spTree>
    <p:extLst>
      <p:ext uri="{BB962C8B-B14F-4D97-AF65-F5344CB8AC3E}">
        <p14:creationId xmlns:p14="http://schemas.microsoft.com/office/powerpoint/2010/main" val="1174456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5A579-AFD2-C291-E282-288F10161B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00FE0D-F8FC-91A9-5777-710BFE8A4D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cxnSp>
        <p:nvCxnSpPr>
          <p:cNvPr id="5" name="Google Shape;84;p4">
            <a:extLst>
              <a:ext uri="{FF2B5EF4-FFF2-40B4-BE49-F238E27FC236}">
                <a16:creationId xmlns:a16="http://schemas.microsoft.com/office/drawing/2014/main" id="{CF47DA4E-D214-1A9B-B71C-E89FEBC14A76}"/>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EACB0B2A-12BE-747C-A4BB-4B5C798BDD33}"/>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8" name="AutoShape 2">
            <a:extLst>
              <a:ext uri="{FF2B5EF4-FFF2-40B4-BE49-F238E27FC236}">
                <a16:creationId xmlns:a16="http://schemas.microsoft.com/office/drawing/2014/main" id="{0030A3FD-5284-201D-9862-8262D1171772}"/>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A6EE3D23-8164-4549-1CC2-F384D1C15234}"/>
              </a:ext>
            </a:extLst>
          </p:cNvPr>
          <p:cNvPicPr>
            <a:picLocks noChangeAspect="1"/>
          </p:cNvPicPr>
          <p:nvPr/>
        </p:nvPicPr>
        <p:blipFill>
          <a:blip r:embed="rId2"/>
          <a:stretch>
            <a:fillRect/>
          </a:stretch>
        </p:blipFill>
        <p:spPr>
          <a:xfrm>
            <a:off x="1994746" y="1042987"/>
            <a:ext cx="4572000" cy="2752725"/>
          </a:xfrm>
          <a:prstGeom prst="rect">
            <a:avLst/>
          </a:prstGeom>
        </p:spPr>
      </p:pic>
      <p:sp>
        <p:nvSpPr>
          <p:cNvPr id="11" name="TextBox 10">
            <a:extLst>
              <a:ext uri="{FF2B5EF4-FFF2-40B4-BE49-F238E27FC236}">
                <a16:creationId xmlns:a16="http://schemas.microsoft.com/office/drawing/2014/main" id="{2C6B9D0C-5985-A28E-3815-DD147FF41EAD}"/>
              </a:ext>
            </a:extLst>
          </p:cNvPr>
          <p:cNvSpPr txBox="1"/>
          <p:nvPr/>
        </p:nvSpPr>
        <p:spPr>
          <a:xfrm>
            <a:off x="247226" y="3948526"/>
            <a:ext cx="8749884"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CONCLUSION : </a:t>
            </a:r>
            <a:r>
              <a:rPr lang="en-US" sz="1600" dirty="0">
                <a:latin typeface="Times New Roman" panose="02020603050405020304" pitchFamily="18" charset="0"/>
                <a:cs typeface="Times New Roman" panose="02020603050405020304" pitchFamily="18" charset="0"/>
              </a:rPr>
              <a:t>An increase in load capacitance increases the delay in a CMOS inverter, as it takes more time to charge and discharge the capacitance. Larger load capacitance results in slower switching and higher propagation delay.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3178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26250-C3C8-94B8-33B0-0F897A96F1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4552E1-328D-5AAF-4ED5-37EE000FE7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lang="en"/>
          </a:p>
        </p:txBody>
      </p:sp>
      <p:cxnSp>
        <p:nvCxnSpPr>
          <p:cNvPr id="5" name="Google Shape;84;p4">
            <a:extLst>
              <a:ext uri="{FF2B5EF4-FFF2-40B4-BE49-F238E27FC236}">
                <a16:creationId xmlns:a16="http://schemas.microsoft.com/office/drawing/2014/main" id="{1EC3F154-5995-0BE4-8F7E-F9DEBD4E6699}"/>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117E481-3020-E2ED-4251-BFA4E060570A}"/>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592835DA-D359-0F4C-01A8-628631933177}"/>
              </a:ext>
            </a:extLst>
          </p:cNvPr>
          <p:cNvSpPr txBox="1"/>
          <p:nvPr/>
        </p:nvSpPr>
        <p:spPr>
          <a:xfrm>
            <a:off x="341194" y="976391"/>
            <a:ext cx="8461612" cy="1202252"/>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2)</a:t>
            </a:r>
            <a:r>
              <a:rPr lang="en-US" sz="1800" dirty="0"/>
              <a:t> </a:t>
            </a:r>
            <a:r>
              <a:rPr lang="en-US" sz="1800" b="1" dirty="0">
                <a:latin typeface="Times New Roman" panose="02020603050405020304" pitchFamily="18" charset="0"/>
                <a:cs typeface="Times New Roman" panose="02020603050405020304" pitchFamily="18" charset="0"/>
              </a:rPr>
              <a:t>Power Supply Voltage </a:t>
            </a:r>
          </a:p>
          <a:p>
            <a:pPr>
              <a:lnSpc>
                <a:spcPct val="150000"/>
              </a:lnSpc>
            </a:pPr>
            <a:r>
              <a:rPr lang="en-US" sz="1600" dirty="0">
                <a:latin typeface="Times New Roman" panose="02020603050405020304" pitchFamily="18" charset="0"/>
                <a:cs typeface="Times New Roman" panose="02020603050405020304" pitchFamily="18" charset="0"/>
              </a:rPr>
              <a:t>The power supply voltage is the external voltage provided to a circuit or device to power its operation. </a:t>
            </a:r>
            <a:endParaRPr lang="en-IN"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A35DF15-BAD6-9DA3-EA27-93E2761B2268}"/>
              </a:ext>
            </a:extLst>
          </p:cNvPr>
          <p:cNvGraphicFramePr>
            <a:graphicFrameLocks noGrp="1"/>
          </p:cNvGraphicFramePr>
          <p:nvPr>
            <p:extLst>
              <p:ext uri="{D42A27DB-BD31-4B8C-83A1-F6EECF244321}">
                <p14:modId xmlns:p14="http://schemas.microsoft.com/office/powerpoint/2010/main" val="1583286911"/>
              </p:ext>
            </p:extLst>
          </p:nvPr>
        </p:nvGraphicFramePr>
        <p:xfrm>
          <a:off x="948267" y="2384213"/>
          <a:ext cx="7355840" cy="1588190"/>
        </p:xfrm>
        <a:graphic>
          <a:graphicData uri="http://schemas.openxmlformats.org/drawingml/2006/table">
            <a:tbl>
              <a:tblPr firstRow="1" bandRow="1">
                <a:tableStyleId>{701FB10D-A61A-4DE4-8506-F670E7A89527}</a:tableStyleId>
              </a:tblPr>
              <a:tblGrid>
                <a:gridCol w="1502728">
                  <a:extLst>
                    <a:ext uri="{9D8B030D-6E8A-4147-A177-3AD203B41FA5}">
                      <a16:colId xmlns:a16="http://schemas.microsoft.com/office/drawing/2014/main" val="3867435080"/>
                    </a:ext>
                  </a:extLst>
                </a:gridCol>
                <a:gridCol w="1046094">
                  <a:extLst>
                    <a:ext uri="{9D8B030D-6E8A-4147-A177-3AD203B41FA5}">
                      <a16:colId xmlns:a16="http://schemas.microsoft.com/office/drawing/2014/main" val="282554110"/>
                    </a:ext>
                  </a:extLst>
                </a:gridCol>
                <a:gridCol w="981700">
                  <a:extLst>
                    <a:ext uri="{9D8B030D-6E8A-4147-A177-3AD203B41FA5}">
                      <a16:colId xmlns:a16="http://schemas.microsoft.com/office/drawing/2014/main" val="273144341"/>
                    </a:ext>
                  </a:extLst>
                </a:gridCol>
                <a:gridCol w="961594">
                  <a:extLst>
                    <a:ext uri="{9D8B030D-6E8A-4147-A177-3AD203B41FA5}">
                      <a16:colId xmlns:a16="http://schemas.microsoft.com/office/drawing/2014/main" val="3055457644"/>
                    </a:ext>
                  </a:extLst>
                </a:gridCol>
                <a:gridCol w="982651">
                  <a:extLst>
                    <a:ext uri="{9D8B030D-6E8A-4147-A177-3AD203B41FA5}">
                      <a16:colId xmlns:a16="http://schemas.microsoft.com/office/drawing/2014/main" val="755209330"/>
                    </a:ext>
                  </a:extLst>
                </a:gridCol>
                <a:gridCol w="975631">
                  <a:extLst>
                    <a:ext uri="{9D8B030D-6E8A-4147-A177-3AD203B41FA5}">
                      <a16:colId xmlns:a16="http://schemas.microsoft.com/office/drawing/2014/main" val="382278106"/>
                    </a:ext>
                  </a:extLst>
                </a:gridCol>
                <a:gridCol w="905442">
                  <a:extLst>
                    <a:ext uri="{9D8B030D-6E8A-4147-A177-3AD203B41FA5}">
                      <a16:colId xmlns:a16="http://schemas.microsoft.com/office/drawing/2014/main" val="3064009665"/>
                    </a:ext>
                  </a:extLst>
                </a:gridCol>
              </a:tblGrid>
              <a:tr h="759134">
                <a:tc>
                  <a:txBody>
                    <a:bodyPr/>
                    <a:lstStyle/>
                    <a:p>
                      <a:r>
                        <a:rPr lang="en-US" dirty="0">
                          <a:latin typeface="Times New Roman" panose="02020603050405020304" pitchFamily="18" charset="0"/>
                          <a:cs typeface="Times New Roman" panose="02020603050405020304" pitchFamily="18" charset="0"/>
                        </a:rPr>
                        <a:t>Power Supply Voltage</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0.45V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0.7V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0.9V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1.2V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1.5V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1.8V</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4434200"/>
                  </a:ext>
                </a:extLst>
              </a:tr>
              <a:tr h="829056">
                <a:tc>
                  <a:txBody>
                    <a:bodyPr/>
                    <a:lstStyle/>
                    <a:p>
                      <a:r>
                        <a:rPr lang="en-US" dirty="0">
                          <a:latin typeface="Times New Roman" panose="02020603050405020304" pitchFamily="18" charset="0"/>
                          <a:cs typeface="Times New Roman" panose="02020603050405020304" pitchFamily="18" charset="0"/>
                        </a:rPr>
                        <a:t>Delay</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25.17ns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0.0953ns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0.0488ns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0.0356ns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0.0292ns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0.025ns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4218740"/>
                  </a:ext>
                </a:extLst>
              </a:tr>
            </a:tbl>
          </a:graphicData>
        </a:graphic>
      </p:graphicFrame>
    </p:spTree>
    <p:extLst>
      <p:ext uri="{BB962C8B-B14F-4D97-AF65-F5344CB8AC3E}">
        <p14:creationId xmlns:p14="http://schemas.microsoft.com/office/powerpoint/2010/main" val="882305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B011B-6582-8B56-FCFA-7F35BA19529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033BEE-7C9B-FB2B-0CCF-2B3057A168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27</a:t>
            </a:fld>
            <a:endParaRPr lang="en"/>
          </a:p>
        </p:txBody>
      </p:sp>
      <p:cxnSp>
        <p:nvCxnSpPr>
          <p:cNvPr id="5" name="Google Shape;84;p4">
            <a:extLst>
              <a:ext uri="{FF2B5EF4-FFF2-40B4-BE49-F238E27FC236}">
                <a16:creationId xmlns:a16="http://schemas.microsoft.com/office/drawing/2014/main" id="{FD037716-4855-49E6-1ACB-96CD987B8CF5}"/>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A38586A-F6A2-EFB5-DFF1-2846D7F21726}"/>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pic>
        <p:nvPicPr>
          <p:cNvPr id="3" name="Picture 2">
            <a:extLst>
              <a:ext uri="{FF2B5EF4-FFF2-40B4-BE49-F238E27FC236}">
                <a16:creationId xmlns:a16="http://schemas.microsoft.com/office/drawing/2014/main" id="{2F5625D9-1576-14B3-9E77-CF568923F5E2}"/>
              </a:ext>
            </a:extLst>
          </p:cNvPr>
          <p:cNvPicPr>
            <a:picLocks noChangeAspect="1"/>
          </p:cNvPicPr>
          <p:nvPr/>
        </p:nvPicPr>
        <p:blipFill>
          <a:blip r:embed="rId2"/>
          <a:stretch>
            <a:fillRect/>
          </a:stretch>
        </p:blipFill>
        <p:spPr>
          <a:xfrm>
            <a:off x="1991149" y="1043940"/>
            <a:ext cx="4972050" cy="2933700"/>
          </a:xfrm>
          <a:prstGeom prst="rect">
            <a:avLst/>
          </a:prstGeom>
        </p:spPr>
      </p:pic>
      <p:sp>
        <p:nvSpPr>
          <p:cNvPr id="6" name="TextBox 5">
            <a:extLst>
              <a:ext uri="{FF2B5EF4-FFF2-40B4-BE49-F238E27FC236}">
                <a16:creationId xmlns:a16="http://schemas.microsoft.com/office/drawing/2014/main" id="{1840FE89-AB95-523D-8534-594031CCDF4F}"/>
              </a:ext>
            </a:extLst>
          </p:cNvPr>
          <p:cNvSpPr txBox="1"/>
          <p:nvPr/>
        </p:nvSpPr>
        <p:spPr>
          <a:xfrm>
            <a:off x="291253" y="4050453"/>
            <a:ext cx="8511553"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CONCLUSION: </a:t>
            </a:r>
            <a:r>
              <a:rPr lang="en-US" sz="1600" dirty="0">
                <a:latin typeface="Times New Roman" panose="02020603050405020304" pitchFamily="18" charset="0"/>
                <a:cs typeface="Times New Roman" panose="02020603050405020304" pitchFamily="18" charset="0"/>
              </a:rPr>
              <a:t>An increase in delay occurs when the supply voltage (VDD) is reduced, as the transistors switch slower, resulting in longer rise and fall times. This increases the overall propagation delay of the CMOS inverter.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86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DD518-77FA-4498-1214-2CB15C88FEC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DF1FE1-BB15-B8FC-7DEA-25E6BCDFAC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28</a:t>
            </a:fld>
            <a:endParaRPr lang="en"/>
          </a:p>
        </p:txBody>
      </p:sp>
      <p:cxnSp>
        <p:nvCxnSpPr>
          <p:cNvPr id="5" name="Google Shape;84;p4">
            <a:extLst>
              <a:ext uri="{FF2B5EF4-FFF2-40B4-BE49-F238E27FC236}">
                <a16:creationId xmlns:a16="http://schemas.microsoft.com/office/drawing/2014/main" id="{BBA3ADE7-F47A-2A40-DE65-BDC1827C3565}"/>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C05398D1-627A-A7C3-B9A1-BDEA0E001B47}"/>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AB3B448C-ACDD-30EB-9C93-47185CFA833C}"/>
              </a:ext>
            </a:extLst>
          </p:cNvPr>
          <p:cNvSpPr txBox="1"/>
          <p:nvPr/>
        </p:nvSpPr>
        <p:spPr>
          <a:xfrm>
            <a:off x="341194" y="976391"/>
            <a:ext cx="8461612" cy="1571584"/>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3) </a:t>
            </a:r>
            <a:r>
              <a:rPr lang="en-US" sz="1800" b="1" dirty="0">
                <a:latin typeface="Times New Roman" panose="02020603050405020304" pitchFamily="18" charset="0"/>
                <a:cs typeface="Times New Roman" panose="02020603050405020304" pitchFamily="18" charset="0"/>
              </a:rPr>
              <a:t>Threshold Voltage</a:t>
            </a:r>
          </a:p>
          <a:p>
            <a:pPr>
              <a:lnSpc>
                <a:spcPct val="150000"/>
              </a:lnSpc>
            </a:pPr>
            <a:r>
              <a:rPr lang="en-US" sz="1600" dirty="0">
                <a:latin typeface="Times New Roman" panose="02020603050405020304" pitchFamily="18" charset="0"/>
                <a:cs typeface="Times New Roman" panose="02020603050405020304" pitchFamily="18" charset="0"/>
              </a:rPr>
              <a:t>The </a:t>
            </a:r>
            <a:r>
              <a:rPr lang="en-US" sz="1600" b="1" dirty="0">
                <a:latin typeface="Times New Roman" panose="02020603050405020304" pitchFamily="18" charset="0"/>
                <a:cs typeface="Times New Roman" panose="02020603050405020304" pitchFamily="18" charset="0"/>
              </a:rPr>
              <a:t>threshold voltage (VT​)</a:t>
            </a:r>
            <a:r>
              <a:rPr lang="en-US" sz="1600" dirty="0">
                <a:latin typeface="Times New Roman" panose="02020603050405020304" pitchFamily="18" charset="0"/>
                <a:cs typeface="Times New Roman" panose="02020603050405020304" pitchFamily="18" charset="0"/>
              </a:rPr>
              <a:t> is the minimum voltage required at the gate of a transistor (e.g., MOSFET) to create a conducting path between the source and drain terminals. Beyond this voltage, the transistor switches from the OFF state to the ON state.</a:t>
            </a:r>
            <a:endParaRPr lang="en-IN" sz="1600" b="1"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EAF33E7-0001-4308-CA67-BD62D69DAD4D}"/>
              </a:ext>
            </a:extLst>
          </p:cNvPr>
          <p:cNvGraphicFramePr>
            <a:graphicFrameLocks noGrp="1"/>
          </p:cNvGraphicFramePr>
          <p:nvPr>
            <p:extLst>
              <p:ext uri="{D42A27DB-BD31-4B8C-83A1-F6EECF244321}">
                <p14:modId xmlns:p14="http://schemas.microsoft.com/office/powerpoint/2010/main" val="3621739814"/>
              </p:ext>
            </p:extLst>
          </p:nvPr>
        </p:nvGraphicFramePr>
        <p:xfrm>
          <a:off x="1090507" y="2875670"/>
          <a:ext cx="6725920" cy="1357834"/>
        </p:xfrm>
        <a:graphic>
          <a:graphicData uri="http://schemas.openxmlformats.org/drawingml/2006/table">
            <a:tbl>
              <a:tblPr firstRow="1" bandRow="1">
                <a:tableStyleId>{701FB10D-A61A-4DE4-8506-F670E7A89527}</a:tableStyleId>
              </a:tblPr>
              <a:tblGrid>
                <a:gridCol w="2073899">
                  <a:extLst>
                    <a:ext uri="{9D8B030D-6E8A-4147-A177-3AD203B41FA5}">
                      <a16:colId xmlns:a16="http://schemas.microsoft.com/office/drawing/2014/main" val="1660590613"/>
                    </a:ext>
                  </a:extLst>
                </a:gridCol>
                <a:gridCol w="1006893">
                  <a:extLst>
                    <a:ext uri="{9D8B030D-6E8A-4147-A177-3AD203B41FA5}">
                      <a16:colId xmlns:a16="http://schemas.microsoft.com/office/drawing/2014/main" val="3546127474"/>
                    </a:ext>
                  </a:extLst>
                </a:gridCol>
                <a:gridCol w="931751">
                  <a:extLst>
                    <a:ext uri="{9D8B030D-6E8A-4147-A177-3AD203B41FA5}">
                      <a16:colId xmlns:a16="http://schemas.microsoft.com/office/drawing/2014/main" val="2477164370"/>
                    </a:ext>
                  </a:extLst>
                </a:gridCol>
                <a:gridCol w="932775">
                  <a:extLst>
                    <a:ext uri="{9D8B030D-6E8A-4147-A177-3AD203B41FA5}">
                      <a16:colId xmlns:a16="http://schemas.microsoft.com/office/drawing/2014/main" val="1015905056"/>
                    </a:ext>
                  </a:extLst>
                </a:gridCol>
                <a:gridCol w="886697">
                  <a:extLst>
                    <a:ext uri="{9D8B030D-6E8A-4147-A177-3AD203B41FA5}">
                      <a16:colId xmlns:a16="http://schemas.microsoft.com/office/drawing/2014/main" val="3052701421"/>
                    </a:ext>
                  </a:extLst>
                </a:gridCol>
                <a:gridCol w="893905">
                  <a:extLst>
                    <a:ext uri="{9D8B030D-6E8A-4147-A177-3AD203B41FA5}">
                      <a16:colId xmlns:a16="http://schemas.microsoft.com/office/drawing/2014/main" val="1178260691"/>
                    </a:ext>
                  </a:extLst>
                </a:gridCol>
              </a:tblGrid>
              <a:tr h="678917">
                <a:tc>
                  <a:txBody>
                    <a:bodyPr/>
                    <a:lstStyle/>
                    <a:p>
                      <a:r>
                        <a:rPr lang="en-US" dirty="0">
                          <a:latin typeface="Times New Roman" panose="02020603050405020304" pitchFamily="18" charset="0"/>
                          <a:cs typeface="Times New Roman" panose="02020603050405020304" pitchFamily="18" charset="0"/>
                        </a:rPr>
                        <a:t>Threshold Voltage</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0.45V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0.40V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0.25V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0.125V</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0.09V</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6640338"/>
                  </a:ext>
                </a:extLst>
              </a:tr>
              <a:tr h="678917">
                <a:tc>
                  <a:txBody>
                    <a:bodyPr/>
                    <a:lstStyle/>
                    <a:p>
                      <a:r>
                        <a:rPr lang="en-US" dirty="0">
                          <a:latin typeface="Times New Roman" panose="02020603050405020304" pitchFamily="18" charset="0"/>
                          <a:cs typeface="Times New Roman" panose="02020603050405020304" pitchFamily="18" charset="0"/>
                        </a:rPr>
                        <a:t>Delay</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82.46ps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79.52ps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50.67ps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27.33ps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14.99ps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8948816"/>
                  </a:ext>
                </a:extLst>
              </a:tr>
            </a:tbl>
          </a:graphicData>
        </a:graphic>
      </p:graphicFrame>
      <p:sp>
        <p:nvSpPr>
          <p:cNvPr id="3" name="TextBox 2">
            <a:extLst>
              <a:ext uri="{FF2B5EF4-FFF2-40B4-BE49-F238E27FC236}">
                <a16:creationId xmlns:a16="http://schemas.microsoft.com/office/drawing/2014/main" id="{9F3B687F-B878-7497-A07B-7F2A929A846E}"/>
              </a:ext>
            </a:extLst>
          </p:cNvPr>
          <p:cNvSpPr txBox="1"/>
          <p:nvPr/>
        </p:nvSpPr>
        <p:spPr>
          <a:xfrm>
            <a:off x="3454399" y="4356514"/>
            <a:ext cx="397594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r>
              <a:rPr lang="en-US" sz="2000" dirty="0" err="1">
                <a:highlight>
                  <a:srgbClr val="FFFF00"/>
                </a:highlight>
                <a:latin typeface="Times New Roman" panose="02020603050405020304" pitchFamily="18" charset="0"/>
                <a:cs typeface="Times New Roman" panose="02020603050405020304" pitchFamily="18" charset="0"/>
              </a:rPr>
              <a:t>t</a:t>
            </a:r>
            <a:r>
              <a:rPr lang="en-US" sz="2000" baseline="-25000" dirty="0" err="1">
                <a:highlight>
                  <a:srgbClr val="FFFF00"/>
                </a:highlight>
                <a:latin typeface="Times New Roman" panose="02020603050405020304" pitchFamily="18" charset="0"/>
                <a:cs typeface="Times New Roman" panose="02020603050405020304" pitchFamily="18" charset="0"/>
              </a:rPr>
              <a:t>pd</a:t>
            </a:r>
            <a:r>
              <a:rPr lang="en-US" sz="2000" dirty="0">
                <a:highlight>
                  <a:srgbClr val="FFFF00"/>
                </a:highlight>
                <a:latin typeface="Times New Roman" panose="02020603050405020304" pitchFamily="18" charset="0"/>
                <a:cs typeface="Times New Roman" panose="02020603050405020304" pitchFamily="18" charset="0"/>
              </a:rPr>
              <a:t> = (</a:t>
            </a:r>
            <a:r>
              <a:rPr lang="en-US" sz="2000" dirty="0" err="1">
                <a:highlight>
                  <a:srgbClr val="FFFF00"/>
                </a:highlight>
                <a:latin typeface="Times New Roman" panose="02020603050405020304" pitchFamily="18" charset="0"/>
                <a:cs typeface="Times New Roman" panose="02020603050405020304" pitchFamily="18" charset="0"/>
              </a:rPr>
              <a:t>C</a:t>
            </a:r>
            <a:r>
              <a:rPr lang="en-US" sz="2000" baseline="-25000" dirty="0" err="1">
                <a:highlight>
                  <a:srgbClr val="FFFF00"/>
                </a:highlight>
                <a:latin typeface="Times New Roman" panose="02020603050405020304" pitchFamily="18" charset="0"/>
                <a:cs typeface="Times New Roman" panose="02020603050405020304" pitchFamily="18" charset="0"/>
              </a:rPr>
              <a:t>L</a:t>
            </a:r>
            <a:r>
              <a:rPr lang="en-US" sz="2000" dirty="0" err="1">
                <a:highlight>
                  <a:srgbClr val="FFFF00"/>
                </a:highlight>
                <a:latin typeface="Times New Roman" panose="02020603050405020304" pitchFamily="18" charset="0"/>
                <a:cs typeface="Times New Roman" panose="02020603050405020304" pitchFamily="18" charset="0"/>
              </a:rPr>
              <a:t>V</a:t>
            </a:r>
            <a:r>
              <a:rPr lang="en-US" sz="2000" baseline="-25000" dirty="0" err="1">
                <a:highlight>
                  <a:srgbClr val="FFFF00"/>
                </a:highlight>
                <a:latin typeface="Times New Roman" panose="02020603050405020304" pitchFamily="18" charset="0"/>
                <a:cs typeface="Times New Roman" panose="02020603050405020304" pitchFamily="18" charset="0"/>
              </a:rPr>
              <a:t>dd</a:t>
            </a:r>
            <a:r>
              <a:rPr lang="en-US" sz="2000" dirty="0">
                <a:highlight>
                  <a:srgbClr val="FFFF00"/>
                </a:highlight>
                <a:latin typeface="Times New Roman" panose="02020603050405020304" pitchFamily="18" charset="0"/>
                <a:cs typeface="Times New Roman" panose="02020603050405020304" pitchFamily="18" charset="0"/>
              </a:rPr>
              <a:t>)/ I</a:t>
            </a:r>
            <a:r>
              <a:rPr lang="en-US" sz="2000" baseline="-25000" dirty="0">
                <a:highlight>
                  <a:srgbClr val="FFFF00"/>
                </a:highlight>
                <a:latin typeface="Times New Roman" panose="02020603050405020304" pitchFamily="18" charset="0"/>
                <a:cs typeface="Times New Roman" panose="02020603050405020304" pitchFamily="18" charset="0"/>
              </a:rPr>
              <a:t>ds</a:t>
            </a:r>
            <a:endParaRPr lang="en-IN" sz="2000" baseline="-25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680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18F81-2567-6731-D4DF-45887EB8847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F5D9C8-2972-C06F-FF07-B6854A47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29</a:t>
            </a:fld>
            <a:endParaRPr lang="en"/>
          </a:p>
        </p:txBody>
      </p:sp>
      <p:cxnSp>
        <p:nvCxnSpPr>
          <p:cNvPr id="5" name="Google Shape;84;p4">
            <a:extLst>
              <a:ext uri="{FF2B5EF4-FFF2-40B4-BE49-F238E27FC236}">
                <a16:creationId xmlns:a16="http://schemas.microsoft.com/office/drawing/2014/main" id="{47B6EB9E-DEC5-A829-9699-AF7C2A5B8DB0}"/>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589F78C5-7588-2E66-66AA-FA6A201D7DD5}"/>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6" name="TextBox 5">
            <a:extLst>
              <a:ext uri="{FF2B5EF4-FFF2-40B4-BE49-F238E27FC236}">
                <a16:creationId xmlns:a16="http://schemas.microsoft.com/office/drawing/2014/main" id="{3586265C-279F-40CA-81ED-DFDFBAA840AC}"/>
              </a:ext>
            </a:extLst>
          </p:cNvPr>
          <p:cNvSpPr txBox="1"/>
          <p:nvPr/>
        </p:nvSpPr>
        <p:spPr>
          <a:xfrm>
            <a:off x="341194" y="4163700"/>
            <a:ext cx="8525099"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A decrease in threshold voltage lowers the required voltage for the transistor to turn on, increases the current that can flow through it, and reduces the time needed to charge discharge the capacitances associated with switching. As a result, delay decreases.</a:t>
            </a: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A40DAA8-A8B5-99E4-8BC7-D0037D560DDC}"/>
              </a:ext>
            </a:extLst>
          </p:cNvPr>
          <p:cNvPicPr>
            <a:picLocks noChangeAspect="1"/>
          </p:cNvPicPr>
          <p:nvPr/>
        </p:nvPicPr>
        <p:blipFill>
          <a:blip r:embed="rId2"/>
          <a:stretch>
            <a:fillRect/>
          </a:stretch>
        </p:blipFill>
        <p:spPr>
          <a:xfrm>
            <a:off x="2265524" y="1023021"/>
            <a:ext cx="3871118" cy="3097458"/>
          </a:xfrm>
          <a:prstGeom prst="rect">
            <a:avLst/>
          </a:prstGeom>
        </p:spPr>
      </p:pic>
    </p:spTree>
    <p:extLst>
      <p:ext uri="{BB962C8B-B14F-4D97-AF65-F5344CB8AC3E}">
        <p14:creationId xmlns:p14="http://schemas.microsoft.com/office/powerpoint/2010/main" val="3259802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490C2-288F-2B7F-96D8-604E55B9ADE3}"/>
              </a:ext>
            </a:extLst>
          </p:cNvPr>
          <p:cNvSpPr>
            <a:spLocks noGrp="1"/>
          </p:cNvSpPr>
          <p:nvPr>
            <p:ph type="title"/>
          </p:nvPr>
        </p:nvSpPr>
        <p:spPr>
          <a:xfrm>
            <a:off x="190914" y="85475"/>
            <a:ext cx="8594831" cy="773955"/>
          </a:xfrm>
        </p:spPr>
        <p:txBody>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61A567-5537-9C36-08F3-D31E4819F7B7}"/>
              </a:ext>
            </a:extLst>
          </p:cNvPr>
          <p:cNvSpPr>
            <a:spLocks noGrp="1"/>
          </p:cNvSpPr>
          <p:nvPr>
            <p:ph type="body" idx="1"/>
          </p:nvPr>
        </p:nvSpPr>
        <p:spPr>
          <a:xfrm>
            <a:off x="190910" y="379360"/>
            <a:ext cx="8762168" cy="4384779"/>
          </a:xfrm>
        </p:spPr>
        <p:txBody>
          <a:bodyPr/>
          <a:lstStyle/>
          <a:p>
            <a:pPr marL="76200" indent="0" algn="just">
              <a:lnSpc>
                <a:spcPct val="150000"/>
              </a:lnSpc>
              <a:buClr>
                <a:srgbClr val="CFD8DC">
                  <a:lumMod val="10000"/>
                </a:srgbClr>
              </a:buClr>
              <a:buSzPct val="152000"/>
              <a:buNone/>
              <a:defRPr/>
            </a:pPr>
            <a:endParaRPr kumimoji="0" lang="en-US" sz="2000" b="0" i="0" u="none" strike="noStrike" kern="0" cap="none" spc="0" normalizeH="0" baseline="0" noProof="0" dirty="0">
              <a:ln>
                <a:noFill/>
              </a:ln>
              <a:solidFill>
                <a:srgbClr val="263238"/>
              </a:solidFill>
              <a:effectLst/>
              <a:uLnTx/>
              <a:uFillTx/>
              <a:latin typeface="Times New Roman" panose="02020603050405020304" pitchFamily="18" charset="0"/>
              <a:cs typeface="Times New Roman" panose="02020603050405020304" pitchFamily="18" charset="0"/>
              <a:sym typeface="Source Sans Pro"/>
            </a:endParaRP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b="1" dirty="0">
                <a:solidFill>
                  <a:schemeClr val="tx1"/>
                </a:solidFill>
                <a:latin typeface="Times New Roman" panose="02020603050405020304" pitchFamily="18" charset="0"/>
                <a:cs typeface="Times New Roman" panose="02020603050405020304" pitchFamily="18" charset="0"/>
              </a:rPr>
              <a:t>Study and Analysis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CMOS (Complementary Metal-Oxide-Semiconductor)</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factors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crucial in understanding and enhancing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of modern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electronic devices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Widely used in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circuits (ICs)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its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power consumption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noise immunity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scaling potential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Essential for optimizing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device dimensions shrink and the demand for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speed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power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increases. </a:t>
            </a:r>
          </a:p>
          <a:p>
            <a:pPr marL="7620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3287AC-8BEB-A7D4-5EC9-3370520DF2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cxnSp>
        <p:nvCxnSpPr>
          <p:cNvPr id="6" name="Google Shape;84;p4">
            <a:extLst>
              <a:ext uri="{FF2B5EF4-FFF2-40B4-BE49-F238E27FC236}">
                <a16:creationId xmlns:a16="http://schemas.microsoft.com/office/drawing/2014/main" id="{38005C11-CA9B-0EAB-1E22-4618454263E9}"/>
              </a:ext>
            </a:extLst>
          </p:cNvPr>
          <p:cNvCxnSpPr>
            <a:cxnSpLocks/>
          </p:cNvCxnSpPr>
          <p:nvPr/>
        </p:nvCxnSpPr>
        <p:spPr>
          <a:xfrm>
            <a:off x="358248" y="981172"/>
            <a:ext cx="8427493"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F710312E-20D9-F522-907E-F6E213D91542}"/>
              </a:ext>
            </a:extLst>
          </p:cNvPr>
          <p:cNvSpPr txBox="1"/>
          <p:nvPr/>
        </p:nvSpPr>
        <p:spPr>
          <a:xfrm>
            <a:off x="414338" y="859483"/>
            <a:ext cx="8371403" cy="417422"/>
          </a:xfrm>
          <a:prstGeom prst="rect">
            <a:avLst/>
          </a:prstGeom>
          <a:noFill/>
        </p:spPr>
        <p:txBody>
          <a:bodyPr wrap="square">
            <a:spAutoFit/>
          </a:bodyPr>
          <a:lstStyle/>
          <a:p>
            <a:pPr marL="285750" lvl="1" indent="-285750">
              <a:lnSpc>
                <a:spcPct val="150000"/>
              </a:lnSpc>
              <a:spcAft>
                <a:spcPts val="800"/>
              </a:spcAft>
              <a:buSzPct val="108000"/>
              <a:buFont typeface="Arial" panose="020B0604020202020204" pitchFamily="34" charset="0"/>
              <a:buChar char="•"/>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Rectangle 4">
            <a:extLst>
              <a:ext uri="{FF2B5EF4-FFF2-40B4-BE49-F238E27FC236}">
                <a16:creationId xmlns:a16="http://schemas.microsoft.com/office/drawing/2014/main" id="{F94EF442-4148-0184-A897-1EB61F3EFA32}"/>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4117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0E24D-121F-469A-A7CD-A399AF9567E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B74F8A-4CAC-8C1C-925A-CCC8808A77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30</a:t>
            </a:fld>
            <a:endParaRPr lang="en"/>
          </a:p>
        </p:txBody>
      </p:sp>
      <p:cxnSp>
        <p:nvCxnSpPr>
          <p:cNvPr id="5" name="Google Shape;84;p4">
            <a:extLst>
              <a:ext uri="{FF2B5EF4-FFF2-40B4-BE49-F238E27FC236}">
                <a16:creationId xmlns:a16="http://schemas.microsoft.com/office/drawing/2014/main" id="{1E51E724-9619-2707-6217-C4CC7CC2A81F}"/>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763E4102-3AA5-9956-12BF-9E228847BDE5}"/>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C2C4595A-21B1-713F-6307-99D85C0CD208}"/>
              </a:ext>
            </a:extLst>
          </p:cNvPr>
          <p:cNvSpPr txBox="1"/>
          <p:nvPr/>
        </p:nvSpPr>
        <p:spPr>
          <a:xfrm>
            <a:off x="291253" y="976391"/>
            <a:ext cx="8461612" cy="143308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Channel Width</a:t>
            </a:r>
          </a:p>
          <a:p>
            <a:pPr>
              <a:lnSpc>
                <a:spcPct val="150000"/>
              </a:lnSpc>
            </a:pPr>
            <a:r>
              <a:rPr lang="en-US" sz="1600" dirty="0">
                <a:latin typeface="Times New Roman" panose="02020603050405020304" pitchFamily="18" charset="0"/>
                <a:cs typeface="Times New Roman" panose="02020603050405020304" pitchFamily="18" charset="0"/>
              </a:rPr>
              <a:t>The channel width refers to the width of the conductive channel in a MOSFET (Metal-Oxide-Semiconductor Field-Effect Transistor) that connects the source and drain terminals. This channel allows the flow of charge carriers (electrons or holes) when the transistor is turned on.</a:t>
            </a:r>
            <a:endParaRPr lang="en-IN"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1F6213DB-04ED-40D9-17E5-7D4F80DF9AEC}"/>
              </a:ext>
            </a:extLst>
          </p:cNvPr>
          <p:cNvGraphicFramePr>
            <a:graphicFrameLocks noGrp="1"/>
          </p:cNvGraphicFramePr>
          <p:nvPr>
            <p:extLst>
              <p:ext uri="{D42A27DB-BD31-4B8C-83A1-F6EECF244321}">
                <p14:modId xmlns:p14="http://schemas.microsoft.com/office/powerpoint/2010/main" val="2089937247"/>
              </p:ext>
            </p:extLst>
          </p:nvPr>
        </p:nvGraphicFramePr>
        <p:xfrm>
          <a:off x="1032300" y="3111077"/>
          <a:ext cx="7179735" cy="1835574"/>
        </p:xfrm>
        <a:graphic>
          <a:graphicData uri="http://schemas.openxmlformats.org/drawingml/2006/table">
            <a:tbl>
              <a:tblPr firstRow="1" bandRow="1">
                <a:tableStyleId>{701FB10D-A61A-4DE4-8506-F670E7A89527}</a:tableStyleId>
              </a:tblPr>
              <a:tblGrid>
                <a:gridCol w="1662683">
                  <a:extLst>
                    <a:ext uri="{9D8B030D-6E8A-4147-A177-3AD203B41FA5}">
                      <a16:colId xmlns:a16="http://schemas.microsoft.com/office/drawing/2014/main" val="2290977842"/>
                    </a:ext>
                  </a:extLst>
                </a:gridCol>
                <a:gridCol w="917724">
                  <a:extLst>
                    <a:ext uri="{9D8B030D-6E8A-4147-A177-3AD203B41FA5}">
                      <a16:colId xmlns:a16="http://schemas.microsoft.com/office/drawing/2014/main" val="917712701"/>
                    </a:ext>
                  </a:extLst>
                </a:gridCol>
                <a:gridCol w="985570">
                  <a:extLst>
                    <a:ext uri="{9D8B030D-6E8A-4147-A177-3AD203B41FA5}">
                      <a16:colId xmlns:a16="http://schemas.microsoft.com/office/drawing/2014/main" val="2452854114"/>
                    </a:ext>
                  </a:extLst>
                </a:gridCol>
                <a:gridCol w="835592">
                  <a:extLst>
                    <a:ext uri="{9D8B030D-6E8A-4147-A177-3AD203B41FA5}">
                      <a16:colId xmlns:a16="http://schemas.microsoft.com/office/drawing/2014/main" val="3157029864"/>
                    </a:ext>
                  </a:extLst>
                </a:gridCol>
                <a:gridCol w="921294">
                  <a:extLst>
                    <a:ext uri="{9D8B030D-6E8A-4147-A177-3AD203B41FA5}">
                      <a16:colId xmlns:a16="http://schemas.microsoft.com/office/drawing/2014/main" val="453404357"/>
                    </a:ext>
                  </a:extLst>
                </a:gridCol>
                <a:gridCol w="971287">
                  <a:extLst>
                    <a:ext uri="{9D8B030D-6E8A-4147-A177-3AD203B41FA5}">
                      <a16:colId xmlns:a16="http://schemas.microsoft.com/office/drawing/2014/main" val="3068191312"/>
                    </a:ext>
                  </a:extLst>
                </a:gridCol>
                <a:gridCol w="885585">
                  <a:extLst>
                    <a:ext uri="{9D8B030D-6E8A-4147-A177-3AD203B41FA5}">
                      <a16:colId xmlns:a16="http://schemas.microsoft.com/office/drawing/2014/main" val="1465805882"/>
                    </a:ext>
                  </a:extLst>
                </a:gridCol>
              </a:tblGrid>
              <a:tr h="917787">
                <a:tc>
                  <a:txBody>
                    <a:bodyPr/>
                    <a:lstStyle/>
                    <a:p>
                      <a:r>
                        <a:rPr lang="en-US" dirty="0">
                          <a:latin typeface="Times New Roman" panose="02020603050405020304" pitchFamily="18" charset="0"/>
                          <a:cs typeface="Times New Roman" panose="02020603050405020304" pitchFamily="18" charset="0"/>
                        </a:rPr>
                        <a:t>Width of nmos</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120nm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240nm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600nm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073315"/>
                  </a:ext>
                </a:extLst>
              </a:tr>
              <a:tr h="917787">
                <a:tc>
                  <a:txBody>
                    <a:bodyPr/>
                    <a:lstStyle/>
                    <a:p>
                      <a:r>
                        <a:rPr lang="en-US" dirty="0">
                          <a:latin typeface="Times New Roman" panose="02020603050405020304" pitchFamily="18" charset="0"/>
                          <a:cs typeface="Times New Roman" panose="02020603050405020304" pitchFamily="18" charset="0"/>
                        </a:rPr>
                        <a:t>Delay </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54.01ps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56.24ps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57.73ps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59.74ps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63.98ps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67.045ps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413054"/>
                  </a:ext>
                </a:extLst>
              </a:tr>
            </a:tbl>
          </a:graphicData>
        </a:graphic>
      </p:graphicFrame>
      <p:sp>
        <p:nvSpPr>
          <p:cNvPr id="6" name="TextBox 5">
            <a:extLst>
              <a:ext uri="{FF2B5EF4-FFF2-40B4-BE49-F238E27FC236}">
                <a16:creationId xmlns:a16="http://schemas.microsoft.com/office/drawing/2014/main" id="{78DECD60-5323-156E-4EE0-8FA9440D4C48}"/>
              </a:ext>
            </a:extLst>
          </p:cNvPr>
          <p:cNvSpPr txBox="1"/>
          <p:nvPr/>
        </p:nvSpPr>
        <p:spPr>
          <a:xfrm>
            <a:off x="955040" y="2693844"/>
            <a:ext cx="85521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Width of pmos =120nm (fixed)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432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A73FB-29E6-9CB3-7D58-EDC14A3901F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F873DD-F00F-179B-D88D-0CA68BD53E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31</a:t>
            </a:fld>
            <a:endParaRPr lang="en"/>
          </a:p>
        </p:txBody>
      </p:sp>
      <p:cxnSp>
        <p:nvCxnSpPr>
          <p:cNvPr id="5" name="Google Shape;84;p4">
            <a:extLst>
              <a:ext uri="{FF2B5EF4-FFF2-40B4-BE49-F238E27FC236}">
                <a16:creationId xmlns:a16="http://schemas.microsoft.com/office/drawing/2014/main" id="{CDD7641F-7393-4C83-2EB8-0816A2C83F5A}"/>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37ED9F23-B965-A7EF-B5F2-75B0390FE634}"/>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A0A2A520-3873-6804-969B-A2F5A6123035}"/>
              </a:ext>
            </a:extLst>
          </p:cNvPr>
          <p:cNvSpPr txBox="1"/>
          <p:nvPr/>
        </p:nvSpPr>
        <p:spPr>
          <a:xfrm>
            <a:off x="773638" y="1262948"/>
            <a:ext cx="85521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 Width of nmos =120nm (fixed) </a:t>
            </a:r>
            <a:endParaRPr lang="en-IN"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16E6974-5203-2E77-F9B8-0B79694365F8}"/>
              </a:ext>
            </a:extLst>
          </p:cNvPr>
          <p:cNvGraphicFramePr>
            <a:graphicFrameLocks noGrp="1"/>
          </p:cNvGraphicFramePr>
          <p:nvPr>
            <p:extLst>
              <p:ext uri="{D42A27DB-BD31-4B8C-83A1-F6EECF244321}">
                <p14:modId xmlns:p14="http://schemas.microsoft.com/office/powerpoint/2010/main" val="1309364845"/>
              </p:ext>
            </p:extLst>
          </p:nvPr>
        </p:nvGraphicFramePr>
        <p:xfrm>
          <a:off x="834814" y="1888058"/>
          <a:ext cx="7338276" cy="2192381"/>
        </p:xfrm>
        <a:graphic>
          <a:graphicData uri="http://schemas.openxmlformats.org/drawingml/2006/table">
            <a:tbl>
              <a:tblPr firstRow="1" bandRow="1">
                <a:tableStyleId>{701FB10D-A61A-4DE4-8506-F670E7A89527}</a:tableStyleId>
              </a:tblPr>
              <a:tblGrid>
                <a:gridCol w="1699398">
                  <a:extLst>
                    <a:ext uri="{9D8B030D-6E8A-4147-A177-3AD203B41FA5}">
                      <a16:colId xmlns:a16="http://schemas.microsoft.com/office/drawing/2014/main" val="2290977842"/>
                    </a:ext>
                  </a:extLst>
                </a:gridCol>
                <a:gridCol w="937989">
                  <a:extLst>
                    <a:ext uri="{9D8B030D-6E8A-4147-A177-3AD203B41FA5}">
                      <a16:colId xmlns:a16="http://schemas.microsoft.com/office/drawing/2014/main" val="917712701"/>
                    </a:ext>
                  </a:extLst>
                </a:gridCol>
                <a:gridCol w="1007333">
                  <a:extLst>
                    <a:ext uri="{9D8B030D-6E8A-4147-A177-3AD203B41FA5}">
                      <a16:colId xmlns:a16="http://schemas.microsoft.com/office/drawing/2014/main" val="2452854114"/>
                    </a:ext>
                  </a:extLst>
                </a:gridCol>
                <a:gridCol w="854043">
                  <a:extLst>
                    <a:ext uri="{9D8B030D-6E8A-4147-A177-3AD203B41FA5}">
                      <a16:colId xmlns:a16="http://schemas.microsoft.com/office/drawing/2014/main" val="3157029864"/>
                    </a:ext>
                  </a:extLst>
                </a:gridCol>
                <a:gridCol w="941638">
                  <a:extLst>
                    <a:ext uri="{9D8B030D-6E8A-4147-A177-3AD203B41FA5}">
                      <a16:colId xmlns:a16="http://schemas.microsoft.com/office/drawing/2014/main" val="453404357"/>
                    </a:ext>
                  </a:extLst>
                </a:gridCol>
                <a:gridCol w="992735">
                  <a:extLst>
                    <a:ext uri="{9D8B030D-6E8A-4147-A177-3AD203B41FA5}">
                      <a16:colId xmlns:a16="http://schemas.microsoft.com/office/drawing/2014/main" val="3068191312"/>
                    </a:ext>
                  </a:extLst>
                </a:gridCol>
                <a:gridCol w="905140">
                  <a:extLst>
                    <a:ext uri="{9D8B030D-6E8A-4147-A177-3AD203B41FA5}">
                      <a16:colId xmlns:a16="http://schemas.microsoft.com/office/drawing/2014/main" val="1465805882"/>
                    </a:ext>
                  </a:extLst>
                </a:gridCol>
              </a:tblGrid>
              <a:tr h="1080790">
                <a:tc>
                  <a:txBody>
                    <a:bodyPr/>
                    <a:lstStyle/>
                    <a:p>
                      <a:r>
                        <a:rPr lang="en-US" dirty="0">
                          <a:latin typeface="Times New Roman" panose="02020603050405020304" pitchFamily="18" charset="0"/>
                          <a:cs typeface="Times New Roman" panose="02020603050405020304" pitchFamily="18" charset="0"/>
                        </a:rPr>
                        <a:t>Width of pmos</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120nm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240nm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600nm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073315"/>
                  </a:ext>
                </a:extLst>
              </a:tr>
              <a:tr h="1111591">
                <a:tc>
                  <a:txBody>
                    <a:bodyPr/>
                    <a:lstStyle/>
                    <a:p>
                      <a:r>
                        <a:rPr lang="en-US" dirty="0">
                          <a:latin typeface="Times New Roman" panose="02020603050405020304" pitchFamily="18" charset="0"/>
                          <a:cs typeface="Times New Roman" panose="02020603050405020304" pitchFamily="18" charset="0"/>
                        </a:rPr>
                        <a:t>Delay </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54.01ps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49.8ps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46.84ps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44.905ps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41.345ps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38.955ps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413054"/>
                  </a:ext>
                </a:extLst>
              </a:tr>
            </a:tbl>
          </a:graphicData>
        </a:graphic>
      </p:graphicFrame>
    </p:spTree>
    <p:extLst>
      <p:ext uri="{BB962C8B-B14F-4D97-AF65-F5344CB8AC3E}">
        <p14:creationId xmlns:p14="http://schemas.microsoft.com/office/powerpoint/2010/main" val="3848116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17FD2-8A3B-8B7A-D98A-C658E2EB9BA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1279C8-A056-F03C-56CB-4E71F77340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32</a:t>
            </a:fld>
            <a:endParaRPr lang="en"/>
          </a:p>
        </p:txBody>
      </p:sp>
      <p:cxnSp>
        <p:nvCxnSpPr>
          <p:cNvPr id="5" name="Google Shape;84;p4">
            <a:extLst>
              <a:ext uri="{FF2B5EF4-FFF2-40B4-BE49-F238E27FC236}">
                <a16:creationId xmlns:a16="http://schemas.microsoft.com/office/drawing/2014/main" id="{A6728AC2-4A07-C62D-3CA5-5A2B79FB52BB}"/>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158C3196-35DC-6C57-1DFD-A24E0B90BFE5}"/>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pic>
        <p:nvPicPr>
          <p:cNvPr id="3" name="Picture 2">
            <a:extLst>
              <a:ext uri="{FF2B5EF4-FFF2-40B4-BE49-F238E27FC236}">
                <a16:creationId xmlns:a16="http://schemas.microsoft.com/office/drawing/2014/main" id="{97F84B26-D8DC-6542-ED4F-DD8A7C833781}"/>
              </a:ext>
            </a:extLst>
          </p:cNvPr>
          <p:cNvPicPr>
            <a:picLocks noChangeAspect="1"/>
          </p:cNvPicPr>
          <p:nvPr/>
        </p:nvPicPr>
        <p:blipFill>
          <a:blip r:embed="rId2"/>
          <a:stretch>
            <a:fillRect/>
          </a:stretch>
        </p:blipFill>
        <p:spPr>
          <a:xfrm>
            <a:off x="1754946" y="1003647"/>
            <a:ext cx="5323188" cy="3163462"/>
          </a:xfrm>
          <a:prstGeom prst="rect">
            <a:avLst/>
          </a:prstGeom>
        </p:spPr>
      </p:pic>
      <p:sp>
        <p:nvSpPr>
          <p:cNvPr id="6" name="TextBox 5">
            <a:extLst>
              <a:ext uri="{FF2B5EF4-FFF2-40B4-BE49-F238E27FC236}">
                <a16:creationId xmlns:a16="http://schemas.microsoft.com/office/drawing/2014/main" id="{C3AF7BF0-E0E4-0987-A6B3-7323F2CF8F42}"/>
              </a:ext>
            </a:extLst>
          </p:cNvPr>
          <p:cNvSpPr txBox="1"/>
          <p:nvPr/>
        </p:nvSpPr>
        <p:spPr>
          <a:xfrm>
            <a:off x="134530" y="7680022"/>
            <a:ext cx="8182187" cy="307777"/>
          </a:xfrm>
          <a:prstGeom prst="rect">
            <a:avLst/>
          </a:prstGeom>
          <a:noFill/>
        </p:spPr>
        <p:txBody>
          <a:bodyPr wrap="square" rtlCol="0">
            <a:spAutoFit/>
          </a:bodyPr>
          <a:lstStyle/>
          <a:p>
            <a:r>
              <a:rPr lang="en-US" dirty="0"/>
              <a:t>CONCLUSION :</a:t>
            </a:r>
            <a:endParaRPr lang="en-IN" dirty="0"/>
          </a:p>
        </p:txBody>
      </p:sp>
      <p:sp>
        <p:nvSpPr>
          <p:cNvPr id="8" name="Rectangle 2">
            <a:extLst>
              <a:ext uri="{FF2B5EF4-FFF2-40B4-BE49-F238E27FC236}">
                <a16:creationId xmlns:a16="http://schemas.microsoft.com/office/drawing/2014/main" id="{AC0ACE96-91AC-88B0-EF90-AB2563662835}"/>
              </a:ext>
            </a:extLst>
          </p:cNvPr>
          <p:cNvSpPr>
            <a:spLocks noChangeArrowheads="1"/>
          </p:cNvSpPr>
          <p:nvPr/>
        </p:nvSpPr>
        <p:spPr bwMode="auto">
          <a:xfrm>
            <a:off x="141880" y="3728994"/>
            <a:ext cx="89605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Increasing NMOS width increases delay due to secondary effects like leakage current, short-channel effects, or insufficient improvement in current drive . Increasing PMOS width decreases delay as it compensates for the PMOS's lower mobility, improving current drive and speeding up switching. </a:t>
            </a:r>
          </a:p>
        </p:txBody>
      </p:sp>
    </p:spTree>
    <p:extLst>
      <p:ext uri="{BB962C8B-B14F-4D97-AF65-F5344CB8AC3E}">
        <p14:creationId xmlns:p14="http://schemas.microsoft.com/office/powerpoint/2010/main" val="4123965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01337-E143-81CF-BC53-694D5B3661E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A0CEE3-EEB2-A11A-5916-9814850200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33</a:t>
            </a:fld>
            <a:endParaRPr lang="en"/>
          </a:p>
        </p:txBody>
      </p:sp>
      <p:cxnSp>
        <p:nvCxnSpPr>
          <p:cNvPr id="5" name="Google Shape;84;p4">
            <a:extLst>
              <a:ext uri="{FF2B5EF4-FFF2-40B4-BE49-F238E27FC236}">
                <a16:creationId xmlns:a16="http://schemas.microsoft.com/office/drawing/2014/main" id="{10F776F2-D684-2621-1B2F-2636F2EA926A}"/>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30AE40B9-C27B-CF52-D16E-110F484D0B67}"/>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3" name="TextBox 2">
            <a:extLst>
              <a:ext uri="{FF2B5EF4-FFF2-40B4-BE49-F238E27FC236}">
                <a16:creationId xmlns:a16="http://schemas.microsoft.com/office/drawing/2014/main" id="{92C3F60A-5CE6-C243-045E-906DF75C14BF}"/>
              </a:ext>
            </a:extLst>
          </p:cNvPr>
          <p:cNvSpPr txBox="1"/>
          <p:nvPr/>
        </p:nvSpPr>
        <p:spPr>
          <a:xfrm>
            <a:off x="341194" y="976391"/>
            <a:ext cx="8461612" cy="1433085"/>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5</a:t>
            </a:r>
            <a:r>
              <a:rPr lang="en-US" sz="180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Channel length</a:t>
            </a:r>
          </a:p>
          <a:p>
            <a:pPr>
              <a:lnSpc>
                <a:spcPct val="150000"/>
              </a:lnSpc>
            </a:pPr>
            <a:r>
              <a:rPr lang="en-US" sz="1600" dirty="0">
                <a:latin typeface="Times New Roman" panose="02020603050405020304" pitchFamily="18" charset="0"/>
                <a:cs typeface="Times New Roman" panose="02020603050405020304" pitchFamily="18" charset="0"/>
              </a:rPr>
              <a:t>The channel length (L) in a MOSFET (Metal-Oxide-Semiconductor Field-Effect Transistor) refers to the distance between the source and drain terminals, where the current flows through the channel created in the semiconductor material between these two terminals.</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72D2934-197E-901D-807C-EB4D51298CBA}"/>
              </a:ext>
            </a:extLst>
          </p:cNvPr>
          <p:cNvSpPr txBox="1"/>
          <p:nvPr/>
        </p:nvSpPr>
        <p:spPr>
          <a:xfrm>
            <a:off x="759244" y="2671408"/>
            <a:ext cx="85521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a) Length of pmos =100nm (fixed) </a:t>
            </a:r>
            <a:endParaRPr lang="en-IN" sz="16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78294990-D715-4F9D-DCD0-5B1C70B7E58A}"/>
              </a:ext>
            </a:extLst>
          </p:cNvPr>
          <p:cNvGraphicFramePr>
            <a:graphicFrameLocks noGrp="1"/>
          </p:cNvGraphicFramePr>
          <p:nvPr>
            <p:extLst>
              <p:ext uri="{D42A27DB-BD31-4B8C-83A1-F6EECF244321}">
                <p14:modId xmlns:p14="http://schemas.microsoft.com/office/powerpoint/2010/main" val="2551797088"/>
              </p:ext>
            </p:extLst>
          </p:nvPr>
        </p:nvGraphicFramePr>
        <p:xfrm>
          <a:off x="849420" y="3132734"/>
          <a:ext cx="7179735" cy="1835574"/>
        </p:xfrm>
        <a:graphic>
          <a:graphicData uri="http://schemas.openxmlformats.org/drawingml/2006/table">
            <a:tbl>
              <a:tblPr firstRow="1" bandRow="1">
                <a:tableStyleId>{701FB10D-A61A-4DE4-8506-F670E7A89527}</a:tableStyleId>
              </a:tblPr>
              <a:tblGrid>
                <a:gridCol w="1662683">
                  <a:extLst>
                    <a:ext uri="{9D8B030D-6E8A-4147-A177-3AD203B41FA5}">
                      <a16:colId xmlns:a16="http://schemas.microsoft.com/office/drawing/2014/main" val="2290977842"/>
                    </a:ext>
                  </a:extLst>
                </a:gridCol>
                <a:gridCol w="917724">
                  <a:extLst>
                    <a:ext uri="{9D8B030D-6E8A-4147-A177-3AD203B41FA5}">
                      <a16:colId xmlns:a16="http://schemas.microsoft.com/office/drawing/2014/main" val="917712701"/>
                    </a:ext>
                  </a:extLst>
                </a:gridCol>
                <a:gridCol w="985570">
                  <a:extLst>
                    <a:ext uri="{9D8B030D-6E8A-4147-A177-3AD203B41FA5}">
                      <a16:colId xmlns:a16="http://schemas.microsoft.com/office/drawing/2014/main" val="2452854114"/>
                    </a:ext>
                  </a:extLst>
                </a:gridCol>
                <a:gridCol w="835592">
                  <a:extLst>
                    <a:ext uri="{9D8B030D-6E8A-4147-A177-3AD203B41FA5}">
                      <a16:colId xmlns:a16="http://schemas.microsoft.com/office/drawing/2014/main" val="3157029864"/>
                    </a:ext>
                  </a:extLst>
                </a:gridCol>
                <a:gridCol w="921294">
                  <a:extLst>
                    <a:ext uri="{9D8B030D-6E8A-4147-A177-3AD203B41FA5}">
                      <a16:colId xmlns:a16="http://schemas.microsoft.com/office/drawing/2014/main" val="453404357"/>
                    </a:ext>
                  </a:extLst>
                </a:gridCol>
                <a:gridCol w="971287">
                  <a:extLst>
                    <a:ext uri="{9D8B030D-6E8A-4147-A177-3AD203B41FA5}">
                      <a16:colId xmlns:a16="http://schemas.microsoft.com/office/drawing/2014/main" val="3068191312"/>
                    </a:ext>
                  </a:extLst>
                </a:gridCol>
                <a:gridCol w="885585">
                  <a:extLst>
                    <a:ext uri="{9D8B030D-6E8A-4147-A177-3AD203B41FA5}">
                      <a16:colId xmlns:a16="http://schemas.microsoft.com/office/drawing/2014/main" val="1465805882"/>
                    </a:ext>
                  </a:extLst>
                </a:gridCol>
              </a:tblGrid>
              <a:tr h="917787">
                <a:tc>
                  <a:txBody>
                    <a:bodyPr/>
                    <a:lstStyle/>
                    <a:p>
                      <a:r>
                        <a:rPr lang="en-US" dirty="0">
                          <a:latin typeface="Times New Roman" panose="02020603050405020304" pitchFamily="18" charset="0"/>
                          <a:cs typeface="Times New Roman" panose="02020603050405020304" pitchFamily="18" charset="0"/>
                        </a:rPr>
                        <a:t>Length of nmos</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500nm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073315"/>
                  </a:ext>
                </a:extLst>
              </a:tr>
              <a:tr h="917787">
                <a:tc>
                  <a:txBody>
                    <a:bodyPr/>
                    <a:lstStyle/>
                    <a:p>
                      <a:r>
                        <a:rPr lang="en-US" dirty="0">
                          <a:latin typeface="Times New Roman" panose="02020603050405020304" pitchFamily="18" charset="0"/>
                          <a:cs typeface="Times New Roman" panose="02020603050405020304" pitchFamily="18" charset="0"/>
                        </a:rPr>
                        <a:t>Delay </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54.01ps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50.62ps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48.62ps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47.4ps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46.53ps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44.92ps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413054"/>
                  </a:ext>
                </a:extLst>
              </a:tr>
            </a:tbl>
          </a:graphicData>
        </a:graphic>
      </p:graphicFrame>
    </p:spTree>
    <p:extLst>
      <p:ext uri="{BB962C8B-B14F-4D97-AF65-F5344CB8AC3E}">
        <p14:creationId xmlns:p14="http://schemas.microsoft.com/office/powerpoint/2010/main" val="2183138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16383-1568-A313-A593-0976666B3E2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E07AB8-FD8C-F046-D369-B1A1784191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34</a:t>
            </a:fld>
            <a:endParaRPr lang="en"/>
          </a:p>
        </p:txBody>
      </p:sp>
      <p:cxnSp>
        <p:nvCxnSpPr>
          <p:cNvPr id="5" name="Google Shape;84;p4">
            <a:extLst>
              <a:ext uri="{FF2B5EF4-FFF2-40B4-BE49-F238E27FC236}">
                <a16:creationId xmlns:a16="http://schemas.microsoft.com/office/drawing/2014/main" id="{84E7F282-60E8-3D26-B003-31AA6BA79D9D}"/>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F9416A8C-73A7-7800-8D88-3E48296C2B33}"/>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4DC9C85B-E747-4583-A2CB-CAF74D67226C}"/>
              </a:ext>
            </a:extLst>
          </p:cNvPr>
          <p:cNvSpPr txBox="1"/>
          <p:nvPr/>
        </p:nvSpPr>
        <p:spPr>
          <a:xfrm>
            <a:off x="860843" y="1400134"/>
            <a:ext cx="855219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b) Length of nmos =100nm (fixed)</a:t>
            </a:r>
            <a:endParaRPr lang="en-IN"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ECBBDD3-4792-D39A-0BE6-1B1CED52A2DD}"/>
              </a:ext>
            </a:extLst>
          </p:cNvPr>
          <p:cNvGraphicFramePr>
            <a:graphicFrameLocks noGrp="1"/>
          </p:cNvGraphicFramePr>
          <p:nvPr>
            <p:extLst>
              <p:ext uri="{D42A27DB-BD31-4B8C-83A1-F6EECF244321}">
                <p14:modId xmlns:p14="http://schemas.microsoft.com/office/powerpoint/2010/main" val="701148403"/>
              </p:ext>
            </p:extLst>
          </p:nvPr>
        </p:nvGraphicFramePr>
        <p:xfrm>
          <a:off x="953030" y="1891502"/>
          <a:ext cx="7338276" cy="2223182"/>
        </p:xfrm>
        <a:graphic>
          <a:graphicData uri="http://schemas.openxmlformats.org/drawingml/2006/table">
            <a:tbl>
              <a:tblPr firstRow="1" bandRow="1">
                <a:tableStyleId>{701FB10D-A61A-4DE4-8506-F670E7A89527}</a:tableStyleId>
              </a:tblPr>
              <a:tblGrid>
                <a:gridCol w="1699398">
                  <a:extLst>
                    <a:ext uri="{9D8B030D-6E8A-4147-A177-3AD203B41FA5}">
                      <a16:colId xmlns:a16="http://schemas.microsoft.com/office/drawing/2014/main" val="2290977842"/>
                    </a:ext>
                  </a:extLst>
                </a:gridCol>
                <a:gridCol w="937989">
                  <a:extLst>
                    <a:ext uri="{9D8B030D-6E8A-4147-A177-3AD203B41FA5}">
                      <a16:colId xmlns:a16="http://schemas.microsoft.com/office/drawing/2014/main" val="917712701"/>
                    </a:ext>
                  </a:extLst>
                </a:gridCol>
                <a:gridCol w="1007333">
                  <a:extLst>
                    <a:ext uri="{9D8B030D-6E8A-4147-A177-3AD203B41FA5}">
                      <a16:colId xmlns:a16="http://schemas.microsoft.com/office/drawing/2014/main" val="2452854114"/>
                    </a:ext>
                  </a:extLst>
                </a:gridCol>
                <a:gridCol w="854043">
                  <a:extLst>
                    <a:ext uri="{9D8B030D-6E8A-4147-A177-3AD203B41FA5}">
                      <a16:colId xmlns:a16="http://schemas.microsoft.com/office/drawing/2014/main" val="3157029864"/>
                    </a:ext>
                  </a:extLst>
                </a:gridCol>
                <a:gridCol w="941638">
                  <a:extLst>
                    <a:ext uri="{9D8B030D-6E8A-4147-A177-3AD203B41FA5}">
                      <a16:colId xmlns:a16="http://schemas.microsoft.com/office/drawing/2014/main" val="453404357"/>
                    </a:ext>
                  </a:extLst>
                </a:gridCol>
                <a:gridCol w="992735">
                  <a:extLst>
                    <a:ext uri="{9D8B030D-6E8A-4147-A177-3AD203B41FA5}">
                      <a16:colId xmlns:a16="http://schemas.microsoft.com/office/drawing/2014/main" val="3068191312"/>
                    </a:ext>
                  </a:extLst>
                </a:gridCol>
                <a:gridCol w="905140">
                  <a:extLst>
                    <a:ext uri="{9D8B030D-6E8A-4147-A177-3AD203B41FA5}">
                      <a16:colId xmlns:a16="http://schemas.microsoft.com/office/drawing/2014/main" val="1465805882"/>
                    </a:ext>
                  </a:extLst>
                </a:gridCol>
              </a:tblGrid>
              <a:tr h="1111591">
                <a:tc>
                  <a:txBody>
                    <a:bodyPr/>
                    <a:lstStyle/>
                    <a:p>
                      <a:r>
                        <a:rPr lang="en-US" dirty="0">
                          <a:latin typeface="Times New Roman" panose="02020603050405020304" pitchFamily="18" charset="0"/>
                          <a:cs typeface="Times New Roman" panose="02020603050405020304" pitchFamily="18" charset="0"/>
                        </a:rPr>
                        <a:t>Length of pmos</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100nm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300nm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500nm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0073315"/>
                  </a:ext>
                </a:extLst>
              </a:tr>
              <a:tr h="1111591">
                <a:tc>
                  <a:txBody>
                    <a:bodyPr/>
                    <a:lstStyle/>
                    <a:p>
                      <a:r>
                        <a:rPr lang="en-US" dirty="0">
                          <a:latin typeface="Times New Roman" panose="02020603050405020304" pitchFamily="18" charset="0"/>
                          <a:cs typeface="Times New Roman" panose="02020603050405020304" pitchFamily="18" charset="0"/>
                        </a:rPr>
                        <a:t>Delay </a:t>
                      </a:r>
                      <a:endParaRPr lang="en-IN" dirty="0">
                        <a:latin typeface="Times New Roman" panose="02020603050405020304" pitchFamily="18" charset="0"/>
                        <a:cs typeface="Times New Roman" panose="02020603050405020304" pitchFamily="18" charset="0"/>
                      </a:endParaRPr>
                    </a:p>
                  </a:txBody>
                  <a:tcPr>
                    <a:solidFill>
                      <a:schemeClr val="accent2">
                        <a:lumMod val="40000"/>
                        <a:lumOff val="60000"/>
                      </a:schemeClr>
                    </a:solidFill>
                  </a:tcPr>
                </a:tc>
                <a:tc>
                  <a:txBody>
                    <a:bodyPr/>
                    <a:lstStyle/>
                    <a:p>
                      <a:r>
                        <a:rPr lang="en-US" dirty="0">
                          <a:latin typeface="Times New Roman" panose="02020603050405020304" pitchFamily="18" charset="0"/>
                          <a:cs typeface="Times New Roman" panose="02020603050405020304" pitchFamily="18" charset="0"/>
                        </a:rPr>
                        <a:t>54.015ps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59.925ps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62.345ps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66.69ps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70.47ps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90.195ps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7413054"/>
                  </a:ext>
                </a:extLst>
              </a:tr>
            </a:tbl>
          </a:graphicData>
        </a:graphic>
      </p:graphicFrame>
    </p:spTree>
    <p:extLst>
      <p:ext uri="{BB962C8B-B14F-4D97-AF65-F5344CB8AC3E}">
        <p14:creationId xmlns:p14="http://schemas.microsoft.com/office/powerpoint/2010/main" val="3483197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3A431-6A94-51F4-2FAD-FA9C6DF01C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165E9B-8BB8-5009-67AF-3A9BAF45D2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35</a:t>
            </a:fld>
            <a:endParaRPr lang="en"/>
          </a:p>
        </p:txBody>
      </p:sp>
      <p:cxnSp>
        <p:nvCxnSpPr>
          <p:cNvPr id="5" name="Google Shape;84;p4">
            <a:extLst>
              <a:ext uri="{FF2B5EF4-FFF2-40B4-BE49-F238E27FC236}">
                <a16:creationId xmlns:a16="http://schemas.microsoft.com/office/drawing/2014/main" id="{D1D898A7-EDED-DCB3-4EF9-E2BC01A092C1}"/>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A2CEAB4B-784C-EDBC-F0A2-DE93043BD547}"/>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pic>
        <p:nvPicPr>
          <p:cNvPr id="3" name="Picture 2">
            <a:extLst>
              <a:ext uri="{FF2B5EF4-FFF2-40B4-BE49-F238E27FC236}">
                <a16:creationId xmlns:a16="http://schemas.microsoft.com/office/drawing/2014/main" id="{BCF3B632-1AD3-B045-FE09-D251C41E7E44}"/>
              </a:ext>
            </a:extLst>
          </p:cNvPr>
          <p:cNvPicPr>
            <a:picLocks noChangeAspect="1"/>
          </p:cNvPicPr>
          <p:nvPr/>
        </p:nvPicPr>
        <p:blipFill>
          <a:blip r:embed="rId2"/>
          <a:stretch>
            <a:fillRect/>
          </a:stretch>
        </p:blipFill>
        <p:spPr>
          <a:xfrm>
            <a:off x="1324504" y="1006051"/>
            <a:ext cx="6078750" cy="2904828"/>
          </a:xfrm>
          <a:prstGeom prst="rect">
            <a:avLst/>
          </a:prstGeom>
        </p:spPr>
      </p:pic>
      <p:sp>
        <p:nvSpPr>
          <p:cNvPr id="6" name="TextBox 5">
            <a:extLst>
              <a:ext uri="{FF2B5EF4-FFF2-40B4-BE49-F238E27FC236}">
                <a16:creationId xmlns:a16="http://schemas.microsoft.com/office/drawing/2014/main" id="{F3561323-54F0-8604-D4F9-22FC7A7842D5}"/>
              </a:ext>
            </a:extLst>
          </p:cNvPr>
          <p:cNvSpPr txBox="1"/>
          <p:nvPr/>
        </p:nvSpPr>
        <p:spPr>
          <a:xfrm>
            <a:off x="341194" y="4142555"/>
            <a:ext cx="8222827" cy="615553"/>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CONCLUSION</a:t>
            </a:r>
            <a:r>
              <a:rPr lang="en-US" sz="1600" dirty="0">
                <a:latin typeface="Times New Roman" panose="02020603050405020304" pitchFamily="18" charset="0"/>
                <a:cs typeface="Times New Roman" panose="02020603050405020304" pitchFamily="18" charset="0"/>
              </a:rPr>
              <a:t>: the lower mobility of holes in PMOS transistors explains why delay increases significantly as the PMOS length increases, while NMOS devices exhibit a relatively stable delay.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513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E893A-59CA-D3A2-362C-AAD3177655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2F72F4-9E35-3ACB-338F-23C2C40CCC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36</a:t>
            </a:fld>
            <a:endParaRPr lang="en"/>
          </a:p>
        </p:txBody>
      </p:sp>
      <p:cxnSp>
        <p:nvCxnSpPr>
          <p:cNvPr id="5" name="Google Shape;84;p4">
            <a:extLst>
              <a:ext uri="{FF2B5EF4-FFF2-40B4-BE49-F238E27FC236}">
                <a16:creationId xmlns:a16="http://schemas.microsoft.com/office/drawing/2014/main" id="{87C2A412-0A0F-5F23-0D17-D50ED06C2833}"/>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766C984E-7F4F-B99E-11F4-A626F49DD1E4}"/>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sp>
        <p:nvSpPr>
          <p:cNvPr id="2" name="TextBox 1">
            <a:extLst>
              <a:ext uri="{FF2B5EF4-FFF2-40B4-BE49-F238E27FC236}">
                <a16:creationId xmlns:a16="http://schemas.microsoft.com/office/drawing/2014/main" id="{30054FED-7033-EEE5-E808-B36DBE4EA17D}"/>
              </a:ext>
            </a:extLst>
          </p:cNvPr>
          <p:cNvSpPr txBox="1"/>
          <p:nvPr/>
        </p:nvSpPr>
        <p:spPr>
          <a:xfrm>
            <a:off x="341194" y="976391"/>
            <a:ext cx="8461612" cy="2171748"/>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6) </a:t>
            </a:r>
            <a:r>
              <a:rPr lang="en-US" sz="1800" b="1" dirty="0">
                <a:latin typeface="Times New Roman" panose="02020603050405020304" pitchFamily="18" charset="0"/>
                <a:cs typeface="Times New Roman" panose="02020603050405020304" pitchFamily="18" charset="0"/>
              </a:rPr>
              <a:t>Gate oxide Thickness</a:t>
            </a:r>
          </a:p>
          <a:p>
            <a:pPr>
              <a:lnSpc>
                <a:spcPct val="150000"/>
              </a:lnSpc>
            </a:pPr>
            <a:r>
              <a:rPr lang="en-US" sz="1600" dirty="0">
                <a:latin typeface="Times New Roman" panose="02020603050405020304" pitchFamily="18" charset="0"/>
                <a:cs typeface="Times New Roman" panose="02020603050405020304" pitchFamily="18" charset="0"/>
              </a:rPr>
              <a:t>Gate oxide thickness refers to the thickness of the insulating layer of oxide that separates the gate electrode from the semiconductor channel in a Metal-Oxide-Semiconductor Field-Effect Transistor (MOSFET). This layer plays a critical role in the performance of the transistor, as it controls the flow of current between the source and drain terminals by influencing the gate's ability to control the channel.</a:t>
            </a:r>
            <a:endParaRPr lang="en-IN"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BFEBF27-7603-9BF5-437E-CF278810CED3}"/>
              </a:ext>
            </a:extLst>
          </p:cNvPr>
          <p:cNvGraphicFramePr>
            <a:graphicFrameLocks noGrp="1"/>
          </p:cNvGraphicFramePr>
          <p:nvPr>
            <p:extLst>
              <p:ext uri="{D42A27DB-BD31-4B8C-83A1-F6EECF244321}">
                <p14:modId xmlns:p14="http://schemas.microsoft.com/office/powerpoint/2010/main" val="2967151185"/>
              </p:ext>
            </p:extLst>
          </p:nvPr>
        </p:nvGraphicFramePr>
        <p:xfrm>
          <a:off x="1563784" y="3148139"/>
          <a:ext cx="6116768" cy="1855398"/>
        </p:xfrm>
        <a:graphic>
          <a:graphicData uri="http://schemas.openxmlformats.org/drawingml/2006/table">
            <a:tbl>
              <a:tblPr firstRow="1" bandRow="1">
                <a:tableStyleId>{701FB10D-A61A-4DE4-8506-F670E7A89527}</a:tableStyleId>
              </a:tblPr>
              <a:tblGrid>
                <a:gridCol w="873824">
                  <a:extLst>
                    <a:ext uri="{9D8B030D-6E8A-4147-A177-3AD203B41FA5}">
                      <a16:colId xmlns:a16="http://schemas.microsoft.com/office/drawing/2014/main" val="337840900"/>
                    </a:ext>
                  </a:extLst>
                </a:gridCol>
                <a:gridCol w="873824">
                  <a:extLst>
                    <a:ext uri="{9D8B030D-6E8A-4147-A177-3AD203B41FA5}">
                      <a16:colId xmlns:a16="http://schemas.microsoft.com/office/drawing/2014/main" val="3089495146"/>
                    </a:ext>
                  </a:extLst>
                </a:gridCol>
                <a:gridCol w="873824">
                  <a:extLst>
                    <a:ext uri="{9D8B030D-6E8A-4147-A177-3AD203B41FA5}">
                      <a16:colId xmlns:a16="http://schemas.microsoft.com/office/drawing/2014/main" val="574783900"/>
                    </a:ext>
                  </a:extLst>
                </a:gridCol>
                <a:gridCol w="873824">
                  <a:extLst>
                    <a:ext uri="{9D8B030D-6E8A-4147-A177-3AD203B41FA5}">
                      <a16:colId xmlns:a16="http://schemas.microsoft.com/office/drawing/2014/main" val="3173372572"/>
                    </a:ext>
                  </a:extLst>
                </a:gridCol>
                <a:gridCol w="873824">
                  <a:extLst>
                    <a:ext uri="{9D8B030D-6E8A-4147-A177-3AD203B41FA5}">
                      <a16:colId xmlns:a16="http://schemas.microsoft.com/office/drawing/2014/main" val="3837394017"/>
                    </a:ext>
                  </a:extLst>
                </a:gridCol>
                <a:gridCol w="873824">
                  <a:extLst>
                    <a:ext uri="{9D8B030D-6E8A-4147-A177-3AD203B41FA5}">
                      <a16:colId xmlns:a16="http://schemas.microsoft.com/office/drawing/2014/main" val="1595279340"/>
                    </a:ext>
                  </a:extLst>
                </a:gridCol>
                <a:gridCol w="873824">
                  <a:extLst>
                    <a:ext uri="{9D8B030D-6E8A-4147-A177-3AD203B41FA5}">
                      <a16:colId xmlns:a16="http://schemas.microsoft.com/office/drawing/2014/main" val="1114896448"/>
                    </a:ext>
                  </a:extLst>
                </a:gridCol>
              </a:tblGrid>
              <a:tr h="927699">
                <a:tc>
                  <a:txBody>
                    <a:bodyPr/>
                    <a:lstStyle/>
                    <a:p>
                      <a:r>
                        <a:rPr lang="en-US" dirty="0">
                          <a:latin typeface="Times New Roman" panose="02020603050405020304" pitchFamily="18" charset="0"/>
                          <a:cs typeface="Times New Roman" panose="02020603050405020304" pitchFamily="18" charset="0"/>
                        </a:rPr>
                        <a:t>Gate oxide</a:t>
                      </a:r>
                      <a:endParaRPr lang="en-IN" dirty="0">
                        <a:latin typeface="Times New Roman" panose="02020603050405020304" pitchFamily="18" charset="0"/>
                        <a:cs typeface="Times New Roman" panose="02020603050405020304" pitchFamily="18" charset="0"/>
                      </a:endParaRPr>
                    </a:p>
                  </a:txBody>
                  <a:tcPr>
                    <a:solidFill>
                      <a:schemeClr val="accent6">
                        <a:lumMod val="75000"/>
                      </a:schemeClr>
                    </a:solidFill>
                  </a:tcPr>
                </a:tc>
                <a:tc>
                  <a:txBody>
                    <a:bodyPr/>
                    <a:lstStyle/>
                    <a:p>
                      <a:r>
                        <a:rPr lang="en-US" dirty="0">
                          <a:latin typeface="Times New Roman" panose="02020603050405020304" pitchFamily="18" charset="0"/>
                          <a:cs typeface="Times New Roman" panose="02020603050405020304" pitchFamily="18" charset="0"/>
                        </a:rPr>
                        <a:t>2.0nm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3.5nm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4.0nm</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4.5nm</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4071484"/>
                  </a:ext>
                </a:extLst>
              </a:tr>
              <a:tr h="927699">
                <a:tc>
                  <a:txBody>
                    <a:bodyPr/>
                    <a:lstStyle/>
                    <a:p>
                      <a:r>
                        <a:rPr lang="en-US" dirty="0">
                          <a:latin typeface="Times New Roman" panose="02020603050405020304" pitchFamily="18" charset="0"/>
                          <a:cs typeface="Times New Roman" panose="02020603050405020304" pitchFamily="18" charset="0"/>
                        </a:rPr>
                        <a:t>Delay</a:t>
                      </a:r>
                      <a:endParaRPr lang="en-IN" dirty="0">
                        <a:latin typeface="Times New Roman" panose="02020603050405020304" pitchFamily="18" charset="0"/>
                        <a:cs typeface="Times New Roman" panose="02020603050405020304" pitchFamily="18" charset="0"/>
                      </a:endParaRPr>
                    </a:p>
                  </a:txBody>
                  <a:tcPr>
                    <a:solidFill>
                      <a:schemeClr val="accent6">
                        <a:lumMod val="75000"/>
                      </a:schemeClr>
                    </a:solidFill>
                  </a:tcPr>
                </a:tc>
                <a:tc>
                  <a:txBody>
                    <a:bodyPr/>
                    <a:lstStyle/>
                    <a:p>
                      <a:r>
                        <a:rPr lang="en-US" dirty="0">
                          <a:latin typeface="Times New Roman" panose="02020603050405020304" pitchFamily="18" charset="0"/>
                          <a:cs typeface="Times New Roman" panose="02020603050405020304" pitchFamily="18" charset="0"/>
                        </a:rPr>
                        <a:t>20.34ps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22.89ps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25.54ps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28.23ps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31.83ps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34.61ps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78855429"/>
                  </a:ext>
                </a:extLst>
              </a:tr>
            </a:tbl>
          </a:graphicData>
        </a:graphic>
      </p:graphicFrame>
    </p:spTree>
    <p:extLst>
      <p:ext uri="{BB962C8B-B14F-4D97-AF65-F5344CB8AC3E}">
        <p14:creationId xmlns:p14="http://schemas.microsoft.com/office/powerpoint/2010/main" val="2172108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D8608-F12E-FD44-94ED-760275D3F5C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B70657-6467-CDE2-7F31-3EF3F4CB6A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37</a:t>
            </a:fld>
            <a:endParaRPr lang="en"/>
          </a:p>
        </p:txBody>
      </p:sp>
      <p:cxnSp>
        <p:nvCxnSpPr>
          <p:cNvPr id="5" name="Google Shape;84;p4">
            <a:extLst>
              <a:ext uri="{FF2B5EF4-FFF2-40B4-BE49-F238E27FC236}">
                <a16:creationId xmlns:a16="http://schemas.microsoft.com/office/drawing/2014/main" id="{4B84A4CA-C654-BAC3-A11C-DBBE5D15D25A}"/>
              </a:ext>
            </a:extLst>
          </p:cNvPr>
          <p:cNvCxnSpPr>
            <a:cxnSpLocks/>
          </p:cNvCxnSpPr>
          <p:nvPr/>
        </p:nvCxnSpPr>
        <p:spPr>
          <a:xfrm>
            <a:off x="341194" y="976391"/>
            <a:ext cx="8461612" cy="0"/>
          </a:xfrm>
          <a:prstGeom prst="straightConnector1">
            <a:avLst/>
          </a:prstGeom>
          <a:noFill/>
          <a:ln w="28575" cap="flat" cmpd="sng">
            <a:solidFill>
              <a:schemeClr val="dk2"/>
            </a:solidFill>
            <a:prstDash val="solid"/>
            <a:round/>
            <a:headEnd type="none" w="med" len="med"/>
            <a:tailEnd type="none" w="med" len="med"/>
          </a:ln>
        </p:spPr>
      </p:cxnSp>
      <p:sp>
        <p:nvSpPr>
          <p:cNvPr id="7" name="TextBox 6">
            <a:extLst>
              <a:ext uri="{FF2B5EF4-FFF2-40B4-BE49-F238E27FC236}">
                <a16:creationId xmlns:a16="http://schemas.microsoft.com/office/drawing/2014/main" id="{D5E8C290-B5FE-38BF-2F59-4017A278BEE5}"/>
              </a:ext>
            </a:extLst>
          </p:cNvPr>
          <p:cNvSpPr txBox="1"/>
          <p:nvPr/>
        </p:nvSpPr>
        <p:spPr>
          <a:xfrm>
            <a:off x="291253" y="300358"/>
            <a:ext cx="8661831" cy="523220"/>
          </a:xfrm>
          <a:prstGeom prst="rect">
            <a:avLst/>
          </a:prstGeom>
          <a:noFill/>
        </p:spPr>
        <p:txBody>
          <a:bodyPr wrap="square">
            <a:spAutoFit/>
          </a:bodyPr>
          <a:lstStyle/>
          <a:p>
            <a:r>
              <a:rPr lang="en-US" sz="2800" b="1" dirty="0">
                <a:solidFill>
                  <a:srgbClr val="0091EA"/>
                </a:solidFill>
                <a:latin typeface="Times New Roman" panose="02020603050405020304" pitchFamily="18" charset="0"/>
                <a:ea typeface="Roboto Slab"/>
                <a:cs typeface="Times New Roman" panose="02020603050405020304" pitchFamily="18" charset="0"/>
                <a:sym typeface="Roboto Slab"/>
              </a:rPr>
              <a:t>     Sensitivity of CMOS delay to device parameters </a:t>
            </a:r>
            <a:endParaRPr lang="en-IN" dirty="0"/>
          </a:p>
        </p:txBody>
      </p:sp>
      <p:pic>
        <p:nvPicPr>
          <p:cNvPr id="6" name="Picture 5">
            <a:extLst>
              <a:ext uri="{FF2B5EF4-FFF2-40B4-BE49-F238E27FC236}">
                <a16:creationId xmlns:a16="http://schemas.microsoft.com/office/drawing/2014/main" id="{D6F0E5D1-560C-4DE2-A56D-E1E7844C7019}"/>
              </a:ext>
            </a:extLst>
          </p:cNvPr>
          <p:cNvPicPr>
            <a:picLocks noChangeAspect="1"/>
          </p:cNvPicPr>
          <p:nvPr/>
        </p:nvPicPr>
        <p:blipFill>
          <a:blip r:embed="rId2"/>
          <a:stretch>
            <a:fillRect/>
          </a:stretch>
        </p:blipFill>
        <p:spPr>
          <a:xfrm>
            <a:off x="2567346" y="1021868"/>
            <a:ext cx="3874705" cy="3099764"/>
          </a:xfrm>
          <a:prstGeom prst="rect">
            <a:avLst/>
          </a:prstGeom>
        </p:spPr>
      </p:pic>
      <p:sp>
        <p:nvSpPr>
          <p:cNvPr id="8" name="TextBox 7">
            <a:extLst>
              <a:ext uri="{FF2B5EF4-FFF2-40B4-BE49-F238E27FC236}">
                <a16:creationId xmlns:a16="http://schemas.microsoft.com/office/drawing/2014/main" id="{A073971D-8C60-E1EF-81D8-F8E8A1A5CD49}"/>
              </a:ext>
            </a:extLst>
          </p:cNvPr>
          <p:cNvSpPr txBox="1"/>
          <p:nvPr/>
        </p:nvSpPr>
        <p:spPr>
          <a:xfrm>
            <a:off x="291253" y="4121632"/>
            <a:ext cx="8808705" cy="861774"/>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CONCLUSION : </a:t>
            </a:r>
            <a:r>
              <a:rPr lang="en-US" sz="1600" dirty="0">
                <a:latin typeface="Times New Roman" panose="02020603050405020304" pitchFamily="18" charset="0"/>
                <a:cs typeface="Times New Roman" panose="02020603050405020304" pitchFamily="18" charset="0"/>
              </a:rPr>
              <a:t>Thinner oxide leads to a higher gate capacitance. Higher gate capacitance increases the charging/discharging time, resulting in greater propagation delay, reducing overall circuit speed and performance.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360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1F90-A7D9-10E6-A788-66712191B2DD}"/>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CD764C5-86E6-F14B-2EC6-C33698EAF7F1}"/>
              </a:ext>
            </a:extLst>
          </p:cNvPr>
          <p:cNvSpPr>
            <a:spLocks noGrp="1"/>
          </p:cNvSpPr>
          <p:nvPr>
            <p:ph type="body" idx="1"/>
          </p:nvPr>
        </p:nvSpPr>
        <p:spPr>
          <a:xfrm>
            <a:off x="392906" y="660913"/>
            <a:ext cx="8358188" cy="3824579"/>
          </a:xfrm>
        </p:spPr>
        <p:txBody>
          <a:bodyPr/>
          <a:lstStyle/>
          <a:p>
            <a:pPr marL="76200" indent="0">
              <a:buNone/>
            </a:pPr>
            <a:endParaRPr lang="en-US" sz="1600" dirty="0">
              <a:solidFill>
                <a:srgbClr val="231F20"/>
              </a:solidFill>
              <a:latin typeface="Times New Roman"/>
              <a:ea typeface="Times New Roman"/>
              <a:cs typeface="Times New Roman"/>
              <a:sym typeface="Times New Roman"/>
            </a:endParaRPr>
          </a:p>
          <a:p>
            <a:pPr marL="76200" indent="0">
              <a:buNone/>
            </a:pPr>
            <a:endParaRPr lang="en-US" sz="1600" dirty="0">
              <a:solidFill>
                <a:srgbClr val="231F20"/>
              </a:solidFill>
              <a:latin typeface="Times New Roman"/>
              <a:ea typeface="Times New Roman"/>
              <a:cs typeface="Times New Roman"/>
              <a:sym typeface="Times New Roman"/>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16EB178-4965-D3FC-11BB-A665E877AE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38</a:t>
            </a:fld>
            <a:endParaRPr lang="en"/>
          </a:p>
        </p:txBody>
      </p:sp>
      <p:cxnSp>
        <p:nvCxnSpPr>
          <p:cNvPr id="7" name="Google Shape;84;p4">
            <a:extLst>
              <a:ext uri="{FF2B5EF4-FFF2-40B4-BE49-F238E27FC236}">
                <a16:creationId xmlns:a16="http://schemas.microsoft.com/office/drawing/2014/main" id="{FBC0B845-E12C-3678-A4D2-F934693AFFEB}"/>
              </a:ext>
            </a:extLst>
          </p:cNvPr>
          <p:cNvCxnSpPr>
            <a:cxnSpLocks/>
          </p:cNvCxnSpPr>
          <p:nvPr/>
        </p:nvCxnSpPr>
        <p:spPr>
          <a:xfrm>
            <a:off x="341194" y="991893"/>
            <a:ext cx="8461612" cy="0"/>
          </a:xfrm>
          <a:prstGeom prst="straightConnector1">
            <a:avLst/>
          </a:prstGeom>
          <a:noFill/>
          <a:ln w="28575" cap="flat" cmpd="sng">
            <a:solidFill>
              <a:schemeClr val="dk2"/>
            </a:solidFill>
            <a:prstDash val="solid"/>
            <a:round/>
            <a:headEnd type="none" w="med" len="med"/>
            <a:tailEnd type="none" w="med" len="med"/>
          </a:ln>
        </p:spPr>
      </p:cxnSp>
      <p:sp>
        <p:nvSpPr>
          <p:cNvPr id="6" name="AutoShape 2" descr="Arduino Nano Pinout &amp; Schematics - Complete tutorial with pin description">
            <a:extLst>
              <a:ext uri="{FF2B5EF4-FFF2-40B4-BE49-F238E27FC236}">
                <a16:creationId xmlns:a16="http://schemas.microsoft.com/office/drawing/2014/main" id="{58FABE29-0341-A301-70F3-11CFE9B21152}"/>
              </a:ext>
            </a:extLst>
          </p:cNvPr>
          <p:cNvSpPr>
            <a:spLocks noChangeAspect="1" noChangeArrowheads="1"/>
          </p:cNvSpPr>
          <p:nvPr/>
        </p:nvSpPr>
        <p:spPr bwMode="auto">
          <a:xfrm>
            <a:off x="4419600" y="2419350"/>
            <a:ext cx="20240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5FB0F8CF-079D-FCAD-AFEA-4D20F6219897}"/>
              </a:ext>
            </a:extLst>
          </p:cNvPr>
          <p:cNvSpPr txBox="1"/>
          <p:nvPr/>
        </p:nvSpPr>
        <p:spPr>
          <a:xfrm>
            <a:off x="341194" y="1010720"/>
            <a:ext cx="8409900" cy="1289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objectives of performing a detailed analysis of CMOS performance factors and investigating delay sensitivity using simulations in Cadence Virtuoso have been successfully met.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6955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719FD-007F-BC90-F867-EEC6C5B08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A62CA-A822-3F54-46CE-6A07509DC8B3}"/>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Future Work</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9727898-0077-E758-F23E-864DF79ECBA5}"/>
              </a:ext>
            </a:extLst>
          </p:cNvPr>
          <p:cNvSpPr>
            <a:spLocks noGrp="1"/>
          </p:cNvSpPr>
          <p:nvPr>
            <p:ph type="body" idx="1"/>
          </p:nvPr>
        </p:nvSpPr>
        <p:spPr>
          <a:xfrm>
            <a:off x="392906" y="660913"/>
            <a:ext cx="8358188" cy="3824579"/>
          </a:xfrm>
        </p:spPr>
        <p:txBody>
          <a:bodyPr/>
          <a:lstStyle/>
          <a:p>
            <a:pPr marL="76200" indent="0">
              <a:buNone/>
            </a:pPr>
            <a:endParaRPr lang="en-US" sz="2000" dirty="0">
              <a:solidFill>
                <a:srgbClr val="231F20"/>
              </a:solidFill>
              <a:latin typeface="Times New Roman"/>
              <a:ea typeface="Times New Roman"/>
              <a:cs typeface="Times New Roman"/>
              <a:sym typeface="Times New Roman"/>
            </a:endParaRPr>
          </a:p>
          <a:p>
            <a:pPr>
              <a:lnSpc>
                <a:spcPct val="150000"/>
              </a:lnSpc>
              <a:buFont typeface="Arial" panose="020B0604020202020204" pitchFamily="34" charset="0"/>
              <a:buChar char="•"/>
            </a:pPr>
            <a:r>
              <a:rPr lang="en-US" sz="1800" dirty="0">
                <a:solidFill>
                  <a:srgbClr val="231F20"/>
                </a:solidFill>
                <a:latin typeface="Times New Roman"/>
                <a:ea typeface="Times New Roman"/>
                <a:cs typeface="Times New Roman"/>
                <a:sym typeface="Times New Roman"/>
              </a:rPr>
              <a:t>Sensitivity of delay parameter with respect to NAND and NOR gates.</a:t>
            </a:r>
          </a:p>
          <a:p>
            <a:pPr>
              <a:lnSpc>
                <a:spcPct val="150000"/>
              </a:lnSpc>
              <a:buFont typeface="Arial" panose="020B0604020202020204" pitchFamily="34" charset="0"/>
              <a:buChar char="•"/>
            </a:pPr>
            <a:r>
              <a:rPr lang="en-US" sz="1800" dirty="0">
                <a:solidFill>
                  <a:srgbClr val="231F20"/>
                </a:solidFill>
                <a:latin typeface="Times New Roman"/>
                <a:ea typeface="Times New Roman"/>
                <a:cs typeface="Times New Roman"/>
                <a:sym typeface="Times New Roman"/>
              </a:rPr>
              <a:t>In similar manner as delay, analyzing the sensitivity of CMOS performance factors to power.</a:t>
            </a:r>
          </a:p>
          <a:p>
            <a:pPr marL="76200" indent="0">
              <a:buNone/>
            </a:pPr>
            <a:endParaRPr lang="en-US" sz="1600" dirty="0">
              <a:solidFill>
                <a:srgbClr val="231F20"/>
              </a:solidFill>
              <a:latin typeface="Times New Roman"/>
              <a:ea typeface="Times New Roman"/>
              <a:cs typeface="Times New Roman"/>
              <a:sym typeface="Times New Roman"/>
            </a:endParaRP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6DA57D-1C5C-AE5D-018B-63071BFF7B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39</a:t>
            </a:fld>
            <a:endParaRPr lang="en"/>
          </a:p>
        </p:txBody>
      </p:sp>
      <p:cxnSp>
        <p:nvCxnSpPr>
          <p:cNvPr id="7" name="Google Shape;84;p4">
            <a:extLst>
              <a:ext uri="{FF2B5EF4-FFF2-40B4-BE49-F238E27FC236}">
                <a16:creationId xmlns:a16="http://schemas.microsoft.com/office/drawing/2014/main" id="{60D42947-632F-CC77-4581-8DC9B8050E13}"/>
              </a:ext>
            </a:extLst>
          </p:cNvPr>
          <p:cNvCxnSpPr>
            <a:cxnSpLocks/>
          </p:cNvCxnSpPr>
          <p:nvPr/>
        </p:nvCxnSpPr>
        <p:spPr>
          <a:xfrm>
            <a:off x="341194" y="991893"/>
            <a:ext cx="8461612" cy="0"/>
          </a:xfrm>
          <a:prstGeom prst="straightConnector1">
            <a:avLst/>
          </a:prstGeom>
          <a:noFill/>
          <a:ln w="28575" cap="flat" cmpd="sng">
            <a:solidFill>
              <a:schemeClr val="dk2"/>
            </a:solidFill>
            <a:prstDash val="solid"/>
            <a:round/>
            <a:headEnd type="none" w="med" len="med"/>
            <a:tailEnd type="none" w="med" len="med"/>
          </a:ln>
        </p:spPr>
      </p:cxnSp>
      <p:sp>
        <p:nvSpPr>
          <p:cNvPr id="6" name="AutoShape 2" descr="Arduino Nano Pinout &amp; Schematics - Complete tutorial with pin description">
            <a:extLst>
              <a:ext uri="{FF2B5EF4-FFF2-40B4-BE49-F238E27FC236}">
                <a16:creationId xmlns:a16="http://schemas.microsoft.com/office/drawing/2014/main" id="{FE21A90B-33BD-3C1C-9BB9-9768B2C2A324}"/>
              </a:ext>
            </a:extLst>
          </p:cNvPr>
          <p:cNvSpPr>
            <a:spLocks noChangeAspect="1" noChangeArrowheads="1"/>
          </p:cNvSpPr>
          <p:nvPr/>
        </p:nvSpPr>
        <p:spPr bwMode="auto">
          <a:xfrm>
            <a:off x="4419600" y="2419350"/>
            <a:ext cx="20240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02649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C07-E5DE-25E8-6681-E79BEBDCCF72}"/>
              </a:ext>
            </a:extLst>
          </p:cNvPr>
          <p:cNvSpPr>
            <a:spLocks noGrp="1"/>
          </p:cNvSpPr>
          <p:nvPr>
            <p:ph type="title"/>
          </p:nvPr>
        </p:nvSpPr>
        <p:spPr>
          <a:xfrm>
            <a:off x="786150" y="241100"/>
            <a:ext cx="7571700" cy="702600"/>
          </a:xfrm>
        </p:spPr>
        <p:txBody>
          <a:bodyPr/>
          <a:lstStyle/>
          <a:p>
            <a:pPr algn="ctr"/>
            <a:r>
              <a:rPr lang="en-US" sz="2800" b="1" dirty="0">
                <a:latin typeface="Times New Roman" panose="02020603050405020304" pitchFamily="18" charset="0"/>
                <a:cs typeface="Times New Roman" panose="02020603050405020304" pitchFamily="18" charset="0"/>
              </a:rPr>
              <a:t>Motivation</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94E1343-7F18-CF0D-947D-1E7BB9B255F7}"/>
              </a:ext>
            </a:extLst>
          </p:cNvPr>
          <p:cNvSpPr>
            <a:spLocks noGrp="1"/>
          </p:cNvSpPr>
          <p:nvPr>
            <p:ph type="body" idx="1"/>
          </p:nvPr>
        </p:nvSpPr>
        <p:spPr>
          <a:xfrm>
            <a:off x="245660" y="980620"/>
            <a:ext cx="8652680" cy="3573600"/>
          </a:xfrm>
        </p:spPr>
        <p:txBody>
          <a:bodyPr/>
          <a:lstStyle/>
          <a:p>
            <a:pPr>
              <a:lnSpc>
                <a:spcPct val="150000"/>
              </a:lnSpc>
              <a:buClr>
                <a:schemeClr val="tx1"/>
              </a:buClr>
              <a:buSzPct val="121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motivation behind studying and analyzing CMOS performance factors stems from the </a:t>
            </a:r>
            <a:r>
              <a:rPr lang="en-US" sz="2000" b="1" dirty="0">
                <a:latin typeface="Times New Roman" panose="02020603050405020304" pitchFamily="18" charset="0"/>
                <a:cs typeface="Times New Roman" panose="02020603050405020304" pitchFamily="18" charset="0"/>
              </a:rPr>
              <a:t>rapid advancements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evolving demands in modern electronics</a:t>
            </a:r>
            <a:r>
              <a:rPr lang="en-US" sz="2000" dirty="0">
                <a:latin typeface="Times New Roman" panose="02020603050405020304" pitchFamily="18" charset="0"/>
                <a:cs typeface="Times New Roman" panose="02020603050405020304" pitchFamily="18" charset="0"/>
              </a:rPr>
              <a:t>. </a:t>
            </a:r>
          </a:p>
          <a:p>
            <a:pPr>
              <a:lnSpc>
                <a:spcPct val="150000"/>
              </a:lnSpc>
              <a:buClr>
                <a:schemeClr val="tx1"/>
              </a:buClr>
              <a:buSzPct val="1210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technology progresses, the need for </a:t>
            </a:r>
            <a:r>
              <a:rPr lang="en-US" sz="2000" b="1" dirty="0">
                <a:latin typeface="Times New Roman" panose="02020603050405020304" pitchFamily="18" charset="0"/>
                <a:cs typeface="Times New Roman" panose="02020603050405020304" pitchFamily="18" charset="0"/>
              </a:rPr>
              <a:t>highly efficient, low-power</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high-speed devices </a:t>
            </a:r>
            <a:r>
              <a:rPr lang="en-US" sz="2000" dirty="0">
                <a:latin typeface="Times New Roman" panose="02020603050405020304" pitchFamily="18" charset="0"/>
                <a:cs typeface="Times New Roman" panose="02020603050405020304" pitchFamily="18" charset="0"/>
              </a:rPr>
              <a:t>has grown exponentially, particularly in fields such as </a:t>
            </a:r>
            <a:r>
              <a:rPr lang="en-US" sz="2000" b="1" dirty="0">
                <a:latin typeface="Times New Roman" panose="02020603050405020304" pitchFamily="18" charset="0"/>
                <a:cs typeface="Times New Roman" panose="02020603050405020304" pitchFamily="18" charset="0"/>
              </a:rPr>
              <a:t>telecommunications, computing, and portable electronics.</a:t>
            </a:r>
            <a:endParaRPr lang="en-IN" sz="2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EEC71F-0ABF-307C-63C5-E79A2ACC99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cxnSp>
        <p:nvCxnSpPr>
          <p:cNvPr id="5" name="Google Shape;84;p4">
            <a:extLst>
              <a:ext uri="{FF2B5EF4-FFF2-40B4-BE49-F238E27FC236}">
                <a16:creationId xmlns:a16="http://schemas.microsoft.com/office/drawing/2014/main" id="{88033ADC-5F4D-D7CF-9550-12CF42AECA8B}"/>
              </a:ext>
            </a:extLst>
          </p:cNvPr>
          <p:cNvCxnSpPr>
            <a:cxnSpLocks/>
          </p:cNvCxnSpPr>
          <p:nvPr/>
        </p:nvCxnSpPr>
        <p:spPr>
          <a:xfrm>
            <a:off x="300404" y="980620"/>
            <a:ext cx="8652680"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802777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E04A-1D27-75AA-4559-4D576AF678B5}"/>
              </a:ext>
            </a:extLst>
          </p:cNvPr>
          <p:cNvSpPr>
            <a:spLocks noGrp="1"/>
          </p:cNvSpPr>
          <p:nvPr>
            <p:ph type="title"/>
          </p:nvPr>
        </p:nvSpPr>
        <p:spPr>
          <a:xfrm>
            <a:off x="783456" y="298884"/>
            <a:ext cx="7571700" cy="607409"/>
          </a:xfrm>
        </p:spPr>
        <p:txBody>
          <a:bodyPr/>
          <a:lstStyle/>
          <a:p>
            <a:pPr algn="ctr"/>
            <a:r>
              <a:rPr lang="en-IN" sz="2800" b="1" dirty="0">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FB59DBFB-876B-361B-D6EF-D8F9D1432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40</a:t>
            </a:fld>
            <a:endParaRPr lang="en"/>
          </a:p>
        </p:txBody>
      </p:sp>
      <p:cxnSp>
        <p:nvCxnSpPr>
          <p:cNvPr id="5" name="Google Shape;84;p4">
            <a:extLst>
              <a:ext uri="{FF2B5EF4-FFF2-40B4-BE49-F238E27FC236}">
                <a16:creationId xmlns:a16="http://schemas.microsoft.com/office/drawing/2014/main" id="{F1CC8DCB-EBBB-6520-4855-F104138BAFB6}"/>
              </a:ext>
            </a:extLst>
          </p:cNvPr>
          <p:cNvCxnSpPr>
            <a:cxnSpLocks/>
          </p:cNvCxnSpPr>
          <p:nvPr/>
        </p:nvCxnSpPr>
        <p:spPr>
          <a:xfrm>
            <a:off x="185530" y="956078"/>
            <a:ext cx="8767554" cy="0"/>
          </a:xfrm>
          <a:prstGeom prst="straightConnector1">
            <a:avLst/>
          </a:prstGeom>
          <a:noFill/>
          <a:ln w="28575" cap="flat" cmpd="sng">
            <a:solidFill>
              <a:schemeClr val="dk2"/>
            </a:solidFill>
            <a:prstDash val="solid"/>
            <a:round/>
            <a:headEnd type="none" w="med" len="med"/>
            <a:tailEnd type="none" w="med" len="med"/>
          </a:ln>
        </p:spPr>
      </p:cxnSp>
      <p:sp>
        <p:nvSpPr>
          <p:cNvPr id="7" name="Text Placeholder 6">
            <a:extLst>
              <a:ext uri="{FF2B5EF4-FFF2-40B4-BE49-F238E27FC236}">
                <a16:creationId xmlns:a16="http://schemas.microsoft.com/office/drawing/2014/main" id="{7BF94252-AFAC-2A74-B304-AD67935DF2E4}"/>
              </a:ext>
            </a:extLst>
          </p:cNvPr>
          <p:cNvSpPr>
            <a:spLocks noGrp="1"/>
          </p:cNvSpPr>
          <p:nvPr>
            <p:ph type="body" idx="1"/>
          </p:nvPr>
        </p:nvSpPr>
        <p:spPr>
          <a:xfrm>
            <a:off x="185529" y="956078"/>
            <a:ext cx="8767553" cy="3879222"/>
          </a:xfrm>
        </p:spPr>
        <p:txBody>
          <a:bodyPr/>
          <a:lstStyle/>
          <a:p>
            <a:pPr marL="76200" indent="0">
              <a:buNone/>
            </a:pPr>
            <a:r>
              <a:rPr lang="en-IN" sz="1400" dirty="0">
                <a:solidFill>
                  <a:schemeClr val="tx2">
                    <a:lumMod val="10000"/>
                  </a:schemeClr>
                </a:solidFill>
                <a:latin typeface="Times New Roman" panose="02020603050405020304" pitchFamily="18" charset="0"/>
                <a:cs typeface="Times New Roman" panose="02020603050405020304" pitchFamily="18" charset="0"/>
              </a:rPr>
              <a:t>[1]</a:t>
            </a:r>
            <a:r>
              <a:rPr lang="en-US" sz="1400" dirty="0" err="1">
                <a:solidFill>
                  <a:schemeClr val="tx2">
                    <a:lumMod val="10000"/>
                  </a:schemeClr>
                </a:solidFill>
                <a:latin typeface="Times New Roman" panose="02020603050405020304" pitchFamily="18" charset="0"/>
                <a:cs typeface="Times New Roman" panose="02020603050405020304" pitchFamily="18" charset="0"/>
              </a:rPr>
              <a:t>Taur</a:t>
            </a:r>
            <a:r>
              <a:rPr lang="en-US" sz="1400" dirty="0">
                <a:solidFill>
                  <a:schemeClr val="tx2">
                    <a:lumMod val="10000"/>
                  </a:schemeClr>
                </a:solidFill>
                <a:latin typeface="Times New Roman" panose="02020603050405020304" pitchFamily="18" charset="0"/>
                <a:cs typeface="Times New Roman" panose="02020603050405020304" pitchFamily="18" charset="0"/>
              </a:rPr>
              <a:t>, Y., &amp; Ning, T. H. (2023). Fundamentals of modern VLSI devices (3rd ed.). Cambridge University Press.</a:t>
            </a:r>
            <a:endParaRPr lang="en-IN" sz="1400" dirty="0">
              <a:solidFill>
                <a:schemeClr val="tx2">
                  <a:lumMod val="10000"/>
                </a:schemeClr>
              </a:solidFill>
              <a:latin typeface="Times New Roman" panose="02020603050405020304" pitchFamily="18" charset="0"/>
              <a:cs typeface="Times New Roman" panose="02020603050405020304" pitchFamily="18" charset="0"/>
            </a:endParaRPr>
          </a:p>
          <a:p>
            <a:pPr marL="76200" indent="0">
              <a:buNone/>
            </a:pPr>
            <a:r>
              <a:rPr lang="en-IN" sz="1400" dirty="0">
                <a:solidFill>
                  <a:schemeClr val="tx2">
                    <a:lumMod val="10000"/>
                  </a:schemeClr>
                </a:solidFill>
                <a:latin typeface="Times New Roman" panose="02020603050405020304" pitchFamily="18" charset="0"/>
                <a:cs typeface="Times New Roman" panose="02020603050405020304" pitchFamily="18" charset="0"/>
              </a:rPr>
              <a:t>[2] Talwar, S., Mohapatra, B., &amp; Ansari, M. R. (2020, May 23). Performance Analysis of CMOS Technology. 2nd International Conference on Communication &amp; Information Processing (ICCIP) 2020. SSRN. https://papers.ssrn.com/sol3/papers.cfm?abstract_id=3647984</a:t>
            </a:r>
          </a:p>
          <a:p>
            <a:pPr marL="76200" indent="0">
              <a:buNone/>
            </a:pPr>
            <a:r>
              <a:rPr lang="en-IN" sz="1400" dirty="0">
                <a:solidFill>
                  <a:schemeClr val="tx2">
                    <a:lumMod val="10000"/>
                  </a:schemeClr>
                </a:solidFill>
                <a:latin typeface="Times New Roman" panose="02020603050405020304" pitchFamily="18" charset="0"/>
                <a:cs typeface="Times New Roman" panose="02020603050405020304" pitchFamily="18" charset="0"/>
              </a:rPr>
              <a:t>[3] </a:t>
            </a:r>
            <a:r>
              <a:rPr lang="en-IN" sz="1400" dirty="0" err="1">
                <a:solidFill>
                  <a:schemeClr val="tx2">
                    <a:lumMod val="10000"/>
                  </a:schemeClr>
                </a:solidFill>
                <a:latin typeface="Times New Roman" panose="02020603050405020304" pitchFamily="18" charset="0"/>
                <a:cs typeface="Times New Roman" panose="02020603050405020304" pitchFamily="18" charset="0"/>
              </a:rPr>
              <a:t>Zitong</a:t>
            </a:r>
            <a:r>
              <a:rPr lang="en-IN" sz="1400" dirty="0">
                <a:solidFill>
                  <a:schemeClr val="tx2">
                    <a:lumMod val="10000"/>
                  </a:schemeClr>
                </a:solidFill>
                <a:latin typeface="Times New Roman" panose="02020603050405020304" pitchFamily="18" charset="0"/>
                <a:cs typeface="Times New Roman" panose="02020603050405020304" pitchFamily="18" charset="0"/>
              </a:rPr>
              <a:t> Han 2021. </a:t>
            </a:r>
            <a:r>
              <a:rPr lang="en-US" sz="1400" dirty="0">
                <a:solidFill>
                  <a:schemeClr val="tx2">
                    <a:lumMod val="10000"/>
                  </a:schemeClr>
                </a:solidFill>
                <a:latin typeface="Times New Roman" panose="02020603050405020304" pitchFamily="18" charset="0"/>
                <a:cs typeface="Times New Roman" panose="02020603050405020304" pitchFamily="18" charset="0"/>
              </a:rPr>
              <a:t>The power-delay product and its implication to CMOS Inverter. </a:t>
            </a:r>
            <a:r>
              <a:rPr lang="en-IN" sz="1400" dirty="0">
                <a:solidFill>
                  <a:schemeClr val="tx2">
                    <a:lumMod val="10000"/>
                  </a:schemeClr>
                </a:solidFill>
                <a:latin typeface="Times New Roman" panose="02020603050405020304" pitchFamily="18" charset="0"/>
                <a:cs typeface="Times New Roman" panose="02020603050405020304" pitchFamily="18" charset="0"/>
              </a:rPr>
              <a:t>J. Phys.: Conf. Ser. 1754 012131 https://iopscience.iop.org/article/10.1088/1742-6596/1754/1/012131/pdf</a:t>
            </a:r>
          </a:p>
          <a:p>
            <a:pPr marL="76200" indent="0" algn="l">
              <a:buNone/>
            </a:pPr>
            <a:r>
              <a:rPr lang="en-US" sz="1400" u="none" strike="noStrike" baseline="0" dirty="0">
                <a:solidFill>
                  <a:schemeClr val="tx2">
                    <a:lumMod val="10000"/>
                  </a:schemeClr>
                </a:solidFill>
                <a:latin typeface="Times New Roman" panose="02020603050405020304" pitchFamily="18" charset="0"/>
                <a:cs typeface="Times New Roman" panose="02020603050405020304" pitchFamily="18" charset="0"/>
              </a:rPr>
              <a:t>[</a:t>
            </a:r>
            <a:r>
              <a:rPr lang="en-US" sz="1400" dirty="0">
                <a:solidFill>
                  <a:schemeClr val="tx2">
                    <a:lumMod val="10000"/>
                  </a:schemeClr>
                </a:solidFill>
                <a:latin typeface="Times New Roman" panose="02020603050405020304" pitchFamily="18" charset="0"/>
                <a:cs typeface="Times New Roman" panose="02020603050405020304" pitchFamily="18" charset="0"/>
              </a:rPr>
              <a:t>4</a:t>
            </a:r>
            <a:r>
              <a:rPr lang="en-US" sz="1400" u="none" strike="noStrike" baseline="0" dirty="0">
                <a:solidFill>
                  <a:schemeClr val="tx2">
                    <a:lumMod val="10000"/>
                  </a:schemeClr>
                </a:solidFill>
                <a:latin typeface="Times New Roman" panose="02020603050405020304" pitchFamily="18" charset="0"/>
                <a:cs typeface="Times New Roman" panose="02020603050405020304" pitchFamily="18" charset="0"/>
              </a:rPr>
              <a:t>]International Journal of Computer Applications (0975 – 8887) Volume 134 – No.8, January 2016 28</a:t>
            </a:r>
            <a:r>
              <a:rPr lang="en-IN" sz="1400" u="none" strike="noStrike" baseline="0" dirty="0">
                <a:solidFill>
                  <a:schemeClr val="tx2">
                    <a:lumMod val="10000"/>
                  </a:schemeClr>
                </a:solidFill>
                <a:latin typeface="Times New Roman" panose="02020603050405020304" pitchFamily="18" charset="0"/>
                <a:cs typeface="Times New Roman" panose="02020603050405020304" pitchFamily="18" charset="0"/>
              </a:rPr>
              <a:t> Comparison of Leakage Power Reduction Techniques in 65nm Technologies </a:t>
            </a:r>
            <a:endParaRPr lang="en-IN" sz="1400" dirty="0">
              <a:solidFill>
                <a:schemeClr val="tx2">
                  <a:lumMod val="10000"/>
                </a:schemeClr>
              </a:solidFill>
              <a:latin typeface="Times New Roman" panose="02020603050405020304" pitchFamily="18" charset="0"/>
              <a:cs typeface="Times New Roman" panose="02020603050405020304" pitchFamily="18" charset="0"/>
            </a:endParaRPr>
          </a:p>
          <a:p>
            <a:pPr marL="76200" indent="0">
              <a:buNone/>
            </a:pPr>
            <a:endParaRPr lang="en-IN" sz="1400" dirty="0">
              <a:solidFill>
                <a:schemeClr val="tx2">
                  <a:lumMod val="10000"/>
                </a:schemeClr>
              </a:solidFill>
              <a:latin typeface="Times New Roman" panose="02020603050405020304" pitchFamily="18" charset="0"/>
              <a:cs typeface="Times New Roman" panose="02020603050405020304" pitchFamily="18" charset="0"/>
            </a:endParaRPr>
          </a:p>
          <a:p>
            <a:pPr marL="76200" indent="0">
              <a:buNone/>
            </a:pPr>
            <a:endParaRPr lang="en-IN" sz="1400" dirty="0">
              <a:solidFill>
                <a:schemeClr val="tx2">
                  <a:lumMod val="10000"/>
                </a:schemeClr>
              </a:solidFill>
              <a:latin typeface="Times New Roman" panose="02020603050405020304" pitchFamily="18" charset="0"/>
              <a:cs typeface="Times New Roman" panose="02020603050405020304" pitchFamily="18" charset="0"/>
            </a:endParaRPr>
          </a:p>
          <a:p>
            <a:pPr marL="76200" indent="0">
              <a:buNone/>
            </a:pPr>
            <a:endParaRPr lang="en-IN" sz="1400" dirty="0">
              <a:solidFill>
                <a:schemeClr val="tx2">
                  <a:lumMod val="10000"/>
                </a:schemeClr>
              </a:solidFill>
            </a:endParaRPr>
          </a:p>
        </p:txBody>
      </p:sp>
    </p:spTree>
    <p:extLst>
      <p:ext uri="{BB962C8B-B14F-4D97-AF65-F5344CB8AC3E}">
        <p14:creationId xmlns:p14="http://schemas.microsoft.com/office/powerpoint/2010/main" val="10365790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E7EBF9-3022-267C-5D32-14E25DFC3B5E}"/>
              </a:ext>
            </a:extLst>
          </p:cNvPr>
          <p:cNvSpPr>
            <a:spLocks noGrp="1"/>
          </p:cNvSpPr>
          <p:nvPr>
            <p:ph type="body" idx="1"/>
          </p:nvPr>
        </p:nvSpPr>
        <p:spPr>
          <a:xfrm>
            <a:off x="832684" y="1816376"/>
            <a:ext cx="7571700" cy="1510747"/>
          </a:xfrm>
          <a:solidFill>
            <a:schemeClr val="tx2"/>
          </a:solidFill>
          <a:ln>
            <a:solidFill>
              <a:schemeClr val="tx1"/>
            </a:solidFill>
          </a:ln>
        </p:spPr>
        <p:style>
          <a:lnRef idx="2">
            <a:schemeClr val="dk1"/>
          </a:lnRef>
          <a:fillRef idx="1">
            <a:schemeClr val="lt1"/>
          </a:fillRef>
          <a:effectRef idx="0">
            <a:schemeClr val="dk1"/>
          </a:effectRef>
          <a:fontRef idx="minor">
            <a:schemeClr val="dk1"/>
          </a:fontRef>
        </p:style>
        <p:txBody>
          <a:bodyPr/>
          <a:lstStyle/>
          <a:p>
            <a:pPr marL="76200" indent="0" algn="ctr">
              <a:buNone/>
            </a:pPr>
            <a:r>
              <a:rPr lang="en-US" sz="8000" b="1" dirty="0">
                <a:ln w="6600">
                  <a:solidFill>
                    <a:srgbClr val="FF0000"/>
                  </a:solidFill>
                  <a:prstDash val="solid"/>
                </a:ln>
                <a:solidFill>
                  <a:srgbClr val="FF0000"/>
                </a:solidFill>
                <a:effectLst>
                  <a:outerShdw dist="38100" dir="2700000" algn="tl" rotWithShape="0">
                    <a:schemeClr val="accent2"/>
                  </a:outerShdw>
                </a:effectLst>
              </a:rPr>
              <a:t>THANK YOU</a:t>
            </a:r>
            <a:endParaRPr lang="en-IN" sz="8000" b="1" dirty="0">
              <a:ln w="6600">
                <a:solidFill>
                  <a:srgbClr val="FF0000"/>
                </a:solidFill>
                <a:prstDash val="solid"/>
              </a:ln>
              <a:solidFill>
                <a:srgbClr val="FF0000"/>
              </a:solidFill>
              <a:effectLst>
                <a:outerShdw dist="38100" dir="2700000" algn="tl" rotWithShape="0">
                  <a:schemeClr val="accent2"/>
                </a:outerShdw>
              </a:effectLst>
            </a:endParaRPr>
          </a:p>
        </p:txBody>
      </p:sp>
      <p:sp>
        <p:nvSpPr>
          <p:cNvPr id="4" name="Slide Number Placeholder 3">
            <a:extLst>
              <a:ext uri="{FF2B5EF4-FFF2-40B4-BE49-F238E27FC236}">
                <a16:creationId xmlns:a16="http://schemas.microsoft.com/office/drawing/2014/main" id="{37611F88-C239-C75D-8242-F5DD16F29E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41</a:t>
            </a:fld>
            <a:endParaRPr lang="en"/>
          </a:p>
        </p:txBody>
      </p:sp>
    </p:spTree>
    <p:extLst>
      <p:ext uri="{BB962C8B-B14F-4D97-AF65-F5344CB8AC3E}">
        <p14:creationId xmlns:p14="http://schemas.microsoft.com/office/powerpoint/2010/main" val="1191627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DD3D7-67F7-C7B0-8378-C161533ED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45E53-52A3-B12C-B465-51BE8FFD9DA2}"/>
              </a:ext>
            </a:extLst>
          </p:cNvPr>
          <p:cNvSpPr>
            <a:spLocks noGrp="1"/>
          </p:cNvSpPr>
          <p:nvPr>
            <p:ph type="title"/>
          </p:nvPr>
        </p:nvSpPr>
        <p:spPr>
          <a:xfrm>
            <a:off x="783456" y="298884"/>
            <a:ext cx="7571700" cy="607409"/>
          </a:xfrm>
        </p:spPr>
        <p:txBody>
          <a:bodyPr/>
          <a:lstStyle/>
          <a:p>
            <a:pPr algn="ctr"/>
            <a:r>
              <a:rPr lang="en-US" sz="2800" b="1" dirty="0">
                <a:latin typeface="Times New Roman" panose="02020603050405020304" pitchFamily="18" charset="0"/>
                <a:cs typeface="Times New Roman" panose="02020603050405020304" pitchFamily="18" charset="0"/>
              </a:rPr>
              <a:t>A</a:t>
            </a:r>
            <a:r>
              <a:rPr lang="en-IN" sz="2800" b="1" dirty="0" err="1">
                <a:latin typeface="Times New Roman" panose="02020603050405020304" pitchFamily="18" charset="0"/>
                <a:cs typeface="Times New Roman" panose="02020603050405020304" pitchFamily="18" charset="0"/>
              </a:rPr>
              <a:t>dditional</a:t>
            </a:r>
            <a:r>
              <a:rPr lang="en-IN" sz="2800" b="1" dirty="0">
                <a:latin typeface="Times New Roman" panose="02020603050405020304" pitchFamily="18" charset="0"/>
                <a:cs typeface="Times New Roman" panose="02020603050405020304" pitchFamily="18" charset="0"/>
              </a:rPr>
              <a:t> Study Done</a:t>
            </a:r>
          </a:p>
        </p:txBody>
      </p:sp>
      <p:sp>
        <p:nvSpPr>
          <p:cNvPr id="4" name="Slide Number Placeholder 3">
            <a:extLst>
              <a:ext uri="{FF2B5EF4-FFF2-40B4-BE49-F238E27FC236}">
                <a16:creationId xmlns:a16="http://schemas.microsoft.com/office/drawing/2014/main" id="{9C930DD9-AFAB-508A-6F4C-AE7911F6DA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42</a:t>
            </a:fld>
            <a:endParaRPr lang="en"/>
          </a:p>
        </p:txBody>
      </p:sp>
      <p:cxnSp>
        <p:nvCxnSpPr>
          <p:cNvPr id="5" name="Google Shape;84;p4">
            <a:extLst>
              <a:ext uri="{FF2B5EF4-FFF2-40B4-BE49-F238E27FC236}">
                <a16:creationId xmlns:a16="http://schemas.microsoft.com/office/drawing/2014/main" id="{9DEC40D7-0337-AD23-9097-69A983798F88}"/>
              </a:ext>
            </a:extLst>
          </p:cNvPr>
          <p:cNvCxnSpPr>
            <a:cxnSpLocks/>
          </p:cNvCxnSpPr>
          <p:nvPr/>
        </p:nvCxnSpPr>
        <p:spPr>
          <a:xfrm>
            <a:off x="185530" y="956078"/>
            <a:ext cx="8767554" cy="0"/>
          </a:xfrm>
          <a:prstGeom prst="straightConnector1">
            <a:avLst/>
          </a:prstGeom>
          <a:noFill/>
          <a:ln w="28575" cap="flat" cmpd="sng">
            <a:solidFill>
              <a:schemeClr val="dk2"/>
            </a:solidFill>
            <a:prstDash val="solid"/>
            <a:round/>
            <a:headEnd type="none" w="med" len="med"/>
            <a:tailEnd type="none" w="med" len="med"/>
          </a:ln>
        </p:spPr>
      </p:cxnSp>
      <p:sp>
        <p:nvSpPr>
          <p:cNvPr id="7" name="Text Placeholder 6">
            <a:extLst>
              <a:ext uri="{FF2B5EF4-FFF2-40B4-BE49-F238E27FC236}">
                <a16:creationId xmlns:a16="http://schemas.microsoft.com/office/drawing/2014/main" id="{A068F0A0-1C81-D8F2-B0DC-924F617737C2}"/>
              </a:ext>
            </a:extLst>
          </p:cNvPr>
          <p:cNvSpPr>
            <a:spLocks noGrp="1"/>
          </p:cNvSpPr>
          <p:nvPr>
            <p:ph type="body" idx="1"/>
          </p:nvPr>
        </p:nvSpPr>
        <p:spPr>
          <a:xfrm>
            <a:off x="81211" y="806624"/>
            <a:ext cx="4871371" cy="553997"/>
          </a:xfrm>
        </p:spPr>
        <p:txBody>
          <a:body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Switching Characteristics</a:t>
            </a:r>
          </a:p>
        </p:txBody>
      </p:sp>
      <p:sp>
        <p:nvSpPr>
          <p:cNvPr id="6" name="TextBox 5">
            <a:extLst>
              <a:ext uri="{FF2B5EF4-FFF2-40B4-BE49-F238E27FC236}">
                <a16:creationId xmlns:a16="http://schemas.microsoft.com/office/drawing/2014/main" id="{AD62D9A4-BF49-415A-1073-E7A4DFCA8296}"/>
              </a:ext>
            </a:extLst>
          </p:cNvPr>
          <p:cNvSpPr txBox="1"/>
          <p:nvPr/>
        </p:nvSpPr>
        <p:spPr>
          <a:xfrm>
            <a:off x="4081711" y="1152878"/>
            <a:ext cx="5173671" cy="4216539"/>
          </a:xfrm>
          <a:prstGeom prst="rect">
            <a:avLst/>
          </a:prstGeom>
          <a:noFill/>
        </p:spPr>
        <p:txBody>
          <a:bodyPr wrap="square" rtlCol="0">
            <a:spAutoFit/>
          </a:bodyPr>
          <a:lstStyle/>
          <a:p>
            <a:pPr marL="342900" indent="-342900" algn="l">
              <a:buAutoNum type="arabicPeriod"/>
            </a:pPr>
            <a:r>
              <a:rPr lang="en-US" sz="1400" b="1" dirty="0">
                <a:latin typeface="Times New Roman" panose="02020603050405020304" pitchFamily="18" charset="0"/>
                <a:cs typeface="Times New Roman" panose="02020603050405020304" pitchFamily="18" charset="0"/>
              </a:rPr>
              <a:t>Overview of CMOS Inverter Switching</a:t>
            </a:r>
            <a:r>
              <a:rPr lang="en-US" sz="14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Describes the basic switching characteristics of a CMOS inverter, especially when the gate voltage undergoes an abrupt or infinitely sharp transition.</a:t>
            </a:r>
          </a:p>
          <a:p>
            <a:pPr algn="l"/>
            <a:endParaRPr lang="en-US" sz="1300" dirty="0">
              <a:latin typeface="Times New Roman" panose="02020603050405020304" pitchFamily="18" charset="0"/>
              <a:cs typeface="Times New Roman" panose="02020603050405020304" pitchFamily="18" charset="0"/>
            </a:endParaRPr>
          </a:p>
          <a:p>
            <a:pPr marL="0" indent="0" algn="l">
              <a:buNone/>
            </a:pPr>
            <a:r>
              <a:rPr lang="en-US" sz="1400" b="1" dirty="0">
                <a:latin typeface="Times New Roman" panose="02020603050405020304" pitchFamily="18" charset="0"/>
                <a:cs typeface="Times New Roman" panose="02020603050405020304" pitchFamily="18" charset="0"/>
              </a:rPr>
              <a:t>2.    Switching Transition </a:t>
            </a:r>
          </a:p>
          <a:p>
            <a:pPr marL="0" indent="0" algn="l">
              <a:buNone/>
            </a:pPr>
            <a:r>
              <a:rPr lang="en-US" sz="1300" dirty="0">
                <a:latin typeface="Times New Roman" panose="02020603050405020304" pitchFamily="18" charset="0"/>
                <a:cs typeface="Times New Roman" panose="02020603050405020304" pitchFamily="18" charset="0"/>
              </a:rPr>
              <a:t>Example: In an inverter, when Vin​ transitions from 0 to </a:t>
            </a:r>
            <a:r>
              <a:rPr lang="en-US" sz="1300" dirty="0" err="1">
                <a:latin typeface="Times New Roman" panose="02020603050405020304" pitchFamily="18" charset="0"/>
                <a:cs typeface="Times New Roman" panose="02020603050405020304" pitchFamily="18" charset="0"/>
              </a:rPr>
              <a:t>Vdd</a:t>
            </a:r>
            <a:endParaRPr lang="en-US" sz="1300" dirty="0">
              <a:latin typeface="Times New Roman" panose="02020603050405020304" pitchFamily="18" charset="0"/>
              <a:cs typeface="Times New Roman" panose="02020603050405020304" pitchFamily="18" charset="0"/>
            </a:endParaRPr>
          </a:p>
          <a:p>
            <a:pPr marL="0" indent="0" algn="l">
              <a:buNone/>
            </a:pPr>
            <a:r>
              <a:rPr lang="en-US" sz="1300" dirty="0">
                <a:latin typeface="Times New Roman" panose="02020603050405020304" pitchFamily="18" charset="0"/>
                <a:cs typeface="Times New Roman" panose="02020603050405020304" pitchFamily="18" charset="0"/>
              </a:rPr>
              <a:t> Before the transition, the </a:t>
            </a:r>
            <a:r>
              <a:rPr lang="en-US" sz="1300" dirty="0" err="1">
                <a:latin typeface="Times New Roman" panose="02020603050405020304" pitchFamily="18" charset="0"/>
                <a:cs typeface="Times New Roman" panose="02020603050405020304" pitchFamily="18" charset="0"/>
              </a:rPr>
              <a:t>nMOSFET</a:t>
            </a:r>
            <a:r>
              <a:rPr lang="en-US" sz="1300" dirty="0">
                <a:latin typeface="Times New Roman" panose="02020603050405020304" pitchFamily="18" charset="0"/>
                <a:cs typeface="Times New Roman" panose="02020603050405020304" pitchFamily="18" charset="0"/>
              </a:rPr>
              <a:t> is off, and the   </a:t>
            </a:r>
            <a:r>
              <a:rPr lang="en-US" sz="1300" dirty="0" err="1">
                <a:latin typeface="Times New Roman" panose="02020603050405020304" pitchFamily="18" charset="0"/>
                <a:cs typeface="Times New Roman" panose="02020603050405020304" pitchFamily="18" charset="0"/>
              </a:rPr>
              <a:t>pMOSFET</a:t>
            </a:r>
            <a:r>
              <a:rPr lang="en-US" sz="1300" dirty="0">
                <a:latin typeface="Times New Roman" panose="02020603050405020304" pitchFamily="18" charset="0"/>
                <a:cs typeface="Times New Roman" panose="02020603050405020304" pitchFamily="18" charset="0"/>
              </a:rPr>
              <a:t> is on</a:t>
            </a:r>
            <a:r>
              <a:rPr lang="en-US" sz="1400" dirty="0">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After the transition, the </a:t>
            </a:r>
            <a:r>
              <a:rPr lang="en-US" sz="1300" dirty="0" err="1">
                <a:latin typeface="Times New Roman" panose="02020603050405020304" pitchFamily="18" charset="0"/>
                <a:cs typeface="Times New Roman" panose="02020603050405020304" pitchFamily="18" charset="0"/>
              </a:rPr>
              <a:t>nMOSFET</a:t>
            </a:r>
            <a:r>
              <a:rPr lang="en-US" sz="1300" dirty="0">
                <a:latin typeface="Times New Roman" panose="02020603050405020304" pitchFamily="18" charset="0"/>
                <a:cs typeface="Times New Roman" panose="02020603050405020304" pitchFamily="18" charset="0"/>
              </a:rPr>
              <a:t> is on, and the </a:t>
            </a:r>
            <a:r>
              <a:rPr lang="en-US" sz="1300" dirty="0" err="1">
                <a:latin typeface="Times New Roman" panose="02020603050405020304" pitchFamily="18" charset="0"/>
                <a:cs typeface="Times New Roman" panose="02020603050405020304" pitchFamily="18" charset="0"/>
              </a:rPr>
              <a:t>pMOSFET</a:t>
            </a:r>
            <a:r>
              <a:rPr lang="en-US" sz="1300" dirty="0">
                <a:latin typeface="Times New Roman" panose="02020603050405020304" pitchFamily="18" charset="0"/>
                <a:cs typeface="Times New Roman" panose="02020603050405020304" pitchFamily="18" charset="0"/>
              </a:rPr>
              <a:t> is off.</a:t>
            </a:r>
          </a:p>
          <a:p>
            <a:pPr marL="0" indent="0" algn="l">
              <a:buNone/>
            </a:pPr>
            <a:endParaRPr lang="en-US" sz="1300" dirty="0">
              <a:latin typeface="Times New Roman" panose="02020603050405020304" pitchFamily="18" charset="0"/>
              <a:cs typeface="Times New Roman" panose="02020603050405020304" pitchFamily="18" charset="0"/>
            </a:endParaRPr>
          </a:p>
          <a:p>
            <a:pPr marL="76200" indent="0" algn="l">
              <a:buNone/>
            </a:pPr>
            <a:r>
              <a:rPr lang="en-US" sz="1400" b="1" dirty="0">
                <a:latin typeface="Times New Roman" panose="02020603050405020304" pitchFamily="18" charset="0"/>
                <a:cs typeface="Times New Roman" panose="02020603050405020304" pitchFamily="18" charset="0"/>
              </a:rPr>
              <a:t>3.    </a:t>
            </a:r>
            <a:r>
              <a:rPr lang="en-IN" sz="1400" b="1" dirty="0">
                <a:latin typeface="Times New Roman" panose="02020603050405020304" pitchFamily="18" charset="0"/>
                <a:cs typeface="Times New Roman" panose="02020603050405020304" pitchFamily="18" charset="0"/>
              </a:rPr>
              <a:t>Pull-Down Switching Characteristics</a:t>
            </a:r>
            <a:r>
              <a:rPr lang="en-IN" sz="1400" dirty="0">
                <a:latin typeface="Times New Roman" panose="02020603050405020304" pitchFamily="18" charset="0"/>
                <a:cs typeface="Times New Roman" panose="02020603050405020304" pitchFamily="18" charset="0"/>
              </a:rPr>
              <a:t>: </a:t>
            </a:r>
            <a:r>
              <a:rPr lang="en-IN" sz="1300" dirty="0">
                <a:latin typeface="Times New Roman" panose="02020603050405020304" pitchFamily="18" charset="0"/>
                <a:cs typeface="Times New Roman" panose="02020603050405020304" pitchFamily="18" charset="0"/>
              </a:rPr>
              <a:t>The switching behaviour is defined by the differential equation:</a:t>
            </a:r>
          </a:p>
          <a:p>
            <a:pPr marL="76200" indent="0" algn="l">
              <a:buNone/>
            </a:pPr>
            <a:r>
              <a:rPr lang="en-IN" sz="1300" dirty="0">
                <a:latin typeface="Times New Roman" panose="02020603050405020304" pitchFamily="18" charset="0"/>
                <a:cs typeface="Times New Roman" panose="02020603050405020304" pitchFamily="18" charset="0"/>
              </a:rPr>
              <a:t>       (C_​+C+​)</a:t>
            </a:r>
            <a:r>
              <a:rPr lang="en-IN" sz="1300" dirty="0" err="1">
                <a:latin typeface="Times New Roman" panose="02020603050405020304" pitchFamily="18" charset="0"/>
                <a:cs typeface="Times New Roman" panose="02020603050405020304" pitchFamily="18" charset="0"/>
              </a:rPr>
              <a:t>dVout</a:t>
            </a:r>
            <a:r>
              <a:rPr lang="en-IN" sz="1300" dirty="0">
                <a:latin typeface="Times New Roman" panose="02020603050405020304" pitchFamily="18" charset="0"/>
                <a:cs typeface="Times New Roman" panose="02020603050405020304" pitchFamily="18" charset="0"/>
              </a:rPr>
              <a:t>/dt​​=−IN​(Vin​=</a:t>
            </a:r>
            <a:r>
              <a:rPr lang="en-IN" sz="1300" dirty="0" err="1">
                <a:latin typeface="Times New Roman" panose="02020603050405020304" pitchFamily="18" charset="0"/>
                <a:cs typeface="Times New Roman" panose="02020603050405020304" pitchFamily="18" charset="0"/>
              </a:rPr>
              <a:t>Vdd</a:t>
            </a:r>
            <a:r>
              <a:rPr lang="en-IN" sz="1300" dirty="0">
                <a:latin typeface="Times New Roman" panose="02020603050405020304" pitchFamily="18" charset="0"/>
                <a:cs typeface="Times New Roman" panose="02020603050405020304" pitchFamily="18" charset="0"/>
              </a:rPr>
              <a:t>​)</a:t>
            </a:r>
          </a:p>
          <a:p>
            <a:pPr marL="76200" indent="0" algn="l">
              <a:buNone/>
            </a:pPr>
            <a:endParaRPr lang="en-IN" sz="1300" dirty="0">
              <a:latin typeface="Times New Roman" panose="02020603050405020304" pitchFamily="18" charset="0"/>
              <a:cs typeface="Times New Roman" panose="02020603050405020304" pitchFamily="18" charset="0"/>
            </a:endParaRPr>
          </a:p>
          <a:p>
            <a:pPr marL="0" indent="0" algn="l">
              <a:buNone/>
            </a:pPr>
            <a:r>
              <a:rPr lang="en-US" sz="1400" b="1" dirty="0">
                <a:latin typeface="Times New Roman" panose="02020603050405020304" pitchFamily="18" charset="0"/>
                <a:cs typeface="Times New Roman" panose="02020603050405020304" pitchFamily="18" charset="0"/>
              </a:rPr>
              <a:t> 4.     Definition of </a:t>
            </a:r>
            <a:r>
              <a:rPr lang="en-US" sz="1400" b="1" dirty="0" err="1">
                <a:latin typeface="Times New Roman" panose="02020603050405020304" pitchFamily="18" charset="0"/>
                <a:cs typeface="Times New Roman" panose="02020603050405020304" pitchFamily="18" charset="0"/>
              </a:rPr>
              <a:t>nMOSFET</a:t>
            </a:r>
            <a:r>
              <a:rPr lang="en-US" sz="1400" b="1" dirty="0">
                <a:latin typeface="Times New Roman" panose="02020603050405020304" pitchFamily="18" charset="0"/>
                <a:cs typeface="Times New Roman" panose="02020603050405020304" pitchFamily="18" charset="0"/>
              </a:rPr>
              <a:t> Pull-Down Delay (</a:t>
            </a:r>
            <a:r>
              <a:rPr lang="en-US" sz="1400" b="1" dirty="0" err="1">
                <a:latin typeface="Times New Roman" panose="02020603050405020304" pitchFamily="18" charset="0"/>
                <a:cs typeface="Times New Roman" panose="02020603050405020304" pitchFamily="18" charset="0"/>
              </a:rPr>
              <a:t>τn</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Defined as the time it takes for the output node voltage to reach </a:t>
            </a:r>
            <a:r>
              <a:rPr lang="en-US" sz="1300" dirty="0" err="1">
                <a:latin typeface="Times New Roman" panose="02020603050405020304" pitchFamily="18" charset="0"/>
                <a:cs typeface="Times New Roman" panose="02020603050405020304" pitchFamily="18" charset="0"/>
              </a:rPr>
              <a:t>Vdd</a:t>
            </a:r>
            <a:r>
              <a:rPr lang="en-US" sz="1300" dirty="0">
                <a:latin typeface="Times New Roman" panose="02020603050405020304" pitchFamily="18" charset="0"/>
                <a:cs typeface="Times New Roman" panose="02020603050405020304" pitchFamily="18" charset="0"/>
              </a:rPr>
              <a:t>/2.    </a:t>
            </a:r>
          </a:p>
          <a:p>
            <a:pPr marL="0" indent="0" algn="l">
              <a:buNone/>
            </a:pPr>
            <a:r>
              <a:rPr lang="en-US" sz="1300" dirty="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5.     Definition of </a:t>
            </a:r>
            <a:r>
              <a:rPr lang="en-US" sz="1400" b="1" dirty="0" err="1">
                <a:latin typeface="Times New Roman" panose="02020603050405020304" pitchFamily="18" charset="0"/>
                <a:cs typeface="Times New Roman" panose="02020603050405020304" pitchFamily="18" charset="0"/>
              </a:rPr>
              <a:t>pMOSFET</a:t>
            </a:r>
            <a:r>
              <a:rPr lang="en-US" sz="1400" b="1" dirty="0">
                <a:latin typeface="Times New Roman" panose="02020603050405020304" pitchFamily="18" charset="0"/>
                <a:cs typeface="Times New Roman" panose="02020603050405020304" pitchFamily="18" charset="0"/>
              </a:rPr>
              <a:t> Pull-Up Delay (</a:t>
            </a:r>
            <a:r>
              <a:rPr lang="en-US" sz="1400" b="1" dirty="0" err="1">
                <a:latin typeface="Times New Roman" panose="02020603050405020304" pitchFamily="18" charset="0"/>
                <a:cs typeface="Times New Roman" panose="02020603050405020304" pitchFamily="18" charset="0"/>
              </a:rPr>
              <a:t>τp</a:t>
            </a:r>
            <a:r>
              <a:rPr lang="en-US" sz="1400" b="1"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Defined as the time for the output voltage to rise.</a:t>
            </a:r>
          </a:p>
          <a:p>
            <a:pPr marL="0" indent="0" algn="l">
              <a:buNone/>
            </a:pPr>
            <a:r>
              <a:rPr lang="en-US" sz="1400" dirty="0">
                <a:latin typeface="Times New Roman" panose="02020603050405020304" pitchFamily="18" charset="0"/>
                <a:cs typeface="Times New Roman" panose="02020603050405020304" pitchFamily="18" charset="0"/>
              </a:rPr>
              <a:t>   </a:t>
            </a:r>
          </a:p>
          <a:p>
            <a:endParaRPr lang="en-IN" dirty="0"/>
          </a:p>
        </p:txBody>
      </p:sp>
      <p:pic>
        <p:nvPicPr>
          <p:cNvPr id="8" name="Picture 7">
            <a:extLst>
              <a:ext uri="{FF2B5EF4-FFF2-40B4-BE49-F238E27FC236}">
                <a16:creationId xmlns:a16="http://schemas.microsoft.com/office/drawing/2014/main" id="{0E3BC6D5-9268-CD36-E01F-EB85A5EB5B72}"/>
              </a:ext>
            </a:extLst>
          </p:cNvPr>
          <p:cNvPicPr>
            <a:picLocks noChangeAspect="1"/>
          </p:cNvPicPr>
          <p:nvPr/>
        </p:nvPicPr>
        <p:blipFill>
          <a:blip r:embed="rId3"/>
          <a:stretch>
            <a:fillRect/>
          </a:stretch>
        </p:blipFill>
        <p:spPr>
          <a:xfrm>
            <a:off x="224792" y="1338149"/>
            <a:ext cx="3713338" cy="3305480"/>
          </a:xfrm>
          <a:prstGeom prst="rect">
            <a:avLst/>
          </a:prstGeom>
        </p:spPr>
      </p:pic>
      <p:sp>
        <p:nvSpPr>
          <p:cNvPr id="9" name="TextBox 8">
            <a:extLst>
              <a:ext uri="{FF2B5EF4-FFF2-40B4-BE49-F238E27FC236}">
                <a16:creationId xmlns:a16="http://schemas.microsoft.com/office/drawing/2014/main" id="{C874EFCE-16D1-55D7-0C2B-45849324237E}"/>
              </a:ext>
            </a:extLst>
          </p:cNvPr>
          <p:cNvSpPr txBox="1"/>
          <p:nvPr/>
        </p:nvSpPr>
        <p:spPr>
          <a:xfrm>
            <a:off x="0" y="4589453"/>
            <a:ext cx="3957594" cy="553998"/>
          </a:xfrm>
          <a:prstGeom prst="rect">
            <a:avLst/>
          </a:prstGeom>
          <a:noFill/>
        </p:spPr>
        <p:txBody>
          <a:bodyPr wrap="square">
            <a:spAutoFit/>
          </a:bodyPr>
          <a:lstStyle/>
          <a:p>
            <a:r>
              <a:rPr lang="en-IN" sz="1000" dirty="0">
                <a:latin typeface="Times New Roman" panose="02020603050405020304" pitchFamily="18" charset="0"/>
                <a:cs typeface="Times New Roman" panose="02020603050405020304" pitchFamily="18" charset="0"/>
              </a:rPr>
              <a:t>Waveforms of the output node voltage (dotted) of a CMOS inverter. (a) Pull-down transition after an abrupt rise of input voltage (solid). (b) Pull-up transition after an abrupt fall of input voltage (solid).</a:t>
            </a:r>
          </a:p>
        </p:txBody>
      </p:sp>
    </p:spTree>
    <p:extLst>
      <p:ext uri="{BB962C8B-B14F-4D97-AF65-F5344CB8AC3E}">
        <p14:creationId xmlns:p14="http://schemas.microsoft.com/office/powerpoint/2010/main" val="3628977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5F248-C3E8-222E-FB6F-13C8B07CD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BAB84-FCFA-27AC-728B-D315B6F8FE82}"/>
              </a:ext>
            </a:extLst>
          </p:cNvPr>
          <p:cNvSpPr>
            <a:spLocks noGrp="1"/>
          </p:cNvSpPr>
          <p:nvPr>
            <p:ph type="title"/>
          </p:nvPr>
        </p:nvSpPr>
        <p:spPr>
          <a:xfrm>
            <a:off x="783456" y="298884"/>
            <a:ext cx="7571700" cy="607409"/>
          </a:xfrm>
        </p:spPr>
        <p:txBody>
          <a:bodyPr/>
          <a:lstStyle/>
          <a:p>
            <a:pPr algn="ctr"/>
            <a:r>
              <a:rPr lang="en-US" sz="2800" b="1" dirty="0">
                <a:latin typeface="Times New Roman" panose="02020603050405020304" pitchFamily="18" charset="0"/>
                <a:cs typeface="Times New Roman" panose="02020603050405020304" pitchFamily="18" charset="0"/>
              </a:rPr>
              <a:t>A</a:t>
            </a:r>
            <a:r>
              <a:rPr lang="en-IN" sz="2800" b="1" dirty="0" err="1">
                <a:latin typeface="Times New Roman" panose="02020603050405020304" pitchFamily="18" charset="0"/>
                <a:cs typeface="Times New Roman" panose="02020603050405020304" pitchFamily="18" charset="0"/>
              </a:rPr>
              <a:t>dditional</a:t>
            </a:r>
            <a:r>
              <a:rPr lang="en-IN" sz="2800" b="1" dirty="0">
                <a:latin typeface="Times New Roman" panose="02020603050405020304" pitchFamily="18" charset="0"/>
                <a:cs typeface="Times New Roman" panose="02020603050405020304" pitchFamily="18" charset="0"/>
              </a:rPr>
              <a:t> Study Done</a:t>
            </a:r>
          </a:p>
        </p:txBody>
      </p:sp>
      <p:sp>
        <p:nvSpPr>
          <p:cNvPr id="4" name="Slide Number Placeholder 3">
            <a:extLst>
              <a:ext uri="{FF2B5EF4-FFF2-40B4-BE49-F238E27FC236}">
                <a16:creationId xmlns:a16="http://schemas.microsoft.com/office/drawing/2014/main" id="{F2708B10-B5A3-808A-308E-8D69B7382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43</a:t>
            </a:fld>
            <a:endParaRPr lang="en"/>
          </a:p>
        </p:txBody>
      </p:sp>
      <p:cxnSp>
        <p:nvCxnSpPr>
          <p:cNvPr id="5" name="Google Shape;84;p4">
            <a:extLst>
              <a:ext uri="{FF2B5EF4-FFF2-40B4-BE49-F238E27FC236}">
                <a16:creationId xmlns:a16="http://schemas.microsoft.com/office/drawing/2014/main" id="{76241321-795C-B344-AA87-0B36653AE077}"/>
              </a:ext>
            </a:extLst>
          </p:cNvPr>
          <p:cNvCxnSpPr>
            <a:cxnSpLocks/>
          </p:cNvCxnSpPr>
          <p:nvPr/>
        </p:nvCxnSpPr>
        <p:spPr>
          <a:xfrm>
            <a:off x="185530" y="956078"/>
            <a:ext cx="8767554" cy="0"/>
          </a:xfrm>
          <a:prstGeom prst="straightConnector1">
            <a:avLst/>
          </a:prstGeom>
          <a:noFill/>
          <a:ln w="28575" cap="flat" cmpd="sng">
            <a:solidFill>
              <a:schemeClr val="dk2"/>
            </a:solidFill>
            <a:prstDash val="solid"/>
            <a:round/>
            <a:headEnd type="none" w="med" len="med"/>
            <a:tailEnd type="none" w="med" len="med"/>
          </a:ln>
        </p:spPr>
      </p:cxnSp>
      <p:sp>
        <p:nvSpPr>
          <p:cNvPr id="7" name="Text Placeholder 6">
            <a:extLst>
              <a:ext uri="{FF2B5EF4-FFF2-40B4-BE49-F238E27FC236}">
                <a16:creationId xmlns:a16="http://schemas.microsoft.com/office/drawing/2014/main" id="{D1D49D9D-D745-867A-6083-6E0A857E251C}"/>
              </a:ext>
            </a:extLst>
          </p:cNvPr>
          <p:cNvSpPr>
            <a:spLocks noGrp="1"/>
          </p:cNvSpPr>
          <p:nvPr>
            <p:ph type="body" idx="1"/>
          </p:nvPr>
        </p:nvSpPr>
        <p:spPr>
          <a:xfrm>
            <a:off x="185529" y="956078"/>
            <a:ext cx="8767553" cy="3879222"/>
          </a:xfrm>
        </p:spPr>
        <p:txBody>
          <a:bodyPr/>
          <a:lstStyle/>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600" dirty="0"/>
          </a:p>
        </p:txBody>
      </p:sp>
      <p:sp>
        <p:nvSpPr>
          <p:cNvPr id="6" name="TextBox 5">
            <a:extLst>
              <a:ext uri="{FF2B5EF4-FFF2-40B4-BE49-F238E27FC236}">
                <a16:creationId xmlns:a16="http://schemas.microsoft.com/office/drawing/2014/main" id="{6E78CA48-6001-C88C-EC95-E7DCCBEF480B}"/>
              </a:ext>
            </a:extLst>
          </p:cNvPr>
          <p:cNvSpPr txBox="1"/>
          <p:nvPr/>
        </p:nvSpPr>
        <p:spPr>
          <a:xfrm>
            <a:off x="100013" y="906293"/>
            <a:ext cx="4572000" cy="1069524"/>
          </a:xfrm>
          <a:prstGeom prst="rect">
            <a:avLst/>
          </a:prstGeom>
          <a:noFill/>
        </p:spPr>
        <p:txBody>
          <a:bodyPr wrap="square">
            <a:spAutoFit/>
          </a:body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 Noise Margin</a:t>
            </a:r>
          </a:p>
          <a:p>
            <a:pPr marL="76200" indent="0">
              <a:lnSpc>
                <a:spcPct val="150000"/>
              </a:lnSpc>
              <a:buClrTx/>
              <a:buNone/>
            </a:pPr>
            <a:r>
              <a:rPr lang="en-US" sz="1300" dirty="0">
                <a:latin typeface="Times New Roman" panose="02020603050405020304" pitchFamily="18" charset="0"/>
                <a:cs typeface="Times New Roman" panose="02020603050405020304" pitchFamily="18" charset="0"/>
              </a:rPr>
              <a:t>Noise margin is the tolerance level for unwanted voltage </a:t>
            </a:r>
          </a:p>
          <a:p>
            <a:pPr marL="76200" indent="0">
              <a:buClrTx/>
              <a:buNone/>
            </a:pPr>
            <a:r>
              <a:rPr lang="en-US" sz="1300" dirty="0">
                <a:latin typeface="Times New Roman" panose="02020603050405020304" pitchFamily="18" charset="0"/>
                <a:cs typeface="Times New Roman" panose="02020603050405020304" pitchFamily="18" charset="0"/>
              </a:rPr>
              <a:t>(noise) that can be present on an input signal without causing </a:t>
            </a:r>
          </a:p>
          <a:p>
            <a:pPr marL="76200" indent="0">
              <a:buClrTx/>
              <a:buNone/>
            </a:pPr>
            <a:r>
              <a:rPr lang="en-US" sz="1300" dirty="0">
                <a:latin typeface="Times New Roman" panose="02020603050405020304" pitchFamily="18" charset="0"/>
                <a:cs typeface="Times New Roman" panose="02020603050405020304" pitchFamily="18" charset="0"/>
              </a:rPr>
              <a:t>errors in the output.</a:t>
            </a:r>
          </a:p>
        </p:txBody>
      </p:sp>
      <p:sp>
        <p:nvSpPr>
          <p:cNvPr id="8" name="TextBox 7">
            <a:extLst>
              <a:ext uri="{FF2B5EF4-FFF2-40B4-BE49-F238E27FC236}">
                <a16:creationId xmlns:a16="http://schemas.microsoft.com/office/drawing/2014/main" id="{0B4A3560-210B-0AF1-65D6-B29EC6045339}"/>
              </a:ext>
            </a:extLst>
          </p:cNvPr>
          <p:cNvSpPr txBox="1"/>
          <p:nvPr/>
        </p:nvSpPr>
        <p:spPr>
          <a:xfrm>
            <a:off x="4477068" y="1040930"/>
            <a:ext cx="4795520" cy="1208023"/>
          </a:xfrm>
          <a:prstGeom prst="rect">
            <a:avLst/>
          </a:prstGeom>
          <a:noFill/>
        </p:spPr>
        <p:txBody>
          <a:bodyPr wrap="square" rtlCol="0">
            <a:spAutoFit/>
          </a:bodyPr>
          <a:lstStyle/>
          <a:p>
            <a:pPr>
              <a:lnSpc>
                <a:spcPct val="150000"/>
              </a:lnSpc>
            </a:pPr>
            <a:r>
              <a:rPr lang="en-US" sz="1300" dirty="0">
                <a:latin typeface="Times New Roman" panose="02020603050405020304" pitchFamily="18" charset="0"/>
                <a:cs typeface="Times New Roman" panose="02020603050405020304" pitchFamily="18" charset="0"/>
              </a:rPr>
              <a:t>Noise margin for a given transfer curve is measured by the size of the maximum square that can fit between itself and its complementary curve.</a:t>
            </a:r>
          </a:p>
          <a:p>
            <a:endParaRPr lang="en-IN" dirty="0"/>
          </a:p>
        </p:txBody>
      </p:sp>
      <p:cxnSp>
        <p:nvCxnSpPr>
          <p:cNvPr id="10" name="Straight Connector 9">
            <a:extLst>
              <a:ext uri="{FF2B5EF4-FFF2-40B4-BE49-F238E27FC236}">
                <a16:creationId xmlns:a16="http://schemas.microsoft.com/office/drawing/2014/main" id="{B83509C2-16A8-FFC9-B85F-DF81918A41E9}"/>
              </a:ext>
            </a:extLst>
          </p:cNvPr>
          <p:cNvCxnSpPr/>
          <p:nvPr/>
        </p:nvCxnSpPr>
        <p:spPr>
          <a:xfrm>
            <a:off x="4421981" y="956078"/>
            <a:ext cx="0" cy="4187373"/>
          </a:xfrm>
          <a:prstGeom prst="line">
            <a:avLst/>
          </a:prstGeom>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2E69280E-429F-4127-C7B6-5A3963A6AACA}"/>
              </a:ext>
            </a:extLst>
          </p:cNvPr>
          <p:cNvPicPr>
            <a:picLocks noChangeAspect="1"/>
          </p:cNvPicPr>
          <p:nvPr/>
        </p:nvPicPr>
        <p:blipFill>
          <a:blip r:embed="rId3"/>
          <a:stretch>
            <a:fillRect/>
          </a:stretch>
        </p:blipFill>
        <p:spPr>
          <a:xfrm>
            <a:off x="439579" y="2014885"/>
            <a:ext cx="2932719" cy="2870200"/>
          </a:xfrm>
          <a:prstGeom prst="rect">
            <a:avLst/>
          </a:prstGeom>
        </p:spPr>
      </p:pic>
      <p:pic>
        <p:nvPicPr>
          <p:cNvPr id="12" name="Picture 11">
            <a:extLst>
              <a:ext uri="{FF2B5EF4-FFF2-40B4-BE49-F238E27FC236}">
                <a16:creationId xmlns:a16="http://schemas.microsoft.com/office/drawing/2014/main" id="{698C3285-48DF-C6AC-F015-FB4F5F483BBF}"/>
              </a:ext>
            </a:extLst>
          </p:cNvPr>
          <p:cNvPicPr>
            <a:picLocks noChangeAspect="1"/>
          </p:cNvPicPr>
          <p:nvPr/>
        </p:nvPicPr>
        <p:blipFill>
          <a:blip r:embed="rId4"/>
          <a:stretch>
            <a:fillRect/>
          </a:stretch>
        </p:blipFill>
        <p:spPr>
          <a:xfrm>
            <a:off x="5621870" y="1750012"/>
            <a:ext cx="2384207" cy="3393439"/>
          </a:xfrm>
          <a:prstGeom prst="rect">
            <a:avLst/>
          </a:prstGeom>
        </p:spPr>
      </p:pic>
    </p:spTree>
    <p:extLst>
      <p:ext uri="{BB962C8B-B14F-4D97-AF65-F5344CB8AC3E}">
        <p14:creationId xmlns:p14="http://schemas.microsoft.com/office/powerpoint/2010/main" val="9940480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21A2C-F7B0-888B-A93C-F99D81175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221B6-0459-22F4-49C1-F1EA0E615FAB}"/>
              </a:ext>
            </a:extLst>
          </p:cNvPr>
          <p:cNvSpPr>
            <a:spLocks noGrp="1"/>
          </p:cNvSpPr>
          <p:nvPr>
            <p:ph type="title"/>
          </p:nvPr>
        </p:nvSpPr>
        <p:spPr>
          <a:xfrm>
            <a:off x="783456" y="298884"/>
            <a:ext cx="7571700" cy="607409"/>
          </a:xfrm>
        </p:spPr>
        <p:txBody>
          <a:bodyPr/>
          <a:lstStyle/>
          <a:p>
            <a:pPr algn="ctr"/>
            <a:r>
              <a:rPr lang="en-US" sz="2800" b="1" dirty="0">
                <a:latin typeface="Times New Roman" panose="02020603050405020304" pitchFamily="18" charset="0"/>
                <a:cs typeface="Times New Roman" panose="02020603050405020304" pitchFamily="18" charset="0"/>
              </a:rPr>
              <a:t>A</a:t>
            </a:r>
            <a:r>
              <a:rPr lang="en-IN" sz="2800" b="1" dirty="0" err="1">
                <a:latin typeface="Times New Roman" panose="02020603050405020304" pitchFamily="18" charset="0"/>
                <a:cs typeface="Times New Roman" panose="02020603050405020304" pitchFamily="18" charset="0"/>
              </a:rPr>
              <a:t>dditional</a:t>
            </a:r>
            <a:r>
              <a:rPr lang="en-IN" sz="2800" b="1" dirty="0">
                <a:latin typeface="Times New Roman" panose="02020603050405020304" pitchFamily="18" charset="0"/>
                <a:cs typeface="Times New Roman" panose="02020603050405020304" pitchFamily="18" charset="0"/>
              </a:rPr>
              <a:t> Study Done</a:t>
            </a:r>
          </a:p>
        </p:txBody>
      </p:sp>
      <p:sp>
        <p:nvSpPr>
          <p:cNvPr id="4" name="Slide Number Placeholder 3">
            <a:extLst>
              <a:ext uri="{FF2B5EF4-FFF2-40B4-BE49-F238E27FC236}">
                <a16:creationId xmlns:a16="http://schemas.microsoft.com/office/drawing/2014/main" id="{5643A76C-701E-6C35-060A-54D048AAD0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44</a:t>
            </a:fld>
            <a:endParaRPr lang="en"/>
          </a:p>
        </p:txBody>
      </p:sp>
      <p:cxnSp>
        <p:nvCxnSpPr>
          <p:cNvPr id="5" name="Google Shape;84;p4">
            <a:extLst>
              <a:ext uri="{FF2B5EF4-FFF2-40B4-BE49-F238E27FC236}">
                <a16:creationId xmlns:a16="http://schemas.microsoft.com/office/drawing/2014/main" id="{EFB558E7-2F79-76B5-AF2D-87CD8ECD441C}"/>
              </a:ext>
            </a:extLst>
          </p:cNvPr>
          <p:cNvCxnSpPr>
            <a:cxnSpLocks/>
          </p:cNvCxnSpPr>
          <p:nvPr/>
        </p:nvCxnSpPr>
        <p:spPr>
          <a:xfrm>
            <a:off x="185530" y="956078"/>
            <a:ext cx="8767554" cy="0"/>
          </a:xfrm>
          <a:prstGeom prst="straightConnector1">
            <a:avLst/>
          </a:prstGeom>
          <a:noFill/>
          <a:ln w="28575" cap="flat" cmpd="sng">
            <a:solidFill>
              <a:schemeClr val="dk2"/>
            </a:solidFill>
            <a:prstDash val="solid"/>
            <a:round/>
            <a:headEnd type="none" w="med" len="med"/>
            <a:tailEnd type="none" w="med" len="med"/>
          </a:ln>
        </p:spPr>
      </p:cxnSp>
      <p:sp>
        <p:nvSpPr>
          <p:cNvPr id="7" name="Text Placeholder 6">
            <a:extLst>
              <a:ext uri="{FF2B5EF4-FFF2-40B4-BE49-F238E27FC236}">
                <a16:creationId xmlns:a16="http://schemas.microsoft.com/office/drawing/2014/main" id="{B54CD4A6-AF6C-6194-FD3E-C9DFCFCBECD8}"/>
              </a:ext>
            </a:extLst>
          </p:cNvPr>
          <p:cNvSpPr>
            <a:spLocks noGrp="1"/>
          </p:cNvSpPr>
          <p:nvPr>
            <p:ph type="body" idx="1"/>
          </p:nvPr>
        </p:nvSpPr>
        <p:spPr>
          <a:xfrm>
            <a:off x="185529" y="956078"/>
            <a:ext cx="8767553" cy="3879222"/>
          </a:xfrm>
        </p:spPr>
        <p:txBody>
          <a:bodyPr/>
          <a:lstStyle/>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600" dirty="0"/>
          </a:p>
        </p:txBody>
      </p:sp>
      <p:sp>
        <p:nvSpPr>
          <p:cNvPr id="6" name="TextBox 5">
            <a:extLst>
              <a:ext uri="{FF2B5EF4-FFF2-40B4-BE49-F238E27FC236}">
                <a16:creationId xmlns:a16="http://schemas.microsoft.com/office/drawing/2014/main" id="{7D69E9D8-D748-C95C-8A5F-F5754DAAEBB7}"/>
              </a:ext>
            </a:extLst>
          </p:cNvPr>
          <p:cNvSpPr txBox="1"/>
          <p:nvPr/>
        </p:nvSpPr>
        <p:spPr>
          <a:xfrm>
            <a:off x="92869" y="1005864"/>
            <a:ext cx="4572000" cy="646331"/>
          </a:xfrm>
          <a:prstGeom prst="rect">
            <a:avLst/>
          </a:prstGeom>
          <a:noFill/>
        </p:spPr>
        <p:txBody>
          <a:bodyPr wrap="square">
            <a:spAutoFit/>
          </a:bodyPr>
          <a:lstStyle/>
          <a:p>
            <a:pPr marL="285750" indent="-285750">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Propagation delay of CMOS inverter</a:t>
            </a:r>
            <a:endParaRPr lang="en-IN" sz="1800" b="1" dirty="0">
              <a:latin typeface="Times New Roman" panose="02020603050405020304" pitchFamily="18" charset="0"/>
              <a:cs typeface="Times New Roman" panose="02020603050405020304" pitchFamily="18" charset="0"/>
            </a:endParaRPr>
          </a:p>
          <a:p>
            <a:pPr>
              <a:buClrTx/>
            </a:pPr>
            <a:endParaRPr lang="en-IN" sz="18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27BF86-5C48-98AB-2171-827CD04AFC28}"/>
              </a:ext>
            </a:extLst>
          </p:cNvPr>
          <p:cNvPicPr>
            <a:picLocks noChangeAspect="1"/>
          </p:cNvPicPr>
          <p:nvPr/>
        </p:nvPicPr>
        <p:blipFill>
          <a:blip r:embed="rId3"/>
          <a:stretch>
            <a:fillRect/>
          </a:stretch>
        </p:blipFill>
        <p:spPr>
          <a:xfrm>
            <a:off x="92869" y="1873430"/>
            <a:ext cx="3101609" cy="2156647"/>
          </a:xfrm>
          <a:prstGeom prst="rect">
            <a:avLst/>
          </a:prstGeom>
        </p:spPr>
      </p:pic>
      <p:sp>
        <p:nvSpPr>
          <p:cNvPr id="9" name="TextBox 8">
            <a:extLst>
              <a:ext uri="{FF2B5EF4-FFF2-40B4-BE49-F238E27FC236}">
                <a16:creationId xmlns:a16="http://schemas.microsoft.com/office/drawing/2014/main" id="{8B90A439-56F0-0298-27C7-EE9D5E402020}"/>
              </a:ext>
            </a:extLst>
          </p:cNvPr>
          <p:cNvSpPr txBox="1"/>
          <p:nvPr/>
        </p:nvSpPr>
        <p:spPr>
          <a:xfrm>
            <a:off x="3313749" y="1652195"/>
            <a:ext cx="5955848" cy="3996992"/>
          </a:xfrm>
          <a:prstGeom prst="rect">
            <a:avLst/>
          </a:prstGeom>
          <a:noFill/>
        </p:spPr>
        <p:txBody>
          <a:bodyPr wrap="square">
            <a:spAutoFit/>
          </a:bodyPr>
          <a:lstStyle/>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Inverter propagation delay: </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time delay between input and output signals; figure of merit of logic speed. Typical propagation delays: &lt; 100 ps.</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Average propagation delay: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tp</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 (T</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PHL</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+T</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LHP</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)/2.</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Where, T</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PHL</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propagation delay high to low</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and T</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PLH</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propagation delay low to high</a:t>
            </a:r>
          </a:p>
          <a:p>
            <a:pPr>
              <a:lnSpc>
                <a:spcPct val="107000"/>
              </a:lnSpc>
              <a:spcAft>
                <a:spcPts val="800"/>
              </a:spcAft>
            </a:pP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Propagation delay and Power </a:t>
            </a:r>
            <a:r>
              <a:rPr lang="en-IN" sz="1500" b="1" kern="100" dirty="0" err="1">
                <a:effectLst/>
                <a:latin typeface="Times New Roman" panose="02020603050405020304" pitchFamily="18" charset="0"/>
                <a:ea typeface="Calibri" panose="020F0502020204030204" pitchFamily="34" charset="0"/>
                <a:cs typeface="Times New Roman" panose="02020603050405020304" pitchFamily="18" charset="0"/>
              </a:rPr>
              <a:t>tradeoff</a:t>
            </a: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V</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DD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increases⇒ </a:t>
            </a:r>
            <a:r>
              <a:rPr lang="en-IN" sz="1500" kern="100" dirty="0" err="1">
                <a:effectLst/>
                <a:latin typeface="Times New Roman" panose="02020603050405020304" pitchFamily="18" charset="0"/>
                <a:ea typeface="Calibri" panose="020F0502020204030204" pitchFamily="34" charset="0"/>
                <a:cs typeface="Times New Roman" panose="02020603050405020304" pitchFamily="18" charset="0"/>
              </a:rPr>
              <a:t>tp</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decreases</a:t>
            </a: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Reason:</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V</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DD</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increases as a result, the overdrive voltage V</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-V</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is also increased which increases the current I</a:t>
            </a:r>
            <a:r>
              <a:rPr lang="en-IN" sz="1500" kern="100" baseline="-25000" dirty="0">
                <a:effectLst/>
                <a:latin typeface="Times New Roman" panose="02020603050405020304" pitchFamily="18" charset="0"/>
                <a:ea typeface="Calibri" panose="020F0502020204030204" pitchFamily="34" charset="0"/>
                <a:cs typeface="Times New Roman" panose="02020603050405020304" pitchFamily="18" charset="0"/>
              </a:rPr>
              <a:t>D</a:t>
            </a:r>
            <a:endParaRPr lang="en-IN" sz="1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500" b="1" kern="100" dirty="0">
                <a:effectLst/>
                <a:latin typeface="Times New Roman" panose="02020603050405020304" pitchFamily="18" charset="0"/>
                <a:ea typeface="Calibri" panose="020F0502020204030204" pitchFamily="34" charset="0"/>
                <a:cs typeface="Times New Roman" panose="02020603050405020304" pitchFamily="18" charset="0"/>
              </a:rPr>
              <a:t>Trade-off:</a:t>
            </a:r>
            <a:r>
              <a:rPr lang="en-IN" sz="1500" kern="100" dirty="0">
                <a:effectLst/>
                <a:latin typeface="Times New Roman" panose="02020603050405020304" pitchFamily="18" charset="0"/>
                <a:ea typeface="Calibri" panose="020F0502020204030204" pitchFamily="34" charset="0"/>
                <a:cs typeface="Times New Roman" panose="02020603050405020304" pitchFamily="18" charset="0"/>
              </a:rPr>
              <a:t> VDD ↑⇒more power consumed.</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252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9CE9C-DBA6-7A1F-36F7-A3B6020DB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435C8-9CA3-A2E4-CF11-2260D23BD148}"/>
              </a:ext>
            </a:extLst>
          </p:cNvPr>
          <p:cNvSpPr>
            <a:spLocks noGrp="1"/>
          </p:cNvSpPr>
          <p:nvPr>
            <p:ph type="title"/>
          </p:nvPr>
        </p:nvSpPr>
        <p:spPr>
          <a:xfrm>
            <a:off x="783456" y="298884"/>
            <a:ext cx="7571700" cy="607409"/>
          </a:xfrm>
        </p:spPr>
        <p:txBody>
          <a:bodyPr/>
          <a:lstStyle/>
          <a:p>
            <a:pPr algn="ctr"/>
            <a:r>
              <a:rPr lang="en-US" sz="2800" b="1" dirty="0">
                <a:latin typeface="Times New Roman" panose="02020603050405020304" pitchFamily="18" charset="0"/>
                <a:cs typeface="Times New Roman" panose="02020603050405020304" pitchFamily="18" charset="0"/>
              </a:rPr>
              <a:t>A</a:t>
            </a:r>
            <a:r>
              <a:rPr lang="en-IN" sz="2800" b="1" dirty="0" err="1">
                <a:latin typeface="Times New Roman" panose="02020603050405020304" pitchFamily="18" charset="0"/>
                <a:cs typeface="Times New Roman" panose="02020603050405020304" pitchFamily="18" charset="0"/>
              </a:rPr>
              <a:t>dditional</a:t>
            </a:r>
            <a:r>
              <a:rPr lang="en-IN" sz="2800" b="1" dirty="0">
                <a:latin typeface="Times New Roman" panose="02020603050405020304" pitchFamily="18" charset="0"/>
                <a:cs typeface="Times New Roman" panose="02020603050405020304" pitchFamily="18" charset="0"/>
              </a:rPr>
              <a:t> Study Done</a:t>
            </a:r>
          </a:p>
        </p:txBody>
      </p:sp>
      <p:sp>
        <p:nvSpPr>
          <p:cNvPr id="4" name="Slide Number Placeholder 3">
            <a:extLst>
              <a:ext uri="{FF2B5EF4-FFF2-40B4-BE49-F238E27FC236}">
                <a16:creationId xmlns:a16="http://schemas.microsoft.com/office/drawing/2014/main" id="{08BBAAFD-45FB-3A3B-54F5-591B733998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45</a:t>
            </a:fld>
            <a:endParaRPr lang="en"/>
          </a:p>
        </p:txBody>
      </p:sp>
      <p:cxnSp>
        <p:nvCxnSpPr>
          <p:cNvPr id="5" name="Google Shape;84;p4">
            <a:extLst>
              <a:ext uri="{FF2B5EF4-FFF2-40B4-BE49-F238E27FC236}">
                <a16:creationId xmlns:a16="http://schemas.microsoft.com/office/drawing/2014/main" id="{EE095DB8-EEC0-C529-6D2D-CF19A7A53DF9}"/>
              </a:ext>
            </a:extLst>
          </p:cNvPr>
          <p:cNvCxnSpPr>
            <a:cxnSpLocks/>
          </p:cNvCxnSpPr>
          <p:nvPr/>
        </p:nvCxnSpPr>
        <p:spPr>
          <a:xfrm>
            <a:off x="185530" y="956078"/>
            <a:ext cx="8767554" cy="0"/>
          </a:xfrm>
          <a:prstGeom prst="straightConnector1">
            <a:avLst/>
          </a:prstGeom>
          <a:noFill/>
          <a:ln w="28575" cap="flat" cmpd="sng">
            <a:solidFill>
              <a:schemeClr val="dk2"/>
            </a:solidFill>
            <a:prstDash val="solid"/>
            <a:round/>
            <a:headEnd type="none" w="med" len="med"/>
            <a:tailEnd type="none" w="med" len="med"/>
          </a:ln>
        </p:spPr>
      </p:cxnSp>
      <p:sp>
        <p:nvSpPr>
          <p:cNvPr id="7" name="Text Placeholder 6">
            <a:extLst>
              <a:ext uri="{FF2B5EF4-FFF2-40B4-BE49-F238E27FC236}">
                <a16:creationId xmlns:a16="http://schemas.microsoft.com/office/drawing/2014/main" id="{12EA5649-FAD9-D150-3A84-762AD1B1CA3F}"/>
              </a:ext>
            </a:extLst>
          </p:cNvPr>
          <p:cNvSpPr>
            <a:spLocks noGrp="1"/>
          </p:cNvSpPr>
          <p:nvPr>
            <p:ph type="body" idx="1"/>
          </p:nvPr>
        </p:nvSpPr>
        <p:spPr>
          <a:xfrm>
            <a:off x="185529" y="956078"/>
            <a:ext cx="8767553" cy="3879222"/>
          </a:xfrm>
        </p:spPr>
        <p:txBody>
          <a:bodyPr/>
          <a:lstStyle/>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400" dirty="0">
              <a:latin typeface="Times New Roman" panose="02020603050405020304" pitchFamily="18" charset="0"/>
              <a:cs typeface="Times New Roman" panose="02020603050405020304" pitchFamily="18" charset="0"/>
            </a:endParaRPr>
          </a:p>
          <a:p>
            <a:pPr marL="76200" indent="0">
              <a:buNone/>
            </a:pPr>
            <a:endParaRPr lang="en-IN" sz="1600" dirty="0"/>
          </a:p>
        </p:txBody>
      </p:sp>
      <p:sp>
        <p:nvSpPr>
          <p:cNvPr id="3" name="Text Placeholder 2">
            <a:extLst>
              <a:ext uri="{FF2B5EF4-FFF2-40B4-BE49-F238E27FC236}">
                <a16:creationId xmlns:a16="http://schemas.microsoft.com/office/drawing/2014/main" id="{1912FDE1-27CD-8809-C76A-CF6497206302}"/>
              </a:ext>
            </a:extLst>
          </p:cNvPr>
          <p:cNvSpPr txBox="1">
            <a:spLocks/>
          </p:cNvSpPr>
          <p:nvPr/>
        </p:nvSpPr>
        <p:spPr>
          <a:xfrm>
            <a:off x="-56882" y="906293"/>
            <a:ext cx="9252373" cy="42094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eaLnBrk="1" hangingPunct="1">
              <a:lnSpc>
                <a:spcPct val="100000"/>
              </a:lnSpc>
              <a:spcBef>
                <a:spcPts val="60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1pPr>
            <a:lvl2pPr marL="914400" marR="0" lvl="1"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eaLnBrk="1" hangingPunct="1">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4pPr>
            <a:lvl5pPr marL="2286000" marR="0" lvl="4"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5pPr>
            <a:lvl6pPr marL="2743200" marR="0" lvl="5"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6pPr>
            <a:lvl7pPr marL="3200400" marR="0" lvl="6"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7pPr>
            <a:lvl8pPr marL="3657600" marR="0" lvl="7"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8pPr>
            <a:lvl9pPr marL="4114800" marR="0" lvl="8" indent="-381000" algn="l" rtl="0" eaLnBrk="1" hangingPunct="1">
              <a:lnSpc>
                <a:spcPct val="100000"/>
              </a:lnSpc>
              <a:spcBef>
                <a:spcPts val="0"/>
              </a:spcBef>
              <a:spcAft>
                <a:spcPts val="0"/>
              </a:spcAft>
              <a:buClr>
                <a:schemeClr val="dk1"/>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9pPr>
          </a:lstStyle>
          <a:p>
            <a:pPr>
              <a:buClrTx/>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Parasitic Elements</a:t>
            </a:r>
          </a:p>
          <a:p>
            <a:pPr marL="76200" indent="0">
              <a:lnSpc>
                <a:spcPct val="150000"/>
              </a:lnSpc>
              <a:buClrTx/>
              <a:buFont typeface="Source Sans Pro"/>
              <a:buNone/>
            </a:pPr>
            <a:r>
              <a:rPr lang="en-US" sz="1300" dirty="0">
                <a:latin typeface="Times New Roman" panose="02020603050405020304" pitchFamily="18" charset="0"/>
                <a:cs typeface="Times New Roman" panose="02020603050405020304" pitchFamily="18" charset="0"/>
              </a:rPr>
              <a:t>Parasitic elements in CMOS (Complementary Metal-Oxide-Semiconductor) circuits refer to unintended components, such as capacitances, resistances, and sometimes inductances, that arise from the physical layout and materials used in semiconductor devices. These elements can affect the performance, power consumption, and reliability of CMOS circuits, especially as devices are scaled down in size. Common parasitic elements in CMOS </a:t>
            </a:r>
            <a:r>
              <a:rPr lang="en-US" sz="1300" b="1" dirty="0">
                <a:latin typeface="Times New Roman" panose="02020603050405020304" pitchFamily="18" charset="0"/>
                <a:cs typeface="Times New Roman" panose="02020603050405020304" pitchFamily="18" charset="0"/>
              </a:rPr>
              <a:t>: </a:t>
            </a:r>
          </a:p>
          <a:p>
            <a:pPr marL="76200" indent="0">
              <a:lnSpc>
                <a:spcPct val="150000"/>
              </a:lnSpc>
              <a:buClrTx/>
              <a:buNone/>
            </a:pPr>
            <a:r>
              <a:rPr lang="en-US" sz="1300" b="1" dirty="0">
                <a:latin typeface="Times New Roman" panose="02020603050405020304" pitchFamily="18" charset="0"/>
                <a:cs typeface="Times New Roman" panose="02020603050405020304" pitchFamily="18" charset="0"/>
              </a:rPr>
              <a:t> 1) Source-Drain Resistance</a:t>
            </a:r>
          </a:p>
          <a:p>
            <a:pPr marL="76200" indent="0">
              <a:lnSpc>
                <a:spcPct val="150000"/>
              </a:lnSpc>
              <a:buClrTx/>
              <a:buNone/>
            </a:pPr>
            <a:r>
              <a:rPr lang="en-US" sz="1300" b="1" dirty="0">
                <a:latin typeface="Times New Roman" panose="02020603050405020304" pitchFamily="18" charset="0"/>
                <a:cs typeface="Times New Roman" panose="02020603050405020304" pitchFamily="18" charset="0"/>
              </a:rPr>
              <a:t> 2) Gate Resistance </a:t>
            </a:r>
          </a:p>
          <a:p>
            <a:pPr marL="76200" indent="0">
              <a:lnSpc>
                <a:spcPct val="150000"/>
              </a:lnSpc>
              <a:buClrTx/>
              <a:buNone/>
            </a:pPr>
            <a:r>
              <a:rPr lang="en-US" sz="1300" b="1" dirty="0">
                <a:latin typeface="Times New Roman" panose="02020603050405020304" pitchFamily="18" charset="0"/>
                <a:cs typeface="Times New Roman" panose="02020603050405020304" pitchFamily="18" charset="0"/>
              </a:rPr>
              <a:t>3) Junction Capacitance </a:t>
            </a:r>
          </a:p>
          <a:p>
            <a:pPr marL="76200" indent="0">
              <a:lnSpc>
                <a:spcPct val="150000"/>
              </a:lnSpc>
              <a:buClrTx/>
              <a:buNone/>
            </a:pPr>
            <a:r>
              <a:rPr lang="en-US" sz="1300" b="1" dirty="0">
                <a:latin typeface="Times New Roman" panose="02020603050405020304" pitchFamily="18" charset="0"/>
                <a:cs typeface="Times New Roman" panose="02020603050405020304" pitchFamily="18" charset="0"/>
              </a:rPr>
              <a:t>4) Overlap Capacitance </a:t>
            </a:r>
          </a:p>
          <a:p>
            <a:pPr marL="76200" indent="0">
              <a:lnSpc>
                <a:spcPct val="150000"/>
              </a:lnSpc>
              <a:buClrTx/>
              <a:buNone/>
            </a:pPr>
            <a:r>
              <a:rPr lang="en-US" sz="1300" b="1" dirty="0">
                <a:latin typeface="Times New Roman" panose="02020603050405020304" pitchFamily="18" charset="0"/>
                <a:cs typeface="Times New Roman" panose="02020603050405020304" pitchFamily="18" charset="0"/>
              </a:rPr>
              <a:t>5) Interconnect R and C</a:t>
            </a:r>
            <a:endParaRPr lang="en-IN" sz="13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56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7326-9393-B773-89B7-686F0C8DEB17}"/>
              </a:ext>
            </a:extLst>
          </p:cNvPr>
          <p:cNvSpPr>
            <a:spLocks noGrp="1"/>
          </p:cNvSpPr>
          <p:nvPr>
            <p:ph type="title"/>
          </p:nvPr>
        </p:nvSpPr>
        <p:spPr>
          <a:xfrm>
            <a:off x="266599" y="126214"/>
            <a:ext cx="8734422" cy="702600"/>
          </a:xfrm>
        </p:spPr>
        <p:txBody>
          <a:bodyPr/>
          <a:lstStyle/>
          <a:p>
            <a:pPr algn="ctr"/>
            <a:r>
              <a:rPr lang="en-US" sz="2800" b="1" dirty="0">
                <a:latin typeface="Times New Roman" panose="02020603050405020304" pitchFamily="18" charset="0"/>
                <a:cs typeface="Times New Roman" panose="02020603050405020304" pitchFamily="18" charset="0"/>
              </a:rPr>
              <a:t>Literature survey</a:t>
            </a:r>
            <a:endParaRPr lang="en-IN" sz="2800" b="1" dirty="0"/>
          </a:p>
        </p:txBody>
      </p:sp>
      <p:sp>
        <p:nvSpPr>
          <p:cNvPr id="4" name="Slide Number Placeholder 3">
            <a:extLst>
              <a:ext uri="{FF2B5EF4-FFF2-40B4-BE49-F238E27FC236}">
                <a16:creationId xmlns:a16="http://schemas.microsoft.com/office/drawing/2014/main" id="{CF56889E-BCFA-BC15-046E-CD526DAEF9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graphicFrame>
        <p:nvGraphicFramePr>
          <p:cNvPr id="3" name="Table 2">
            <a:extLst>
              <a:ext uri="{FF2B5EF4-FFF2-40B4-BE49-F238E27FC236}">
                <a16:creationId xmlns:a16="http://schemas.microsoft.com/office/drawing/2014/main" id="{1CC94F5F-B76A-1895-7B49-6632452F2291}"/>
              </a:ext>
            </a:extLst>
          </p:cNvPr>
          <p:cNvGraphicFramePr>
            <a:graphicFrameLocks noGrp="1"/>
          </p:cNvGraphicFramePr>
          <p:nvPr>
            <p:extLst>
              <p:ext uri="{D42A27DB-BD31-4B8C-83A1-F6EECF244321}">
                <p14:modId xmlns:p14="http://schemas.microsoft.com/office/powerpoint/2010/main" val="2568783885"/>
              </p:ext>
            </p:extLst>
          </p:nvPr>
        </p:nvGraphicFramePr>
        <p:xfrm>
          <a:off x="40640" y="827048"/>
          <a:ext cx="9063616" cy="4292054"/>
        </p:xfrm>
        <a:graphic>
          <a:graphicData uri="http://schemas.openxmlformats.org/drawingml/2006/table">
            <a:tbl>
              <a:tblPr firstRow="1" bandRow="1">
                <a:tableStyleId>{701FB10D-A61A-4DE4-8506-F670E7A89527}</a:tableStyleId>
              </a:tblPr>
              <a:tblGrid>
                <a:gridCol w="444462">
                  <a:extLst>
                    <a:ext uri="{9D8B030D-6E8A-4147-A177-3AD203B41FA5}">
                      <a16:colId xmlns:a16="http://schemas.microsoft.com/office/drawing/2014/main" val="946545299"/>
                    </a:ext>
                  </a:extLst>
                </a:gridCol>
                <a:gridCol w="2948632">
                  <a:extLst>
                    <a:ext uri="{9D8B030D-6E8A-4147-A177-3AD203B41FA5}">
                      <a16:colId xmlns:a16="http://schemas.microsoft.com/office/drawing/2014/main" val="117428068"/>
                    </a:ext>
                  </a:extLst>
                </a:gridCol>
                <a:gridCol w="1042150">
                  <a:extLst>
                    <a:ext uri="{9D8B030D-6E8A-4147-A177-3AD203B41FA5}">
                      <a16:colId xmlns:a16="http://schemas.microsoft.com/office/drawing/2014/main" val="567667119"/>
                    </a:ext>
                  </a:extLst>
                </a:gridCol>
                <a:gridCol w="2568762">
                  <a:extLst>
                    <a:ext uri="{9D8B030D-6E8A-4147-A177-3AD203B41FA5}">
                      <a16:colId xmlns:a16="http://schemas.microsoft.com/office/drawing/2014/main" val="2253262003"/>
                    </a:ext>
                  </a:extLst>
                </a:gridCol>
                <a:gridCol w="2059610">
                  <a:extLst>
                    <a:ext uri="{9D8B030D-6E8A-4147-A177-3AD203B41FA5}">
                      <a16:colId xmlns:a16="http://schemas.microsoft.com/office/drawing/2014/main" val="2895817253"/>
                    </a:ext>
                  </a:extLst>
                </a:gridCol>
              </a:tblGrid>
              <a:tr h="618791">
                <a:tc>
                  <a:txBody>
                    <a:bodyPr/>
                    <a:lstStyle/>
                    <a:p>
                      <a:r>
                        <a:rPr lang="en-US" dirty="0">
                          <a:latin typeface="Times New Roman" panose="02020603050405020304" pitchFamily="18" charset="0"/>
                          <a:cs typeface="Times New Roman" panose="02020603050405020304" pitchFamily="18" charset="0"/>
                        </a:rPr>
                        <a:t>SI 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Year Of Publication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Techniques Employed</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563990"/>
                  </a:ext>
                </a:extLst>
              </a:tr>
              <a:tr h="772822">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Yuan </a:t>
                      </a:r>
                      <a:r>
                        <a:rPr lang="en-US" dirty="0" err="1">
                          <a:latin typeface="Times New Roman" panose="02020603050405020304" pitchFamily="18" charset="0"/>
                          <a:cs typeface="Times New Roman" panose="02020603050405020304" pitchFamily="18" charset="0"/>
                        </a:rPr>
                        <a:t>Taur</a:t>
                      </a:r>
                      <a:r>
                        <a:rPr lang="en-US" dirty="0">
                          <a:latin typeface="Times New Roman" panose="02020603050405020304" pitchFamily="18" charset="0"/>
                          <a:cs typeface="Times New Roman" panose="02020603050405020304" pitchFamily="18" charset="0"/>
                        </a:rPr>
                        <a:t> and Tak H. Ning</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Fundamentals of modern VLSI Devices</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dirty="0">
                          <a:latin typeface="Times New Roman" panose="02020603050405020304" pitchFamily="18" charset="0"/>
                          <a:cs typeface="Times New Roman" panose="02020603050405020304" pitchFamily="18" charset="0"/>
                        </a:rPr>
                        <a:t>Scaling techniques</a:t>
                      </a:r>
                    </a:p>
                    <a:p>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txBody>
                  <a:tcPr/>
                </a:tc>
                <a:extLst>
                  <a:ext uri="{0D108BD9-81ED-4DB2-BD59-A6C34878D82A}">
                    <a16:rowId xmlns:a16="http://schemas.microsoft.com/office/drawing/2014/main" val="3810247312"/>
                  </a:ext>
                </a:extLst>
              </a:tr>
              <a:tr h="998228">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Sarthak </a:t>
                      </a:r>
                      <a:r>
                        <a:rPr lang="en-IN" dirty="0" err="1">
                          <a:latin typeface="Times New Roman" panose="02020603050405020304" pitchFamily="18" charset="0"/>
                          <a:cs typeface="Times New Roman" panose="02020603050405020304" pitchFamily="18" charset="0"/>
                        </a:rPr>
                        <a:t>Talwara</a:t>
                      </a:r>
                      <a:r>
                        <a:rPr lang="en-IN" dirty="0">
                          <a:latin typeface="Times New Roman" panose="02020603050405020304" pitchFamily="18" charset="0"/>
                          <a:cs typeface="Times New Roman" panose="02020603050405020304" pitchFamily="18" charset="0"/>
                        </a:rPr>
                        <a:t> , B. </a:t>
                      </a:r>
                      <a:r>
                        <a:rPr lang="en-IN" dirty="0" err="1">
                          <a:latin typeface="Times New Roman" panose="02020603050405020304" pitchFamily="18" charset="0"/>
                          <a:cs typeface="Times New Roman" panose="02020603050405020304" pitchFamily="18" charset="0"/>
                        </a:rPr>
                        <a:t>Mohapatrab</a:t>
                      </a:r>
                      <a:r>
                        <a:rPr lang="en-IN" dirty="0">
                          <a:latin typeface="Times New Roman" panose="02020603050405020304" pitchFamily="18" charset="0"/>
                          <a:cs typeface="Times New Roman" panose="02020603050405020304" pitchFamily="18" charset="0"/>
                        </a:rPr>
                        <a:t> and Mohammad Rashid Ansari</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Performance Analysis of CMOS Technology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Reduction of Parasitic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35113854"/>
                  </a:ext>
                </a:extLst>
              </a:tr>
              <a:tr h="844604">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Zitong</a:t>
                      </a:r>
                      <a:r>
                        <a:rPr lang="en-US" dirty="0">
                          <a:latin typeface="Times New Roman" panose="02020603050405020304" pitchFamily="18" charset="0"/>
                          <a:cs typeface="Times New Roman" panose="02020603050405020304" pitchFamily="18" charset="0"/>
                        </a:rPr>
                        <a:t> Han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The power-delay product and its implication to CMOS Inverter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Gate sizing and transistor sizing</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4565200"/>
                  </a:ext>
                </a:extLst>
              </a:tr>
              <a:tr h="885458">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Times New Roman" panose="02020603050405020304" pitchFamily="18" charset="0"/>
                          <a:cs typeface="Times New Roman" panose="02020603050405020304" pitchFamily="18" charset="0"/>
                        </a:rPr>
                        <a:t>Vikas </a:t>
                      </a:r>
                      <a:r>
                        <a:rPr lang="en-US" dirty="0" err="1">
                          <a:latin typeface="Times New Roman" panose="02020603050405020304" pitchFamily="18" charset="0"/>
                          <a:cs typeface="Times New Roman" panose="02020603050405020304" pitchFamily="18" charset="0"/>
                        </a:rPr>
                        <a:t>Singhai</a:t>
                      </a:r>
                      <a:r>
                        <a:rPr lang="en-US" dirty="0">
                          <a:latin typeface="Times New Roman" panose="02020603050405020304" pitchFamily="18" charset="0"/>
                          <a:cs typeface="Times New Roman" panose="02020603050405020304" pitchFamily="18" charset="0"/>
                        </a:rPr>
                        <a:t>, Saima Ayyub, Paresh Rawat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2016</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solidFill>
                            <a:schemeClr val="accent4">
                              <a:lumMod val="10000"/>
                            </a:schemeClr>
                          </a:solidFill>
                          <a:effectLst/>
                          <a:latin typeface="Times New Roman" panose="02020603050405020304" pitchFamily="18" charset="0"/>
                          <a:cs typeface="Times New Roman" panose="02020603050405020304" pitchFamily="18" charset="0"/>
                        </a:rPr>
                        <a:t>Comparison of Leakage Power Reduction Techniques in 65nm Technologies</a:t>
                      </a:r>
                      <a:endParaRPr lang="en-IN" dirty="0">
                        <a:solidFill>
                          <a:schemeClr val="accent4">
                            <a:lumMod val="10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Leakage Power Reduction Techniques</a:t>
                      </a:r>
                      <a:endParaRPr lang="en-IN" sz="14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endParaRPr>
                    </a:p>
                    <a:p>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8940247"/>
                  </a:ext>
                </a:extLst>
              </a:tr>
            </a:tbl>
          </a:graphicData>
        </a:graphic>
      </p:graphicFrame>
    </p:spTree>
    <p:extLst>
      <p:ext uri="{BB962C8B-B14F-4D97-AF65-F5344CB8AC3E}">
        <p14:creationId xmlns:p14="http://schemas.microsoft.com/office/powerpoint/2010/main" val="1802105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E5B4-718C-45E5-7464-5FC4501AAC00}"/>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Objectives </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BFFA180-5BCF-43C4-C64C-0D68DD50356C}"/>
              </a:ext>
            </a:extLst>
          </p:cNvPr>
          <p:cNvSpPr>
            <a:spLocks noGrp="1"/>
          </p:cNvSpPr>
          <p:nvPr>
            <p:ph type="body" idx="1"/>
          </p:nvPr>
        </p:nvSpPr>
        <p:spPr>
          <a:xfrm>
            <a:off x="429510" y="1078455"/>
            <a:ext cx="8461611" cy="3573600"/>
          </a:xfrm>
        </p:spPr>
        <p:txBody>
          <a:bodyPr/>
          <a:lstStyle/>
          <a:p>
            <a:pPr>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perform detailed literature survey on various CMOS performance factors.</a:t>
            </a:r>
          </a:p>
          <a:p>
            <a:pPr>
              <a:lnSpc>
                <a:spcPct val="150000"/>
              </a:lnSpc>
              <a:buClr>
                <a:schemeClr val="tx1"/>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investigate sensitivity of CMOS delay to device parameters.</a:t>
            </a:r>
          </a:p>
          <a:p>
            <a:pPr marL="76200" indent="0">
              <a:lnSpc>
                <a:spcPct val="150000"/>
              </a:lnSpc>
              <a:buClr>
                <a:schemeClr val="tx1"/>
              </a:buClr>
              <a:buNone/>
            </a:pP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062436-A1EE-01B5-680A-E516BB4BE5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cxnSp>
        <p:nvCxnSpPr>
          <p:cNvPr id="5" name="Google Shape;84;p4">
            <a:extLst>
              <a:ext uri="{FF2B5EF4-FFF2-40B4-BE49-F238E27FC236}">
                <a16:creationId xmlns:a16="http://schemas.microsoft.com/office/drawing/2014/main" id="{1A6064B2-A648-F4E8-9227-D8105E3F0378}"/>
              </a:ext>
            </a:extLst>
          </p:cNvPr>
          <p:cNvCxnSpPr>
            <a:cxnSpLocks/>
          </p:cNvCxnSpPr>
          <p:nvPr/>
        </p:nvCxnSpPr>
        <p:spPr>
          <a:xfrm>
            <a:off x="429509" y="1040779"/>
            <a:ext cx="8461612" cy="0"/>
          </a:xfrm>
          <a:prstGeom prst="straightConnector1">
            <a:avLst/>
          </a:prstGeom>
          <a:noFill/>
          <a:ln w="2857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662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0526-297C-0962-AD9C-43C52951C371}"/>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Problem statement</a:t>
            </a:r>
            <a:endParaRPr lang="en-IN" sz="2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4DBB542-B09A-80FF-20CC-FA09945CB29E}"/>
              </a:ext>
            </a:extLst>
          </p:cNvPr>
          <p:cNvSpPr>
            <a:spLocks noGrp="1"/>
          </p:cNvSpPr>
          <p:nvPr>
            <p:ph type="body" idx="1"/>
          </p:nvPr>
        </p:nvSpPr>
        <p:spPr>
          <a:xfrm>
            <a:off x="491471" y="1091077"/>
            <a:ext cx="8461611" cy="3744223"/>
          </a:xfrm>
        </p:spPr>
        <p:txBody>
          <a:bodyPr/>
          <a:lstStyle/>
          <a:p>
            <a:pPr marL="76200" indent="0" algn="just">
              <a:lnSpc>
                <a:spcPct val="150000"/>
              </a:lnSpc>
              <a:buClrTx/>
              <a:buNone/>
            </a:pP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31BD4F-A0FA-D6F8-9A4B-7D0934DD6A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cxnSp>
        <p:nvCxnSpPr>
          <p:cNvPr id="7" name="Google Shape;84;p4">
            <a:extLst>
              <a:ext uri="{FF2B5EF4-FFF2-40B4-BE49-F238E27FC236}">
                <a16:creationId xmlns:a16="http://schemas.microsoft.com/office/drawing/2014/main" id="{7DF09015-C0BD-57BB-9B22-8369E25D95EA}"/>
              </a:ext>
            </a:extLst>
          </p:cNvPr>
          <p:cNvCxnSpPr>
            <a:cxnSpLocks/>
          </p:cNvCxnSpPr>
          <p:nvPr/>
        </p:nvCxnSpPr>
        <p:spPr>
          <a:xfrm>
            <a:off x="491472" y="1050898"/>
            <a:ext cx="8461612" cy="0"/>
          </a:xfrm>
          <a:prstGeom prst="straightConnector1">
            <a:avLst/>
          </a:prstGeom>
          <a:noFill/>
          <a:ln w="28575" cap="flat" cmpd="sng">
            <a:solidFill>
              <a:schemeClr val="dk2"/>
            </a:solidFill>
            <a:prstDash val="solid"/>
            <a:round/>
            <a:headEnd type="none" w="med" len="med"/>
            <a:tailEnd type="none" w="med" len="med"/>
          </a:ln>
        </p:spPr>
      </p:cxnSp>
      <p:sp>
        <p:nvSpPr>
          <p:cNvPr id="5" name="TextBox 4">
            <a:extLst>
              <a:ext uri="{FF2B5EF4-FFF2-40B4-BE49-F238E27FC236}">
                <a16:creationId xmlns:a16="http://schemas.microsoft.com/office/drawing/2014/main" id="{04FBE697-3311-3894-83D2-0B242475CC56}"/>
              </a:ext>
            </a:extLst>
          </p:cNvPr>
          <p:cNvSpPr txBox="1"/>
          <p:nvPr/>
        </p:nvSpPr>
        <p:spPr>
          <a:xfrm>
            <a:off x="423738" y="1147233"/>
            <a:ext cx="846161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perform detailed study, analysis on various CMOS performance factors in VLSI technology.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To perform performance related simulations using CADENCE virtuoso ( 90nm).</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604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1F90-A7D9-10E6-A788-66712191B2DD}"/>
              </a:ext>
            </a:extLst>
          </p:cNvPr>
          <p:cNvSpPr>
            <a:spLocks noGrp="1"/>
          </p:cNvSpPr>
          <p:nvPr>
            <p:ph type="title"/>
          </p:nvPr>
        </p:nvSpPr>
        <p:spPr/>
        <p:txBody>
          <a:bodyPr/>
          <a:lstStyle/>
          <a:p>
            <a:pPr algn="ctr"/>
            <a:r>
              <a:rPr lang="en-GB" sz="2800" b="1" dirty="0">
                <a:latin typeface="Times New Roman" panose="02020603050405020304" pitchFamily="18" charset="0"/>
                <a:cs typeface="Times New Roman" panose="02020603050405020304" pitchFamily="18" charset="0"/>
              </a:rPr>
              <a:t>Technologies Used</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16EB178-4965-D3FC-11BB-A665E877AE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cxnSp>
        <p:nvCxnSpPr>
          <p:cNvPr id="7" name="Google Shape;84;p4">
            <a:extLst>
              <a:ext uri="{FF2B5EF4-FFF2-40B4-BE49-F238E27FC236}">
                <a16:creationId xmlns:a16="http://schemas.microsoft.com/office/drawing/2014/main" id="{FBC0B845-E12C-3678-A4D2-F934693AFFEB}"/>
              </a:ext>
            </a:extLst>
          </p:cNvPr>
          <p:cNvCxnSpPr>
            <a:cxnSpLocks/>
          </p:cNvCxnSpPr>
          <p:nvPr/>
        </p:nvCxnSpPr>
        <p:spPr>
          <a:xfrm>
            <a:off x="341194" y="1010720"/>
            <a:ext cx="8461612" cy="0"/>
          </a:xfrm>
          <a:prstGeom prst="straightConnector1">
            <a:avLst/>
          </a:prstGeom>
          <a:noFill/>
          <a:ln w="28575" cap="flat" cmpd="sng">
            <a:solidFill>
              <a:schemeClr val="dk2"/>
            </a:solidFill>
            <a:prstDash val="solid"/>
            <a:round/>
            <a:headEnd type="none" w="med" len="med"/>
            <a:tailEnd type="none" w="med" len="med"/>
          </a:ln>
        </p:spPr>
      </p:cxnSp>
      <p:sp>
        <p:nvSpPr>
          <p:cNvPr id="9" name="TextBox 8">
            <a:extLst>
              <a:ext uri="{FF2B5EF4-FFF2-40B4-BE49-F238E27FC236}">
                <a16:creationId xmlns:a16="http://schemas.microsoft.com/office/drawing/2014/main" id="{4F1C27D8-47B3-F722-3DE2-EA88FA43F5E3}"/>
              </a:ext>
            </a:extLst>
          </p:cNvPr>
          <p:cNvSpPr txBox="1"/>
          <p:nvPr/>
        </p:nvSpPr>
        <p:spPr>
          <a:xfrm>
            <a:off x="457200" y="1253369"/>
            <a:ext cx="8345606"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Cadence Virtuoso (</a:t>
            </a:r>
            <a:r>
              <a:rPr lang="en-IN"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Electronic Design Automation (EDA) tool suite)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Technology node : 90 nm </a:t>
            </a:r>
          </a:p>
          <a:p>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BAEF20A-B431-3333-6826-878DFA88EF57}"/>
              </a:ext>
            </a:extLst>
          </p:cNvPr>
          <p:cNvPicPr>
            <a:picLocks noChangeAspect="1"/>
          </p:cNvPicPr>
          <p:nvPr/>
        </p:nvPicPr>
        <p:blipFill>
          <a:blip r:embed="rId2"/>
          <a:stretch>
            <a:fillRect/>
          </a:stretch>
        </p:blipFill>
        <p:spPr>
          <a:xfrm>
            <a:off x="1866933" y="1902985"/>
            <a:ext cx="5410133" cy="2997628"/>
          </a:xfrm>
          <a:prstGeom prst="rect">
            <a:avLst/>
          </a:prstGeom>
        </p:spPr>
      </p:pic>
    </p:spTree>
    <p:extLst>
      <p:ext uri="{BB962C8B-B14F-4D97-AF65-F5344CB8AC3E}">
        <p14:creationId xmlns:p14="http://schemas.microsoft.com/office/powerpoint/2010/main" val="340422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70675A-373A-FE46-A880-9B6BCC38DB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pic>
        <p:nvPicPr>
          <p:cNvPr id="9" name="Picture 8" descr="A diagram of a power supply&#10;&#10;Description automatically generated">
            <a:extLst>
              <a:ext uri="{FF2B5EF4-FFF2-40B4-BE49-F238E27FC236}">
                <a16:creationId xmlns:a16="http://schemas.microsoft.com/office/drawing/2014/main" id="{BDEE3D07-F991-34CA-9C4C-23FFFC8B4372}"/>
              </a:ext>
            </a:extLst>
          </p:cNvPr>
          <p:cNvPicPr>
            <a:picLocks noChangeAspect="1"/>
          </p:cNvPicPr>
          <p:nvPr/>
        </p:nvPicPr>
        <p:blipFill>
          <a:blip r:embed="rId2"/>
          <a:stretch>
            <a:fillRect/>
          </a:stretch>
        </p:blipFill>
        <p:spPr>
          <a:xfrm>
            <a:off x="1143000" y="0"/>
            <a:ext cx="6858000" cy="5143500"/>
          </a:xfrm>
          <a:prstGeom prst="rect">
            <a:avLst/>
          </a:prstGeom>
        </p:spPr>
      </p:pic>
      <p:pic>
        <p:nvPicPr>
          <p:cNvPr id="3" name="Picture 2">
            <a:extLst>
              <a:ext uri="{FF2B5EF4-FFF2-40B4-BE49-F238E27FC236}">
                <a16:creationId xmlns:a16="http://schemas.microsoft.com/office/drawing/2014/main" id="{F3BD7CAA-D1B3-F87D-991A-C362E63C6593}"/>
              </a:ext>
            </a:extLst>
          </p:cNvPr>
          <p:cNvPicPr>
            <a:picLocks noChangeAspect="1"/>
          </p:cNvPicPr>
          <p:nvPr/>
        </p:nvPicPr>
        <p:blipFill>
          <a:blip r:embed="rId3"/>
          <a:stretch>
            <a:fillRect/>
          </a:stretch>
        </p:blipFill>
        <p:spPr>
          <a:xfrm>
            <a:off x="1144015" y="0"/>
            <a:ext cx="6855969" cy="5143500"/>
          </a:xfrm>
          <a:prstGeom prst="rect">
            <a:avLst/>
          </a:prstGeom>
        </p:spPr>
      </p:pic>
    </p:spTree>
    <p:extLst>
      <p:ext uri="{BB962C8B-B14F-4D97-AF65-F5344CB8AC3E}">
        <p14:creationId xmlns:p14="http://schemas.microsoft.com/office/powerpoint/2010/main" val="301888461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71faa4c-1981-4025-ae09-d9928ae01d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5B9B7FE722BF428A89487109DC80B0" ma:contentTypeVersion="5" ma:contentTypeDescription="Create a new document." ma:contentTypeScope="" ma:versionID="4410514319e63c11b2bf85b1140c4173">
  <xsd:schema xmlns:xsd="http://www.w3.org/2001/XMLSchema" xmlns:xs="http://www.w3.org/2001/XMLSchema" xmlns:p="http://schemas.microsoft.com/office/2006/metadata/properties" xmlns:ns3="b71faa4c-1981-4025-ae09-d9928ae01d37" targetNamespace="http://schemas.microsoft.com/office/2006/metadata/properties" ma:root="true" ma:fieldsID="e383fe282d786cd61ad4886848b8b8e2" ns3:_="">
    <xsd:import namespace="b71faa4c-1981-4025-ae09-d9928ae01d37"/>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1faa4c-1981-4025-ae09-d9928ae01d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9B9D45-6968-4778-ACF4-DCD5160EC0CE}">
  <ds:schemaRefs>
    <ds:schemaRef ds:uri="http://purl.org/dc/terms/"/>
    <ds:schemaRef ds:uri="http://schemas.microsoft.com/office/2006/metadata/properties"/>
    <ds:schemaRef ds:uri="http://schemas.microsoft.com/office/2006/documentManagement/types"/>
    <ds:schemaRef ds:uri="http://www.w3.org/XML/1998/namespace"/>
    <ds:schemaRef ds:uri="http://purl.org/dc/elements/1.1/"/>
    <ds:schemaRef ds:uri="http://schemas.microsoft.com/office/infopath/2007/PartnerControls"/>
    <ds:schemaRef ds:uri="http://schemas.openxmlformats.org/package/2006/metadata/core-properties"/>
    <ds:schemaRef ds:uri="b71faa4c-1981-4025-ae09-d9928ae01d37"/>
    <ds:schemaRef ds:uri="http://purl.org/dc/dcmitype/"/>
  </ds:schemaRefs>
</ds:datastoreItem>
</file>

<file path=customXml/itemProps2.xml><?xml version="1.0" encoding="utf-8"?>
<ds:datastoreItem xmlns:ds="http://schemas.openxmlformats.org/officeDocument/2006/customXml" ds:itemID="{F98DE394-617A-488A-BE98-272C3B269F7D}">
  <ds:schemaRefs>
    <ds:schemaRef ds:uri="http://schemas.microsoft.com/sharepoint/v3/contenttype/forms"/>
  </ds:schemaRefs>
</ds:datastoreItem>
</file>

<file path=customXml/itemProps3.xml><?xml version="1.0" encoding="utf-8"?>
<ds:datastoreItem xmlns:ds="http://schemas.openxmlformats.org/officeDocument/2006/customXml" ds:itemID="{51377B9D-85BE-4AC4-AD22-45F333C072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1faa4c-1981-4025-ae09-d9928ae01d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review2[1]</Template>
  <TotalTime>8999</TotalTime>
  <Words>2432</Words>
  <Application>Microsoft Office PowerPoint</Application>
  <PresentationFormat>On-screen Show (16:9)</PresentationFormat>
  <Paragraphs>441</Paragraphs>
  <Slides>45</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Source Sans Pro</vt:lpstr>
      <vt:lpstr>Roboto Slab</vt:lpstr>
      <vt:lpstr>Arial</vt:lpstr>
      <vt:lpstr>Calibri</vt:lpstr>
      <vt:lpstr>Wingdings</vt:lpstr>
      <vt:lpstr>Times New Roman</vt:lpstr>
      <vt:lpstr>Cordelia template</vt:lpstr>
      <vt:lpstr>PowerPoint Presentation</vt:lpstr>
      <vt:lpstr>Contents </vt:lpstr>
      <vt:lpstr>Introduction</vt:lpstr>
      <vt:lpstr>Motivation</vt:lpstr>
      <vt:lpstr>Literature survey</vt:lpstr>
      <vt:lpstr>Objectives </vt:lpstr>
      <vt:lpstr>Problem statement</vt:lpstr>
      <vt:lpstr>Technologies Used</vt:lpstr>
      <vt:lpstr>PowerPoint Presentation</vt:lpstr>
      <vt:lpstr>                             </vt:lpstr>
      <vt:lpstr>                             </vt:lpstr>
      <vt:lpstr>                             </vt:lpstr>
      <vt:lpstr>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PowerPoint Presentation</vt:lpstr>
      <vt:lpstr>Additional Study Done</vt:lpstr>
      <vt:lpstr>Additional Study Done</vt:lpstr>
      <vt:lpstr>Additional Study Done</vt:lpstr>
      <vt:lpstr>Additional Study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madhavi S</dc:creator>
  <cp:lastModifiedBy>madhavi S</cp:lastModifiedBy>
  <cp:revision>112</cp:revision>
  <dcterms:created xsi:type="dcterms:W3CDTF">2024-01-07T01:51:24Z</dcterms:created>
  <dcterms:modified xsi:type="dcterms:W3CDTF">2025-01-05T08:21:36Z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0x010100645B9B7FE722BF428A89487109DC80B0</vt:lpwstr>
  </property>
  <property fmtid="{D5CDD505-2E9C-101B-9397-08002B2CF9AE}" pid="3" name="MSIP_Label_defa4170-0d19-0005-0000-bc88714345d2_Enabled">
    <vt:lpwstr>true</vt:lpwstr>
  </property>
  <property fmtid="{D5CDD505-2E9C-101B-9397-08002B2CF9AE}" pid="4" name="MSIP_Label_defa4170-0d19-0005-0000-bc88714345d2_SetDate">
    <vt:lpwstr>2024-10-28T04:39:46Z</vt:lpwstr>
  </property>
  <property fmtid="{D5CDD505-2E9C-101B-9397-08002B2CF9AE}" pid="5" name="MSIP_Label_defa4170-0d19-0005-0000-bc88714345d2_Method">
    <vt:lpwstr>Privileged</vt:lpwstr>
  </property>
  <property fmtid="{D5CDD505-2E9C-101B-9397-08002B2CF9AE}" pid="6" name="MSIP_Label_defa4170-0d19-0005-0000-bc88714345d2_Name">
    <vt:lpwstr>defa4170-0d19-0005-0000-bc88714345d2</vt:lpwstr>
  </property>
  <property fmtid="{D5CDD505-2E9C-101B-9397-08002B2CF9AE}" pid="7" name="MSIP_Label_defa4170-0d19-0005-0000-bc88714345d2_SiteId">
    <vt:lpwstr>42761286-f663-4ff9-adc0-5a4ac769e5be</vt:lpwstr>
  </property>
  <property fmtid="{D5CDD505-2E9C-101B-9397-08002B2CF9AE}" pid="8" name="MSIP_Label_defa4170-0d19-0005-0000-bc88714345d2_ActionId">
    <vt:lpwstr>17c6c61e-a46f-40ee-9037-d0741af82b3d</vt:lpwstr>
  </property>
  <property fmtid="{D5CDD505-2E9C-101B-9397-08002B2CF9AE}" pid="9" name="MSIP_Label_defa4170-0d19-0005-0000-bc88714345d2_ContentBits">
    <vt:lpwstr>0</vt:lpwstr>
  </property>
</Properties>
</file>