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Black" panose="020B0A04020102020204" pitchFamily="34" charset="0"/>
                <a:cs typeface="Arial"/>
              </a:rPr>
              <a:t>CAPSTONE PROJECT</a:t>
            </a:r>
          </a:p>
        </p:txBody>
      </p:sp>
      <p:sp>
        <p:nvSpPr>
          <p:cNvPr id="4" name="TextBox 3"/>
          <p:cNvSpPr txBox="1"/>
          <p:nvPr/>
        </p:nvSpPr>
        <p:spPr>
          <a:xfrm>
            <a:off x="1681316" y="4635526"/>
            <a:ext cx="9026014" cy="954107"/>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Lucida Bright" panose="02040602050505020304" pitchFamily="18" charset="0"/>
                <a:cs typeface="Arial" pitchFamily="34" charset="0"/>
              </a:rPr>
              <a:t>Presented By:</a:t>
            </a:r>
          </a:p>
          <a:p>
            <a:r>
              <a:rPr lang="en-US" sz="2800" b="1" dirty="0">
                <a:solidFill>
                  <a:schemeClr val="accent1">
                    <a:lumMod val="75000"/>
                  </a:schemeClr>
                </a:solidFill>
                <a:latin typeface="Lucida Bright" panose="02040602050505020304" pitchFamily="18" charset="0"/>
                <a:cs typeface="Arial"/>
              </a:rPr>
              <a:t>Vaishnavi S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b="1" dirty="0">
                <a:solidFill>
                  <a:srgbClr val="0F0F0F"/>
                </a:solidFill>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r>
              <a:rPr lang="en-IN" sz="2400" b="1" dirty="0">
                <a:solidFill>
                  <a:srgbClr val="0F0F0F"/>
                </a:solidFill>
                <a:ea typeface="+mn-lt"/>
                <a:cs typeface="Times New Roman" panose="02020603050405020304" pitchFamily="18" charset="0"/>
              </a:rPr>
              <a:t>.</a:t>
            </a:r>
            <a:endParaRPr lang="en-IN" sz="2400" b="1"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041400"/>
            <a:ext cx="11029615" cy="5168900"/>
          </a:xfrm>
        </p:spPr>
        <p:txBody>
          <a:bodyPr>
            <a:normAutofit/>
          </a:bodyPr>
          <a:lstStyle/>
          <a:p>
            <a:r>
              <a:rPr lang="en-US" sz="2000" b="1" dirty="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cs typeface="Times New Roman" panose="02020603050405020304" pitchFamily="18" charset="0"/>
              </a:rPr>
              <a:t>Keystroke Encryption: Develop encryption mechanisms to secure keystrokes from interception by potential keylogging software.</a:t>
            </a:r>
          </a:p>
          <a:p>
            <a:r>
              <a:rPr lang="en-US" sz="2000" b="1" dirty="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cs typeface="Times New Roman" panose="02020603050405020304" pitchFamily="18" charset="0"/>
              </a:rPr>
              <a:t>Minimal System Impact: Ensure the system operates with minimal resource usage to avoid affecting overall device performance.</a:t>
            </a:r>
          </a:p>
          <a:p>
            <a:r>
              <a:rPr lang="en-US" sz="2000" b="1" dirty="0">
                <a:cs typeface="Times New Roman" panose="02020603050405020304" pitchFamily="18" charset="0"/>
              </a:rPr>
              <a:t>Continuous Updates: Incorporate mechanisms for regular updates to adapt to evolving keylogger threats and integrate new security measures.</a:t>
            </a:r>
            <a:endParaRPr lang="en-US" sz="1800" b="1" dirty="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762001"/>
            <a:ext cx="11029616" cy="41910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4853818"/>
          </a:xfrm>
        </p:spPr>
        <p:txBody>
          <a:bodyPr>
            <a:normAutofit fontScale="92500" lnSpcReduction="20000"/>
          </a:bodyPr>
          <a:lstStyle/>
          <a:p>
            <a:pPr marL="305435" indent="-305435"/>
            <a:r>
              <a:rPr lang="en-GB" sz="2400" b="1" dirty="0">
                <a:solidFill>
                  <a:srgbClr val="0F0F0F"/>
                </a:solidFill>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400" b="1" dirty="0">
                <a:solidFill>
                  <a:srgbClr val="0F0F0F"/>
                </a:solidFill>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400" b="1" dirty="0">
                <a:solidFill>
                  <a:srgbClr val="0F0F0F"/>
                </a:solidFill>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400" b="1" dirty="0">
                <a:solidFill>
                  <a:srgbClr val="0F0F0F"/>
                </a:solidFill>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400" b="1" dirty="0">
                <a:solidFill>
                  <a:srgbClr val="0F0F0F"/>
                </a:solidFill>
                <a:ea typeface="+mn-lt"/>
                <a:cs typeface="Times New Roman" panose="02020603050405020304" pitchFamily="18" charset="0"/>
              </a:rPr>
              <a:t>Symantec. (2020). Keylogging: The Inside Story of the Hackers' </a:t>
            </a:r>
            <a:r>
              <a:rPr lang="en-GB" sz="2400" b="1" dirty="0" err="1">
                <a:solidFill>
                  <a:srgbClr val="0F0F0F"/>
                </a:solidFill>
                <a:ea typeface="+mn-lt"/>
                <a:cs typeface="Times New Roman" panose="02020603050405020304" pitchFamily="18" charset="0"/>
              </a:rPr>
              <a:t>Favorite</a:t>
            </a:r>
            <a:r>
              <a:rPr lang="en-GB" sz="2400" b="1" dirty="0">
                <a:solidFill>
                  <a:srgbClr val="0F0F0F"/>
                </a:solidFill>
                <a:ea typeface="+mn-lt"/>
                <a:cs typeface="Times New Roman" panose="02020603050405020304" pitchFamily="18" charset="0"/>
              </a:rPr>
              <a:t> Malware. Retrieved from: https://www.symantec.com/blogs/threat-intelligence/keylogger-inside-story-hackers-favorite-malware</a:t>
            </a:r>
            <a:endParaRPr lang="en-IN" sz="2400" b="1" dirty="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Sitka Banner Semibold" pitchFamily="2" charset="0"/>
                <a:cs typeface="Times New Roman" panose="02020603050405020304" pitchFamily="18"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749222"/>
          </a:xfrm>
        </p:spPr>
        <p:txBody>
          <a:bodyPr/>
          <a:lstStyle/>
          <a:p>
            <a:r>
              <a:rPr lang="en-US" b="1" dirty="0">
                <a:solidFill>
                  <a:srgbClr val="002060"/>
                </a:solidFill>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1425677"/>
            <a:ext cx="11019020" cy="5225846"/>
          </a:xfrm>
        </p:spPr>
        <p:txBody>
          <a:bodyPr vert="horz" lIns="91440" tIns="45720" rIns="91440" bIns="45720" rtlCol="0" anchor="t">
            <a:noAutofit/>
          </a:bodyPr>
          <a:lstStyle/>
          <a:p>
            <a:pPr marL="305435" indent="-305435"/>
            <a:r>
              <a:rPr lang="en-US" sz="2000" b="1" dirty="0">
                <a:ea typeface="+mn-lt"/>
                <a:cs typeface="Arial"/>
              </a:rPr>
              <a:t>Problem Statement</a:t>
            </a:r>
            <a:endParaRPr lang="en-US" dirty="0">
              <a:cs typeface="Arial"/>
            </a:endParaRPr>
          </a:p>
          <a:p>
            <a:pPr marL="305435" indent="-305435"/>
            <a:r>
              <a:rPr lang="en-US" sz="2000" b="1" dirty="0">
                <a:ea typeface="+mn-lt"/>
                <a:cs typeface="Arial"/>
              </a:rPr>
              <a:t>Proposed System/Solution</a:t>
            </a:r>
            <a:endParaRPr lang="en-US" dirty="0">
              <a:cs typeface="Arial"/>
            </a:endParaRPr>
          </a:p>
          <a:p>
            <a:pPr marL="305435" indent="-305435"/>
            <a:r>
              <a:rPr lang="en-US" sz="2000" b="1" dirty="0">
                <a:ea typeface="+mn-lt"/>
                <a:cs typeface="Calibri"/>
              </a:rPr>
              <a:t>System </a:t>
            </a:r>
            <a:r>
              <a:rPr lang="en-US" sz="2000" b="1" dirty="0">
                <a:ea typeface="+mn-lt"/>
                <a:cs typeface="+mn-lt"/>
              </a:rPr>
              <a:t>Development Approach</a:t>
            </a:r>
            <a:endParaRPr lang="en-US" dirty="0">
              <a:ea typeface="+mn-lt"/>
              <a:cs typeface="+mn-lt"/>
            </a:endParaRPr>
          </a:p>
          <a:p>
            <a:pPr marL="305435" indent="-305435"/>
            <a:r>
              <a:rPr lang="en-US" sz="2000" b="1" dirty="0">
                <a:ea typeface="+mn-lt"/>
                <a:cs typeface="+mn-lt"/>
              </a:rPr>
              <a:t>Algorithm &amp; Deployment  </a:t>
            </a:r>
            <a:endParaRPr lang="en-US" dirty="0">
              <a:cs typeface="Calibri"/>
            </a:endParaRPr>
          </a:p>
          <a:p>
            <a:pPr marL="305435" indent="-305435"/>
            <a:r>
              <a:rPr lang="en-US" sz="2000" b="1" dirty="0">
                <a:ea typeface="+mn-lt"/>
                <a:cs typeface="Arial"/>
              </a:rPr>
              <a:t>Result</a:t>
            </a:r>
          </a:p>
          <a:p>
            <a:pPr marL="305435" indent="-305435"/>
            <a:r>
              <a:rPr lang="en-US" sz="2000" b="1" dirty="0">
                <a:ea typeface="+mn-lt"/>
                <a:cs typeface="Arial"/>
              </a:rPr>
              <a:t>Conclusion</a:t>
            </a:r>
            <a:endParaRPr lang="en-US" dirty="0">
              <a:cs typeface="Arial"/>
            </a:endParaRPr>
          </a:p>
          <a:p>
            <a:pPr marL="305435" indent="-305435"/>
            <a:r>
              <a:rPr lang="en-US" sz="2000" b="1" dirty="0">
                <a:ea typeface="+mn-lt"/>
                <a:cs typeface="Arial"/>
              </a:rPr>
              <a:t>Future Scope</a:t>
            </a:r>
          </a:p>
          <a:p>
            <a:pPr marL="305435" indent="-305435"/>
            <a:r>
              <a:rPr lang="en-US" sz="2000" b="1" dirty="0">
                <a:ea typeface="+mn-lt"/>
                <a:cs typeface="Arial"/>
              </a:rPr>
              <a:t>References</a:t>
            </a:r>
            <a:endParaRPr lang="en-US" dirty="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Problem</a:t>
            </a:r>
            <a:r>
              <a:rPr lang="en-US" sz="4400" b="1" dirty="0">
                <a:solidFill>
                  <a:schemeClr val="accent1"/>
                </a:solidFill>
                <a:latin typeface="Arial" panose="020B0604020202020204" pitchFamily="34" charset="0"/>
                <a:cs typeface="Arial" panose="020B0604020202020204" pitchFamily="34" charset="0"/>
              </a:rPr>
              <a:t> </a:t>
            </a:r>
            <a:r>
              <a:rPr lang="en-US" sz="4400" b="1" dirty="0">
                <a:solidFill>
                  <a:schemeClr val="accent1"/>
                </a:solidFill>
                <a:cs typeface="Arial" panose="020B0604020202020204" pitchFamily="34" charset="0"/>
              </a:rPr>
              <a:t>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800048"/>
          </a:xfrm>
        </p:spPr>
        <p:txBody>
          <a:bodyPr>
            <a:normAutofit/>
          </a:bodyPr>
          <a:lstStyle/>
          <a:p>
            <a:pPr marL="305435" indent="-305435"/>
            <a:r>
              <a:rPr lang="en-US" sz="2400" b="1" dirty="0"/>
              <a:t>The idea of surveillance is central to the problem description, especially in light of the unlawful use of keyloggers to monitor user activity. Keyloggers are a serious threat to privacy and security because they secretly record keystrokes and steal private data, including credit card numbers, passwords, and private communications.</a:t>
            </a:r>
          </a:p>
          <a:p>
            <a:pPr marL="305435" indent="-305435"/>
            <a:r>
              <a:rPr lang="en-US" sz="2400" b="1" dirty="0"/>
              <a:t>Users' confidence in their digital interactions is weakened by this covert monitoring, which might have catastrophic repercussions if misused by bad actors. Therefore, resolving the keylogger issue is essential to protecting people and organizations from illegal data collecting and potential confidentiality violations.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244744"/>
          </a:xfrm>
        </p:spPr>
        <p:txBody>
          <a:bodyPr vert="horz" lIns="91440" tIns="45720" rIns="91440" bIns="45720" rtlCol="0" anchor="ctr">
            <a:noAutofit/>
          </a:bodyPr>
          <a:lstStyle/>
          <a:p>
            <a:pPr marL="305435" indent="-305435" algn="just"/>
            <a:r>
              <a:rPr lang="en-IN" sz="1500" b="1" dirty="0">
                <a:latin typeface="Calibri"/>
                <a:ea typeface="+mn-lt"/>
                <a:cs typeface="+mn-lt"/>
              </a:rPr>
              <a:t>The </a:t>
            </a:r>
            <a:r>
              <a:rPr lang="en-US" sz="1500" b="1" dirty="0">
                <a:latin typeface="Calibri"/>
                <a:ea typeface="+mn-lt"/>
                <a:cs typeface="+mn-lt"/>
              </a:rPr>
              <a:t>Proposed Solution Explanation: Implementing a multi-faceted approach encompassing encryption, authentication, behavioral analysis, endpoint security, regular updates, and user education to effectively mitigate keylogging threats and bolster overall security measures.</a:t>
            </a:r>
          </a:p>
          <a:p>
            <a:pPr marL="305435" indent="-305435" algn="just"/>
            <a:r>
              <a:rPr lang="en-IN" sz="1500" b="1" dirty="0">
                <a:latin typeface="Calibri"/>
                <a:ea typeface="+mn-lt"/>
                <a:cs typeface="+mn-lt"/>
              </a:rPr>
              <a:t>Encryption:</a:t>
            </a:r>
            <a:endParaRPr lang="en-IN" sz="1500" b="1" dirty="0">
              <a:latin typeface="Calibri"/>
              <a:cs typeface="Calibri"/>
            </a:endParaRPr>
          </a:p>
          <a:p>
            <a:pPr marL="629920" lvl="1" indent="-305435" algn="just"/>
            <a:r>
              <a:rPr lang="en-US" sz="1500" b="1" dirty="0">
                <a:latin typeface="Calibri"/>
                <a:cs typeface="Calibri"/>
              </a:rPr>
              <a:t>Strong encryption methods can aid in preventing unauthorized parties from intercepting or accessing sensitive data. Keyloggers find it much harder to obtain useful data when sensitive information, including keystrokes, is encrypted before being transmitted or stored.</a:t>
            </a:r>
          </a:p>
          <a:p>
            <a:pPr marL="629920" lvl="1" indent="-305435" algn="just"/>
            <a:r>
              <a:rPr lang="en-US" sz="1500" b="1" dirty="0">
                <a:latin typeface="Calibri"/>
                <a:cs typeface="Calibri"/>
              </a:rPr>
              <a:t>The keystrokes can be encoded using encryption algorithms like AES (Advanced Encryption Standard), making them unintelligible to anyone lacking the necessary decryption key.</a:t>
            </a:r>
            <a:endParaRPr lang="en-IN" sz="1500" b="1" dirty="0">
              <a:latin typeface="Calibri"/>
              <a:cs typeface="Calibri"/>
            </a:endParaRPr>
          </a:p>
          <a:p>
            <a:pPr marL="305435" indent="-305435" algn="just"/>
            <a:r>
              <a:rPr lang="en-IN" sz="1500" b="1" dirty="0">
                <a:latin typeface="Calibri"/>
                <a:ea typeface="+mn-lt"/>
                <a:cs typeface="+mn-lt"/>
              </a:rPr>
              <a:t>Authentication:</a:t>
            </a:r>
            <a:endParaRPr lang="en-IN" sz="1500" b="1" dirty="0">
              <a:latin typeface="Calibri"/>
              <a:cs typeface="Calibri"/>
            </a:endParaRPr>
          </a:p>
          <a:p>
            <a:pPr marL="629920" lvl="1" indent="-305435" algn="just"/>
            <a:r>
              <a:rPr lang="en-US" sz="1500" b="1" dirty="0">
                <a:latin typeface="Calibri"/>
                <a:ea typeface="+mn-lt"/>
                <a:cs typeface="+mn-lt"/>
              </a:rPr>
              <a:t>Even in the case that keylogging attempts are undertaken, the implementation of robust authentication procedures can aid in preventing unauthorized access to sensitive systems or applications.</a:t>
            </a:r>
          </a:p>
          <a:p>
            <a:pPr marL="629920" lvl="1" indent="-305435" algn="just"/>
            <a:r>
              <a:rPr lang="en-US" sz="1500" b="1" dirty="0">
                <a:latin typeface="Calibri"/>
                <a:ea typeface="+mn-lt"/>
                <a:cs typeface="+mn-lt"/>
              </a:rPr>
              <a:t>Beyond basic password-based systems, multi-factor authentication (MFA), biometric authentication, and other sophisticated authentication techniques can add an extra layer of security, making it harder for hackers to obtain illegal access.</a:t>
            </a:r>
            <a:endParaRPr lang="en-IN" sz="1500" b="1" dirty="0">
              <a:latin typeface="Calibri"/>
              <a:ea typeface="+mn-lt"/>
              <a:cs typeface="+mn-lt"/>
            </a:endParaRPr>
          </a:p>
          <a:p>
            <a:pPr marL="305435" indent="-305435" algn="just"/>
            <a:r>
              <a:rPr lang="en-IN" sz="1500" b="1" dirty="0">
                <a:latin typeface="Calibri"/>
                <a:ea typeface="+mn-lt"/>
                <a:cs typeface="+mn-lt"/>
              </a:rPr>
              <a:t>Behavioural Analysis:</a:t>
            </a:r>
            <a:endParaRPr lang="en-IN" sz="1500" b="1" dirty="0">
              <a:latin typeface="Calibri"/>
              <a:cs typeface="Calibri"/>
            </a:endParaRPr>
          </a:p>
          <a:p>
            <a:pPr marL="629920" lvl="1" indent="-305435" algn="just"/>
            <a:r>
              <a:rPr lang="en-US" sz="1500" b="1" dirty="0">
                <a:latin typeface="Calibri"/>
                <a:ea typeface="+mn-lt"/>
                <a:cs typeface="+mn-lt"/>
              </a:rPr>
              <a:t>By applying behavioral analysis tools, one can identify unusual or suspicious activity that can point to the existence of a keylogger. </a:t>
            </a:r>
          </a:p>
          <a:p>
            <a:pPr marL="629920" lvl="1" indent="-305435" algn="just"/>
            <a:r>
              <a:rPr lang="en-US" sz="1500" b="1" dirty="0">
                <a:latin typeface="Calibri"/>
                <a:ea typeface="+mn-lt"/>
                <a:cs typeface="+mn-lt"/>
              </a:rPr>
              <a:t>Finding abnormalities suggestive of keylogging activity can be done by tracking user behavior patterns, including typing speed, keystroke dynamics, and program usage. These can then be flagged for additional research or mitigation.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12800"/>
            <a:ext cx="11613485" cy="5930900"/>
          </a:xfrm>
        </p:spPr>
        <p:txBody>
          <a:bodyPr vert="horz" lIns="91440" tIns="45720" rIns="91440" bIns="45720" rtlCol="0" anchor="ctr">
            <a:noAutofit/>
          </a:bodyPr>
          <a:lstStyle/>
          <a:p>
            <a:pPr marL="305435" indent="-305435"/>
            <a:r>
              <a:rPr lang="en-IN" sz="1500" b="1" dirty="0">
                <a:latin typeface="Calibri"/>
                <a:ea typeface="+mn-lt"/>
                <a:cs typeface="+mn-lt"/>
              </a:rPr>
              <a:t>End point security:</a:t>
            </a:r>
            <a:endParaRPr lang="en-IN" sz="1500" b="1" dirty="0">
              <a:latin typeface="Calibri"/>
              <a:cs typeface="Calibri"/>
            </a:endParaRPr>
          </a:p>
          <a:p>
            <a:pPr marL="629920" lvl="1" indent="-305435"/>
            <a:r>
              <a:rPr lang="en-US" sz="1500" b="1" dirty="0">
                <a:latin typeface="Calibri"/>
                <a:cs typeface="Calibri"/>
              </a:rPr>
              <a:t>Implementing comprehensive endpoint security solutions can help detect and mitigate keylogging threats at the device level. </a:t>
            </a:r>
          </a:p>
          <a:p>
            <a:pPr marL="629920" lvl="1" indent="-305435"/>
            <a:r>
              <a:rPr lang="en-US" sz="1500" b="1" dirty="0">
                <a:latin typeface="Calibri"/>
                <a:cs typeface="Calibri"/>
              </a:rPr>
              <a:t>Endpoint security software can include features such as real-time monitoring, intrusion detection, and anti-keylogging capabilities to identify and block malicious keylogging attempts before they can compromise sensitive data.</a:t>
            </a:r>
          </a:p>
          <a:p>
            <a:pPr marL="305435" indent="-305435"/>
            <a:r>
              <a:rPr lang="en-IN" sz="1500" b="1" dirty="0">
                <a:latin typeface="Calibri"/>
                <a:ea typeface="+mn-lt"/>
                <a:cs typeface="+mn-lt"/>
              </a:rPr>
              <a:t>Regular updates and Patch Management:</a:t>
            </a:r>
            <a:endParaRPr lang="en-IN" sz="1500" b="1" dirty="0">
              <a:latin typeface="Calibri"/>
              <a:cs typeface="Calibri"/>
            </a:endParaRPr>
          </a:p>
          <a:p>
            <a:pPr marL="629920" lvl="1" indent="-305435"/>
            <a:r>
              <a:rPr lang="en-US" sz="1500" b="1" dirty="0">
                <a:latin typeface="Calibri"/>
                <a:ea typeface="+mn-lt"/>
                <a:cs typeface="+mn-lt"/>
              </a:rPr>
              <a:t> Ensuring that systems and software are regularly updated with the latest security patches and fixes is crucial for mitigating keylogging threats.</a:t>
            </a:r>
          </a:p>
          <a:p>
            <a:pPr marL="629920" lvl="1" indent="-305435"/>
            <a:r>
              <a:rPr lang="en-US" sz="1500" b="1" dirty="0">
                <a:latin typeface="Calibri"/>
                <a:ea typeface="+mn-lt"/>
                <a:cs typeface="+mn-lt"/>
              </a:rPr>
              <a:t>Software vendors often release patches to </a:t>
            </a:r>
            <a:r>
              <a:rPr lang="en-US" sz="1500" b="1" dirty="0">
                <a:latin typeface="Times New Roman" panose="02020603050405020304" pitchFamily="18" charset="0"/>
                <a:ea typeface="+mn-lt"/>
                <a:cs typeface="Times New Roman" panose="02020603050405020304" pitchFamily="18" charset="0"/>
              </a:rPr>
              <a:t>address</a:t>
            </a:r>
            <a:r>
              <a:rPr lang="en-US" sz="1500" b="1" dirty="0">
                <a:latin typeface="Calibri"/>
                <a:ea typeface="+mn-lt"/>
                <a:cs typeface="+mn-lt"/>
              </a:rPr>
              <a:t> known vulnerabilities that could be exploited by keyloggers and other malware. By promptly applying these updates, organizations can reduce their exposure to keylogging and other security risks.</a:t>
            </a:r>
          </a:p>
          <a:p>
            <a:pPr marL="305435" indent="-305435"/>
            <a:r>
              <a:rPr lang="en-IN" sz="1500" b="1" dirty="0">
                <a:latin typeface="Calibri"/>
                <a:ea typeface="+mn-lt"/>
                <a:cs typeface="+mn-lt"/>
              </a:rPr>
              <a:t>User Education and Awareness:</a:t>
            </a:r>
            <a:endParaRPr lang="en-IN" sz="1500" b="1" dirty="0">
              <a:latin typeface="Calibri"/>
              <a:cs typeface="Calibri"/>
            </a:endParaRPr>
          </a:p>
          <a:p>
            <a:pPr marL="629920" lvl="1" indent="-305435"/>
            <a:r>
              <a:rPr lang="en-US" sz="1500" b="1" dirty="0">
                <a:latin typeface="Calibri"/>
                <a:ea typeface="+mn-lt"/>
                <a:cs typeface="+mn-lt"/>
              </a:rPr>
              <a:t>Educating users about the risks associated with keyloggers and providing guidance on how to recognize and respond to potential threats is essential for effective security.</a:t>
            </a:r>
          </a:p>
          <a:p>
            <a:pPr marL="629920" lvl="1" indent="-305435"/>
            <a:r>
              <a:rPr lang="en-US" sz="1500" b="1" dirty="0">
                <a:latin typeface="Calibri"/>
                <a:cs typeface="Calibri"/>
              </a:rPr>
              <a:t>Training programs and awareness campaigns can help users understand the importance of practicing good security hygiene, such as avoiding suspicious links or downloads, using strong passwords, and being vigilant for signs of unauthorized access or data theft.</a:t>
            </a:r>
            <a:endParaRPr lang="en-IN" sz="1500" b="1" dirty="0">
              <a:latin typeface="Calibri"/>
              <a:cs typeface="Calibri"/>
            </a:endParaRPr>
          </a:p>
          <a:p>
            <a:pPr marL="305435" indent="-305435"/>
            <a:r>
              <a:rPr lang="en-US" sz="1500" b="1" dirty="0">
                <a:latin typeface="Calibri"/>
                <a:ea typeface="+mn-lt"/>
                <a:cs typeface="+mn-lt"/>
              </a:rPr>
              <a:t>By implementing this comprehensive approach organizations can effectively mitigate the risks posed by keyloggers and enhance overall security posture.</a:t>
            </a:r>
            <a:endParaRPr lang="en-IN" sz="1500" dirty="0"/>
          </a:p>
        </p:txBody>
      </p:sp>
    </p:spTree>
    <p:extLst>
      <p:ext uri="{BB962C8B-B14F-4D97-AF65-F5344CB8AC3E}">
        <p14:creationId xmlns:p14="http://schemas.microsoft.com/office/powerpoint/2010/main" val="33478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ea typeface="+mj-lt"/>
                <a:cs typeface="Arial"/>
              </a:rPr>
              <a:t>System  Approach</a:t>
            </a:r>
            <a:endParaRPr lang="en-US" sz="44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
            </a:pPr>
            <a:r>
              <a:rPr lang="en-GB" sz="1800" b="1" dirty="0">
                <a:solidFill>
                  <a:srgbClr val="0F0F0F"/>
                </a:solidFill>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b="1" dirty="0">
              <a:solidFill>
                <a:srgbClr val="0F0F0F"/>
              </a:solidFill>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420348"/>
          </a:xfrm>
        </p:spPr>
        <p:txBody>
          <a:bodyPr>
            <a:normAutofit/>
          </a:bodyPr>
          <a:lstStyle/>
          <a:p>
            <a:pPr algn="l"/>
            <a:r>
              <a:rPr lang="en-IN" sz="2400" b="1" i="0" dirty="0">
                <a:solidFill>
                  <a:srgbClr val="0D0D0D"/>
                </a:solidFill>
                <a:effectLst/>
              </a:rPr>
              <a:t>Event Handling: </a:t>
            </a:r>
          </a:p>
          <a:p>
            <a:pPr lvl="1"/>
            <a:r>
              <a:rPr lang="en-IN" sz="1800" b="0" i="0" dirty="0" err="1">
                <a:solidFill>
                  <a:srgbClr val="0D0D0D"/>
                </a:solidFill>
                <a:effectLst/>
              </a:rPr>
              <a:t>on_press</a:t>
            </a:r>
            <a:r>
              <a:rPr lang="en-IN" sz="1800" b="0" i="0" dirty="0">
                <a:solidFill>
                  <a:srgbClr val="0D0D0D"/>
                </a:solidFill>
                <a:effectLst/>
              </a:rPr>
              <a:t>(key): Register keys pressed and held.</a:t>
            </a:r>
          </a:p>
          <a:p>
            <a:pPr lvl="1"/>
            <a:r>
              <a:rPr lang="en-IN" sz="1800" b="0" i="0" dirty="0" err="1">
                <a:solidFill>
                  <a:srgbClr val="0D0D0D"/>
                </a:solidFill>
                <a:effectLst/>
              </a:rPr>
              <a:t>on_release</a:t>
            </a:r>
            <a:r>
              <a:rPr lang="en-IN" sz="1800" b="0" i="0" dirty="0">
                <a:solidFill>
                  <a:srgbClr val="0D0D0D"/>
                </a:solidFill>
                <a:effectLst/>
              </a:rPr>
              <a:t>(key): Record released keys and handle flag state.</a:t>
            </a:r>
          </a:p>
          <a:p>
            <a:pPr algn="l"/>
            <a:r>
              <a:rPr lang="en-IN" sz="2400" b="1" i="0" dirty="0">
                <a:solidFill>
                  <a:srgbClr val="0D0D0D"/>
                </a:solidFill>
                <a:effectLst/>
              </a:rPr>
              <a:t>Logging:</a:t>
            </a:r>
          </a:p>
          <a:p>
            <a:pPr lvl="1"/>
            <a:r>
              <a:rPr lang="en-IN" sz="1800" b="0" i="0" dirty="0">
                <a:solidFill>
                  <a:srgbClr val="0D0D0D"/>
                </a:solidFill>
                <a:effectLst/>
              </a:rPr>
              <a:t> </a:t>
            </a:r>
            <a:r>
              <a:rPr lang="en-IN" sz="1800" b="0" i="0" dirty="0" err="1">
                <a:solidFill>
                  <a:srgbClr val="0D0D0D"/>
                </a:solidFill>
                <a:effectLst/>
              </a:rPr>
              <a:t>generate_text_log</a:t>
            </a:r>
            <a:r>
              <a:rPr lang="en-IN" sz="1800" b="0" i="0" dirty="0">
                <a:solidFill>
                  <a:srgbClr val="0D0D0D"/>
                </a:solidFill>
                <a:effectLst/>
              </a:rPr>
              <a:t>(key): Store keystrokes in a text file.</a:t>
            </a:r>
          </a:p>
          <a:p>
            <a:pPr lvl="1"/>
            <a:r>
              <a:rPr lang="en-IN" sz="1800" b="0" i="0" dirty="0" err="1">
                <a:solidFill>
                  <a:srgbClr val="0D0D0D"/>
                </a:solidFill>
                <a:effectLst/>
              </a:rPr>
              <a:t>generate_json_file</a:t>
            </a:r>
            <a:r>
              <a:rPr lang="en-IN" sz="1800" b="0" i="0" dirty="0">
                <a:solidFill>
                  <a:srgbClr val="0D0D0D"/>
                </a:solidFill>
                <a:effectLst/>
              </a:rPr>
              <a:t>(</a:t>
            </a:r>
            <a:r>
              <a:rPr lang="en-IN" sz="1800" b="0" i="0" dirty="0" err="1">
                <a:solidFill>
                  <a:srgbClr val="0D0D0D"/>
                </a:solidFill>
                <a:effectLst/>
              </a:rPr>
              <a:t>keys_used</a:t>
            </a:r>
            <a:r>
              <a:rPr lang="en-IN" sz="1800" b="0" i="0" dirty="0">
                <a:solidFill>
                  <a:srgbClr val="0D0D0D"/>
                </a:solidFill>
                <a:effectLst/>
              </a:rPr>
              <a:t>): Preserve keystrokes in a JSON file.</a:t>
            </a:r>
          </a:p>
          <a:p>
            <a:pPr algn="l"/>
            <a:r>
              <a:rPr lang="en-IN" sz="2400" b="1" i="0" dirty="0">
                <a:solidFill>
                  <a:srgbClr val="0D0D0D"/>
                </a:solidFill>
                <a:effectLst/>
              </a:rPr>
              <a:t>Keylogger Control: </a:t>
            </a:r>
          </a:p>
          <a:p>
            <a:pPr lvl="1"/>
            <a:r>
              <a:rPr lang="en-IN" sz="1800" b="0" i="0" dirty="0" err="1">
                <a:solidFill>
                  <a:srgbClr val="0D0D0D"/>
                </a:solidFill>
                <a:effectLst/>
              </a:rPr>
              <a:t>start_keylogger</a:t>
            </a:r>
            <a:r>
              <a:rPr lang="en-IN" sz="1800" b="0" i="0" dirty="0">
                <a:solidFill>
                  <a:srgbClr val="0D0D0D"/>
                </a:solidFill>
                <a:effectLst/>
              </a:rPr>
              <a:t>(): Begin the keylogging process.</a:t>
            </a:r>
          </a:p>
          <a:p>
            <a:pPr lvl="1"/>
            <a:r>
              <a:rPr lang="en-IN" sz="1800" b="0" i="0" dirty="0" err="1">
                <a:solidFill>
                  <a:srgbClr val="0D0D0D"/>
                </a:solidFill>
                <a:effectLst/>
              </a:rPr>
              <a:t>stop_keylogger</a:t>
            </a:r>
            <a:r>
              <a:rPr lang="en-IN" sz="1800" b="0" i="0" dirty="0">
                <a:solidFill>
                  <a:srgbClr val="0D0D0D"/>
                </a:solidFill>
                <a:effectLst/>
              </a:rPr>
              <a:t>(): Cease keylogging.</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627987"/>
          </a:xfrm>
        </p:spPr>
        <p:txBody>
          <a:bodyPr>
            <a:normAutofit/>
          </a:bodyPr>
          <a:lstStyle/>
          <a:p>
            <a:r>
              <a:rPr lang="en-US" sz="1800" b="1" dirty="0"/>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p>
        </p:txBody>
      </p:sp>
      <p:pic>
        <p:nvPicPr>
          <p:cNvPr id="3" name="Picture 2">
            <a:extLst>
              <a:ext uri="{FF2B5EF4-FFF2-40B4-BE49-F238E27FC236}">
                <a16:creationId xmlns:a16="http://schemas.microsoft.com/office/drawing/2014/main" id="{B9E73CD8-CFA2-B4F1-8112-3034A215DAC0}"/>
              </a:ext>
            </a:extLst>
          </p:cNvPr>
          <p:cNvPicPr>
            <a:picLocks noChangeAspect="1"/>
          </p:cNvPicPr>
          <p:nvPr/>
        </p:nvPicPr>
        <p:blipFill>
          <a:blip r:embed="rId2"/>
          <a:stretch>
            <a:fillRect/>
          </a:stretch>
        </p:blipFill>
        <p:spPr>
          <a:xfrm>
            <a:off x="1296526" y="3123346"/>
            <a:ext cx="2362405" cy="2636748"/>
          </a:xfrm>
          <a:prstGeom prst="rect">
            <a:avLst/>
          </a:prstGeom>
        </p:spPr>
      </p:pic>
      <p:pic>
        <p:nvPicPr>
          <p:cNvPr id="4" name="Picture 3">
            <a:extLst>
              <a:ext uri="{FF2B5EF4-FFF2-40B4-BE49-F238E27FC236}">
                <a16:creationId xmlns:a16="http://schemas.microsoft.com/office/drawing/2014/main" id="{F550A50F-8E83-E790-0049-D38FA0217046}"/>
              </a:ext>
            </a:extLst>
          </p:cNvPr>
          <p:cNvPicPr>
            <a:picLocks noChangeAspect="1"/>
          </p:cNvPicPr>
          <p:nvPr/>
        </p:nvPicPr>
        <p:blipFill>
          <a:blip r:embed="rId3"/>
          <a:stretch>
            <a:fillRect/>
          </a:stretch>
        </p:blipFill>
        <p:spPr>
          <a:xfrm>
            <a:off x="8145495" y="3194876"/>
            <a:ext cx="2385267" cy="2629128"/>
          </a:xfrm>
          <a:prstGeom prst="rect">
            <a:avLst/>
          </a:prstGeom>
        </p:spPr>
      </p:pic>
      <p:pic>
        <p:nvPicPr>
          <p:cNvPr id="6" name="Picture 5">
            <a:extLst>
              <a:ext uri="{FF2B5EF4-FFF2-40B4-BE49-F238E27FC236}">
                <a16:creationId xmlns:a16="http://schemas.microsoft.com/office/drawing/2014/main" id="{CFA37B6E-BAAA-C2D4-850C-C8F9E63092EC}"/>
              </a:ext>
            </a:extLst>
          </p:cNvPr>
          <p:cNvPicPr>
            <a:picLocks noChangeAspect="1"/>
          </p:cNvPicPr>
          <p:nvPr/>
        </p:nvPicPr>
        <p:blipFill>
          <a:blip r:embed="rId4"/>
          <a:stretch>
            <a:fillRect/>
          </a:stretch>
        </p:blipFill>
        <p:spPr>
          <a:xfrm>
            <a:off x="4463127" y="320630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0306C4D-499D-7A58-C712-8B990ACCD9D7}"/>
              </a:ext>
            </a:extLst>
          </p:cNvPr>
          <p:cNvPicPr>
            <a:picLocks noGrp="1" noChangeAspect="1"/>
          </p:cNvPicPr>
          <p:nvPr>
            <p:ph idx="1"/>
          </p:nvPr>
        </p:nvPicPr>
        <p:blipFill>
          <a:blip r:embed="rId2"/>
          <a:stretch>
            <a:fillRect/>
          </a:stretch>
        </p:blipFill>
        <p:spPr>
          <a:xfrm>
            <a:off x="6590957" y="1365660"/>
            <a:ext cx="5020018" cy="4673600"/>
          </a:xfrm>
        </p:spPr>
      </p:pic>
      <p:sp>
        <p:nvSpPr>
          <p:cNvPr id="5" name="Title 4">
            <a:extLst>
              <a:ext uri="{FF2B5EF4-FFF2-40B4-BE49-F238E27FC236}">
                <a16:creationId xmlns:a16="http://schemas.microsoft.com/office/drawing/2014/main" id="{D8C56AC4-B71E-9F51-BD3C-2DF55F9FA114}"/>
              </a:ext>
            </a:extLst>
          </p:cNvPr>
          <p:cNvSpPr>
            <a:spLocks noGrp="1"/>
          </p:cNvSpPr>
          <p:nvPr>
            <p:ph type="title"/>
          </p:nvPr>
        </p:nvSpPr>
        <p:spPr>
          <a:xfrm>
            <a:off x="581025" y="701675"/>
            <a:ext cx="11029950" cy="530225"/>
          </a:xfrm>
        </p:spPr>
        <p:txBody>
          <a:bodyPr>
            <a:normAutofit fontScale="90000"/>
          </a:bodyPr>
          <a:lstStyle/>
          <a:p>
            <a:r>
              <a:rPr lang="en-US" sz="4400" b="1" dirty="0" err="1">
                <a:solidFill>
                  <a:schemeClr val="accent1"/>
                </a:solidFill>
                <a:ea typeface="+mj-lt"/>
                <a:cs typeface="Arial"/>
              </a:rPr>
              <a:t>OUTPUt</a:t>
            </a:r>
            <a:endParaRPr lang="en-US" dirty="0"/>
          </a:p>
        </p:txBody>
      </p:sp>
      <p:pic>
        <p:nvPicPr>
          <p:cNvPr id="9" name="Picture 8">
            <a:extLst>
              <a:ext uri="{FF2B5EF4-FFF2-40B4-BE49-F238E27FC236}">
                <a16:creationId xmlns:a16="http://schemas.microsoft.com/office/drawing/2014/main" id="{28FE4EBD-CBBA-E7A3-E538-ABC536C76D11}"/>
              </a:ext>
            </a:extLst>
          </p:cNvPr>
          <p:cNvPicPr>
            <a:picLocks noChangeAspect="1"/>
          </p:cNvPicPr>
          <p:nvPr/>
        </p:nvPicPr>
        <p:blipFill>
          <a:blip r:embed="rId3"/>
          <a:stretch>
            <a:fillRect/>
          </a:stretch>
        </p:blipFill>
        <p:spPr>
          <a:xfrm>
            <a:off x="581025" y="1365660"/>
            <a:ext cx="5245370" cy="4896102"/>
          </a:xfrm>
          <a:prstGeom prst="rect">
            <a:avLst/>
          </a:prstGeom>
        </p:spPr>
      </p:pic>
    </p:spTree>
    <p:extLst>
      <p:ext uri="{BB962C8B-B14F-4D97-AF65-F5344CB8AC3E}">
        <p14:creationId xmlns:p14="http://schemas.microsoft.com/office/powerpoint/2010/main" val="8766501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119</TotalTime>
  <Words>1162</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Arial Black</vt:lpstr>
      <vt:lpstr>Calibri</vt:lpstr>
      <vt:lpstr>Calibri Light</vt:lpstr>
      <vt:lpstr>Franklin Gothic Book</vt:lpstr>
      <vt:lpstr>Franklin Gothic Demi</vt:lpstr>
      <vt:lpstr>Lucida Bright</vt:lpstr>
      <vt:lpstr>Sitka Banner Semibold</vt:lpstr>
      <vt:lpstr>Times New Roman</vt:lpstr>
      <vt:lpstr>Wingdings</vt:lpstr>
      <vt:lpstr>Wingdings 2</vt:lpstr>
      <vt:lpstr>DividendVTI</vt:lpstr>
      <vt:lpstr>Keylogger and security</vt:lpstr>
      <vt:lpstr>OUTLINE</vt:lpstr>
      <vt:lpstr>Problem Statement</vt:lpstr>
      <vt:lpstr>Proposed Solution</vt:lpstr>
      <vt:lpstr>Proposed Solution</vt:lpstr>
      <vt:lpstr>System  Approach</vt:lpstr>
      <vt:lpstr>Algorithm &amp; Deployment</vt:lpstr>
      <vt:lpstr>Result</vt:lpstr>
      <vt:lpstr>OUTPUt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deenaauto1@outlook.com</cp:lastModifiedBy>
  <cp:revision>27</cp:revision>
  <dcterms:created xsi:type="dcterms:W3CDTF">2021-05-26T16:50:10Z</dcterms:created>
  <dcterms:modified xsi:type="dcterms:W3CDTF">2024-03-25T09:33:59Z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