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71" r:id="rId13"/>
    <p:sldId id="272" r:id="rId14"/>
    <p:sldId id="266" r:id="rId15"/>
    <p:sldId id="267" r:id="rId16"/>
  </p:sldIdLst>
  <p:sldSz cx="18288000" cy="10287000"/>
  <p:notesSz cx="6858000" cy="9144000"/>
  <p:embeddedFontLst>
    <p:embeddedFont>
      <p:font typeface="Times New Roman" panose="02020603050405020304" pitchFamily="18" charset="0"/>
      <p:regular r:id="rId17"/>
    </p:embeddedFont>
    <p:embeddedFont>
      <p:font typeface="Open Sans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Times New Roman Bold" panose="02020803070505020304" pitchFamily="18" charset="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22" autoAdjust="0"/>
  </p:normalViewPr>
  <p:slideViewPr>
    <p:cSldViewPr>
      <p:cViewPr varScale="1">
        <p:scale>
          <a:sx n="54" d="100"/>
          <a:sy n="54" d="100"/>
        </p:scale>
        <p:origin x="883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3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7978805" y="53267"/>
            <a:ext cx="2315123" cy="2357423"/>
          </a:xfrm>
          <a:custGeom>
            <a:avLst/>
            <a:gdLst/>
            <a:ahLst/>
            <a:cxnLst/>
            <a:rect l="l" t="t" r="r" b="b"/>
            <a:pathLst>
              <a:path w="6350000" h="6349975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Rectangle 4"/>
          <p:cNvSpPr/>
          <p:nvPr/>
        </p:nvSpPr>
        <p:spPr>
          <a:xfrm>
            <a:off x="1" y="2103797"/>
            <a:ext cx="18287999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8796"/>
              </a:lnSpc>
            </a:pPr>
            <a:r>
              <a:rPr lang="en-US" sz="3600" b="1" dirty="0">
                <a:solidFill>
                  <a:srgbClr val="141519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MADAN MOHAN MALVIYA UNIVERSITY OF TECHNOLOGY GORKHPUR</a:t>
            </a:r>
          </a:p>
        </p:txBody>
      </p:sp>
      <p:sp>
        <p:nvSpPr>
          <p:cNvPr id="6" name="Rectangle 5"/>
          <p:cNvSpPr/>
          <p:nvPr/>
        </p:nvSpPr>
        <p:spPr>
          <a:xfrm>
            <a:off x="5730243" y="2999797"/>
            <a:ext cx="6827510" cy="10028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3600" b="1" dirty="0">
                <a:solidFill>
                  <a:srgbClr val="141519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Management Studies Department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8474585" y="3574096"/>
            <a:ext cx="1338828" cy="10028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2700" dirty="0">
                <a:solidFill>
                  <a:srgbClr val="141519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2023-26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673091" y="8694183"/>
            <a:ext cx="4614909" cy="290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7296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141519"/>
                </a:solidFill>
                <a:latin typeface="Times New Roman" panose="02020603050405020304" pitchFamily="18" charset="0"/>
                <a:ea typeface="Almarai Bold"/>
                <a:cs typeface="Times New Roman" panose="02020603050405020304" pitchFamily="18" charset="0"/>
                <a:sym typeface="Almarai Bold"/>
              </a:rPr>
              <a:t>Yashmani Tripathi (74)</a:t>
            </a:r>
          </a:p>
          <a:p>
            <a:pPr algn="ctr">
              <a:lnSpc>
                <a:spcPts val="7296"/>
              </a:lnSpc>
              <a:spcBef>
                <a:spcPct val="0"/>
              </a:spcBef>
            </a:pPr>
            <a:endParaRPr lang="en-US" sz="3000" b="1" dirty="0">
              <a:solidFill>
                <a:srgbClr val="141519"/>
              </a:solidFill>
              <a:latin typeface="Times New Roman" panose="02020603050405020304" pitchFamily="18" charset="0"/>
              <a:ea typeface="Almarai Bold"/>
              <a:cs typeface="Times New Roman" panose="02020603050405020304" pitchFamily="18" charset="0"/>
              <a:sym typeface="Almarai Bold"/>
            </a:endParaRPr>
          </a:p>
          <a:p>
            <a:pPr algn="ctr">
              <a:lnSpc>
                <a:spcPts val="7296"/>
              </a:lnSpc>
              <a:spcBef>
                <a:spcPct val="0"/>
              </a:spcBef>
            </a:pPr>
            <a:endParaRPr lang="en-US" sz="3000" b="1" dirty="0">
              <a:solidFill>
                <a:srgbClr val="141519"/>
              </a:solidFill>
              <a:latin typeface="Times New Roman" panose="02020603050405020304" pitchFamily="18" charset="0"/>
              <a:ea typeface="Almarai Bold"/>
              <a:cs typeface="Times New Roman" panose="02020603050405020304" pitchFamily="18" charset="0"/>
              <a:sym typeface="Almarai Bol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39650" y="8219449"/>
            <a:ext cx="252934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7227"/>
              </a:lnSpc>
            </a:pPr>
            <a:r>
              <a:rPr lang="en-US" sz="3000" b="1" dirty="0">
                <a:solidFill>
                  <a:srgbClr val="141519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Presented by: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79309" y="5730439"/>
            <a:ext cx="1993559" cy="1028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7296"/>
              </a:lnSpc>
              <a:spcBef>
                <a:spcPct val="0"/>
              </a:spcBef>
            </a:pPr>
            <a:r>
              <a:rPr lang="en-US" sz="2700" dirty="0">
                <a:solidFill>
                  <a:srgbClr val="141519"/>
                </a:solidFill>
                <a:latin typeface="Times New Roman" panose="02020603050405020304" pitchFamily="18" charset="0"/>
                <a:ea typeface="Almarai Bold"/>
                <a:cs typeface="Times New Roman" panose="02020603050405020304" pitchFamily="18" charset="0"/>
                <a:sym typeface="Almarai Bold"/>
              </a:rPr>
              <a:t>BBA II Year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73564" y="4314799"/>
            <a:ext cx="7205049" cy="12208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8796"/>
              </a:lnSpc>
            </a:pPr>
            <a:r>
              <a:rPr lang="en-US" sz="3000" b="1" dirty="0">
                <a:solidFill>
                  <a:srgbClr val="141519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Case Study(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Retention Challenges</a:t>
            </a:r>
            <a:r>
              <a:rPr lang="en-US" sz="3000" b="1" dirty="0">
                <a:solidFill>
                  <a:srgbClr val="141519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0088" y="8034372"/>
            <a:ext cx="9144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 Bharti Shukla</a:t>
            </a:r>
          </a:p>
          <a:p>
            <a:r>
              <a:rPr lang="en-US" sz="3000" b="1" dirty="0">
                <a:solidFill>
                  <a:srgbClr val="141519"/>
                </a:solidFill>
                <a:latin typeface="Times New Roman" panose="02020603050405020304" pitchFamily="18" charset="0"/>
                <a:ea typeface="Almarai Bold"/>
                <a:cs typeface="Times New Roman" panose="02020603050405020304" pitchFamily="18" charset="0"/>
                <a:sym typeface="Almarai Bold"/>
              </a:rPr>
              <a:t>  </a:t>
            </a:r>
            <a:r>
              <a:rPr lang="en-US" sz="3000" dirty="0">
                <a:solidFill>
                  <a:srgbClr val="141519"/>
                </a:solidFill>
                <a:latin typeface="Times New Roman" panose="02020603050405020304" pitchFamily="18" charset="0"/>
                <a:ea typeface="Almarai Bold"/>
                <a:cs typeface="Times New Roman" panose="02020603050405020304" pitchFamily="18" charset="0"/>
                <a:sym typeface="Almarai Bold"/>
              </a:rPr>
              <a:t>(Assistant professor)</a:t>
            </a:r>
          </a:p>
          <a:p>
            <a:r>
              <a:rPr lang="en-US" sz="3000" b="1" dirty="0">
                <a:solidFill>
                  <a:srgbClr val="141519"/>
                </a:solidFill>
                <a:latin typeface="Times New Roman" panose="02020603050405020304" pitchFamily="18" charset="0"/>
                <a:ea typeface="Almarai Bold"/>
                <a:cs typeface="Times New Roman" panose="02020603050405020304" pitchFamily="18" charset="0"/>
                <a:sym typeface="Almarai Bold"/>
              </a:rPr>
              <a:t>      MSD</a:t>
            </a:r>
            <a:endParaRPr lang="en-US" sz="3600" b="1" dirty="0">
              <a:solidFill>
                <a:srgbClr val="141519"/>
              </a:solidFill>
              <a:latin typeface="Times New Roman" panose="02020603050405020304" pitchFamily="18" charset="0"/>
              <a:ea typeface="Almarai Bold"/>
              <a:cs typeface="Times New Roman" panose="02020603050405020304" pitchFamily="18" charset="0"/>
              <a:sym typeface="Almarai Bold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123466" y="7021319"/>
            <a:ext cx="35669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7227"/>
              </a:lnSpc>
            </a:pPr>
            <a:r>
              <a:rPr lang="en-US" sz="3000" b="1" dirty="0">
                <a:solidFill>
                  <a:srgbClr val="141519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Vaishnavi Singh (71)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248850" y="8149094"/>
            <a:ext cx="29050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7227"/>
              </a:lnSpc>
            </a:pPr>
            <a:r>
              <a:rPr lang="en-US" sz="3000" b="1" dirty="0">
                <a:solidFill>
                  <a:srgbClr val="141519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Vivek Singh (73)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248850" y="7573814"/>
            <a:ext cx="29050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7227"/>
              </a:lnSpc>
            </a:pPr>
            <a:r>
              <a:rPr lang="en-US" sz="3000" b="1" dirty="0">
                <a:solidFill>
                  <a:srgbClr val="141519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Vivek Singh (72)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329161" y="9254083"/>
            <a:ext cx="283603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7227"/>
              </a:lnSpc>
            </a:pPr>
            <a:r>
              <a:rPr lang="en-US" sz="3000" b="1" dirty="0">
                <a:solidFill>
                  <a:srgbClr val="141519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Zara Hayat (75)</a:t>
            </a:r>
          </a:p>
        </p:txBody>
      </p:sp>
    </p:spTree>
    <p:extLst>
      <p:ext uri="{BB962C8B-B14F-4D97-AF65-F5344CB8AC3E}">
        <p14:creationId xmlns:p14="http://schemas.microsoft.com/office/powerpoint/2010/main" val="326338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35255"/>
            <a:ext cx="11203370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dirty="0">
                <a:solidFill>
                  <a:srgbClr val="1C402E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Recommendations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607643" y="182880"/>
            <a:ext cx="381000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1C402E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08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68037" y="1987416"/>
            <a:ext cx="12870241" cy="7180873"/>
            <a:chOff x="468037" y="1987416"/>
            <a:chExt cx="12870241" cy="7180873"/>
          </a:xfrm>
        </p:grpSpPr>
        <p:sp>
          <p:nvSpPr>
            <p:cNvPr id="4" name="Freeform 4"/>
            <p:cNvSpPr/>
            <p:nvPr/>
          </p:nvSpPr>
          <p:spPr>
            <a:xfrm>
              <a:off x="7807694" y="4975042"/>
              <a:ext cx="746763" cy="646290"/>
            </a:xfrm>
            <a:custGeom>
              <a:avLst/>
              <a:gdLst/>
              <a:ahLst/>
              <a:cxnLst/>
              <a:rect l="l" t="t" r="r" b="b"/>
              <a:pathLst>
                <a:path w="746763" h="646290">
                  <a:moveTo>
                    <a:pt x="0" y="0"/>
                  </a:moveTo>
                  <a:lnTo>
                    <a:pt x="746763" y="0"/>
                  </a:lnTo>
                  <a:lnTo>
                    <a:pt x="746763" y="646290"/>
                  </a:lnTo>
                  <a:lnTo>
                    <a:pt x="0" y="6462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7767889" y="2085276"/>
              <a:ext cx="746763" cy="646290"/>
            </a:xfrm>
            <a:custGeom>
              <a:avLst/>
              <a:gdLst/>
              <a:ahLst/>
              <a:cxnLst/>
              <a:rect l="l" t="t" r="r" b="b"/>
              <a:pathLst>
                <a:path w="746763" h="646290">
                  <a:moveTo>
                    <a:pt x="0" y="0"/>
                  </a:moveTo>
                  <a:lnTo>
                    <a:pt x="746763" y="0"/>
                  </a:lnTo>
                  <a:lnTo>
                    <a:pt x="746763" y="646290"/>
                  </a:lnTo>
                  <a:lnTo>
                    <a:pt x="0" y="6462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8705152" y="2022906"/>
              <a:ext cx="4633126" cy="4488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9"/>
                </a:lnSpc>
              </a:pPr>
              <a:r>
                <a:rPr lang="en-US" sz="2699" b="1" dirty="0">
                  <a:solidFill>
                    <a:srgbClr val="1C402E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  <a:sym typeface="Times New Roman Bold"/>
                </a:rPr>
                <a:t>Career Pathing &amp; Skill Growth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744957" y="4889317"/>
              <a:ext cx="4159597" cy="4488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9"/>
                </a:lnSpc>
              </a:pPr>
              <a:r>
                <a:rPr lang="en-US" sz="2699" b="1" dirty="0">
                  <a:solidFill>
                    <a:srgbClr val="1C402E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  <a:sym typeface="Times New Roman Bold"/>
                </a:rPr>
                <a:t>Meaningful Recognition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8381302" y="2445816"/>
              <a:ext cx="3682943" cy="1895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 algn="ctr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1C402E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Offer mentorships, clear promotions, skill enhancement workshops</a:t>
              </a:r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532344" y="4762500"/>
              <a:ext cx="5095550" cy="1849279"/>
              <a:chOff x="0" y="-31808"/>
              <a:chExt cx="6794066" cy="2465705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995685" cy="861720"/>
              </a:xfrm>
              <a:custGeom>
                <a:avLst/>
                <a:gdLst/>
                <a:ahLst/>
                <a:cxnLst/>
                <a:rect l="l" t="t" r="r" b="b"/>
                <a:pathLst>
                  <a:path w="995685" h="861720">
                    <a:moveTo>
                      <a:pt x="0" y="0"/>
                    </a:moveTo>
                    <a:lnTo>
                      <a:pt x="995685" y="0"/>
                    </a:lnTo>
                    <a:lnTo>
                      <a:pt x="995685" y="861720"/>
                    </a:lnTo>
                    <a:lnTo>
                      <a:pt x="0" y="86172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1247935" y="-31808"/>
                <a:ext cx="5546131" cy="59845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3509"/>
                  </a:lnSpc>
                </a:pPr>
                <a:r>
                  <a:rPr lang="en-US" sz="2699" b="1">
                    <a:solidFill>
                      <a:srgbClr val="1C402E"/>
                    </a:solidFill>
                    <a:latin typeface="Times New Roman" panose="02020603050405020304" pitchFamily="18" charset="0"/>
                    <a:ea typeface="Times New Roman Bold"/>
                    <a:cs typeface="Times New Roman" panose="02020603050405020304" pitchFamily="18" charset="0"/>
                    <a:sym typeface="Times New Roman Bold"/>
                  </a:rPr>
                  <a:t>Work-Life Redesign</a:t>
                </a:r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620550" y="538422"/>
                <a:ext cx="5639452" cy="189547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647700" lvl="1" indent="-323850" algn="l">
                  <a:lnSpc>
                    <a:spcPts val="3600"/>
                  </a:lnSpc>
                  <a:buFont typeface="Arial"/>
                  <a:buChar char="•"/>
                </a:pPr>
                <a:r>
                  <a:rPr lang="en-US" sz="3000" dirty="0">
                    <a:solidFill>
                      <a:srgbClr val="1C402E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Reduce unrealistic workloads, introduce mental health support</a:t>
                </a:r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8343670" y="5312227"/>
              <a:ext cx="4325498" cy="1438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1C402E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Peer-nominated awards, personalized appreciation</a:t>
              </a:r>
            </a:p>
          </p:txBody>
        </p:sp>
        <p:sp>
          <p:nvSpPr>
            <p:cNvPr id="14" name="Freeform 14"/>
            <p:cNvSpPr/>
            <p:nvPr/>
          </p:nvSpPr>
          <p:spPr>
            <a:xfrm>
              <a:off x="506137" y="1987416"/>
              <a:ext cx="746763" cy="646290"/>
            </a:xfrm>
            <a:custGeom>
              <a:avLst/>
              <a:gdLst/>
              <a:ahLst/>
              <a:cxnLst/>
              <a:rect l="l" t="t" r="r" b="b"/>
              <a:pathLst>
                <a:path w="746763" h="646290">
                  <a:moveTo>
                    <a:pt x="0" y="0"/>
                  </a:moveTo>
                  <a:lnTo>
                    <a:pt x="746764" y="0"/>
                  </a:lnTo>
                  <a:lnTo>
                    <a:pt x="746764" y="646290"/>
                  </a:lnTo>
                  <a:lnTo>
                    <a:pt x="0" y="6462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1442087" y="1999551"/>
              <a:ext cx="5665181" cy="4488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509"/>
                </a:lnSpc>
              </a:pPr>
              <a:r>
                <a:rPr lang="en-US" sz="2699" b="1" dirty="0">
                  <a:solidFill>
                    <a:srgbClr val="1C402E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  <a:sym typeface="Times New Roman Bold"/>
                </a:rPr>
                <a:t>Leadership Development program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028700" y="2567031"/>
              <a:ext cx="5038786" cy="1438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1C402E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Train managers on communication, motivation, and empathy</a:t>
              </a:r>
            </a:p>
          </p:txBody>
        </p:sp>
        <p:sp>
          <p:nvSpPr>
            <p:cNvPr id="17" name="Freeform 17"/>
            <p:cNvSpPr/>
            <p:nvPr/>
          </p:nvSpPr>
          <p:spPr>
            <a:xfrm>
              <a:off x="468037" y="7392829"/>
              <a:ext cx="746763" cy="646290"/>
            </a:xfrm>
            <a:custGeom>
              <a:avLst/>
              <a:gdLst/>
              <a:ahLst/>
              <a:cxnLst/>
              <a:rect l="l" t="t" r="r" b="b"/>
              <a:pathLst>
                <a:path w="746763" h="646290">
                  <a:moveTo>
                    <a:pt x="0" y="0"/>
                  </a:moveTo>
                  <a:lnTo>
                    <a:pt x="746764" y="0"/>
                  </a:lnTo>
                  <a:lnTo>
                    <a:pt x="746764" y="646290"/>
                  </a:lnTo>
                  <a:lnTo>
                    <a:pt x="0" y="6462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/>
            <p:cNvSpPr txBox="1"/>
            <p:nvPr/>
          </p:nvSpPr>
          <p:spPr>
            <a:xfrm>
              <a:off x="1329101" y="7307104"/>
              <a:ext cx="4159597" cy="4488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9"/>
                </a:lnSpc>
              </a:pPr>
              <a:r>
                <a:rPr lang="en-US" sz="2699" b="1" dirty="0">
                  <a:solidFill>
                    <a:srgbClr val="1C402E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  <a:sym typeface="Times New Roman Bold"/>
                </a:rPr>
                <a:t>Culture Alignment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879519" y="7730014"/>
              <a:ext cx="4475304" cy="1438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 err="1">
                  <a:solidFill>
                    <a:srgbClr val="1C402E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Townhalls</a:t>
              </a:r>
              <a:r>
                <a:rPr lang="en-US" sz="3000" dirty="0">
                  <a:solidFill>
                    <a:srgbClr val="1C402E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, anonymous feedback tools, culture ambassadors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33600" y="1343956"/>
            <a:ext cx="2559105" cy="727491"/>
          </a:xfrm>
          <a:custGeom>
            <a:avLst/>
            <a:gdLst/>
            <a:ahLst/>
            <a:cxnLst/>
            <a:rect l="l" t="t" r="r" b="b"/>
            <a:pathLst>
              <a:path w="2803253" h="1121301">
                <a:moveTo>
                  <a:pt x="0" y="0"/>
                </a:moveTo>
                <a:lnTo>
                  <a:pt x="2803253" y="0"/>
                </a:lnTo>
                <a:lnTo>
                  <a:pt x="2803253" y="1121301"/>
                </a:lnTo>
                <a:lnTo>
                  <a:pt x="0" y="1121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-24382"/>
            <a:ext cx="11715823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dirty="0" smtClean="0">
                <a:solidFill>
                  <a:srgbClr val="1C402E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Q/A Of case:</a:t>
            </a:r>
            <a:endParaRPr lang="en-US" sz="7200" dirty="0">
              <a:solidFill>
                <a:srgbClr val="1C402E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9423" y="1408479"/>
            <a:ext cx="17748577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32"/>
              </a:lnSpc>
              <a:spcBef>
                <a:spcPct val="0"/>
              </a:spcBef>
            </a:pPr>
            <a:r>
              <a:rPr lang="en-US" sz="3360" b="1" dirty="0" smtClean="0">
                <a:solidFill>
                  <a:srgbClr val="1C402E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What do you think is the primary  cause of high employee turnover rate at xyz corporation</a:t>
            </a:r>
            <a:endParaRPr lang="en-US" sz="3360" b="1" dirty="0">
              <a:solidFill>
                <a:srgbClr val="1C402E"/>
              </a:solidFill>
              <a:latin typeface="Times New Roman" panose="02020603050405020304" pitchFamily="18" charset="0"/>
              <a:ea typeface="Times New Roman Bold"/>
              <a:cs typeface="Times New Roman" panose="02020603050405020304" pitchFamily="18" charset="0"/>
              <a:sym typeface="Times New Roman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49425" y="2077685"/>
            <a:ext cx="10016971" cy="282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4363"/>
              </a:lnSpc>
              <a:spcBef>
                <a:spcPct val="0"/>
              </a:spcBef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 of employee turnover rate are following:</a:t>
            </a:r>
          </a:p>
          <a:p>
            <a:pPr marL="457200" lvl="0" indent="-457200">
              <a:lnSpc>
                <a:spcPts val="436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Career Growth Opportunities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457200" lvl="0" indent="-457200">
              <a:lnSpc>
                <a:spcPts val="436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b="1" dirty="0"/>
              <a:t>Leadership &amp; Management </a:t>
            </a:r>
            <a:r>
              <a:rPr lang="en-IN" sz="2800" b="1" dirty="0" smtClean="0"/>
              <a:t>Issues</a:t>
            </a:r>
          </a:p>
          <a:p>
            <a:pPr marL="457200" lvl="0" indent="-457200">
              <a:lnSpc>
                <a:spcPts val="436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b="1" dirty="0"/>
              <a:t>Poor Work-Life Balance</a:t>
            </a:r>
            <a:r>
              <a:rPr lang="en-IN" sz="2800" dirty="0"/>
              <a:t> </a:t>
            </a:r>
            <a:endParaRPr lang="en-IN" sz="2800" dirty="0" smtClean="0"/>
          </a:p>
          <a:p>
            <a:pPr marL="457200" lvl="0" indent="-457200">
              <a:lnSpc>
                <a:spcPts val="436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b="1" dirty="0"/>
              <a:t>Lack of Meaningful Recognition</a:t>
            </a:r>
            <a:r>
              <a:rPr lang="en-IN" sz="2800" dirty="0"/>
              <a:t> </a:t>
            </a:r>
            <a:endParaRPr lang="en-I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354771" y="-28575"/>
            <a:ext cx="1080326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00"/>
              </a:lnSpc>
              <a:spcBef>
                <a:spcPct val="0"/>
              </a:spcBef>
            </a:pPr>
            <a:r>
              <a:rPr lang="en-US" sz="3000" u="none">
                <a:solidFill>
                  <a:srgbClr val="1C402E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03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539423" y="5219700"/>
            <a:ext cx="17748577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32"/>
              </a:lnSpc>
              <a:spcBef>
                <a:spcPct val="0"/>
              </a:spcBef>
            </a:pPr>
            <a:r>
              <a:rPr lang="en-US" sz="3360" b="1" dirty="0" smtClean="0">
                <a:solidFill>
                  <a:srgbClr val="1C402E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How would you assess the effectiveness of the company’s current employee retention </a:t>
            </a:r>
            <a:r>
              <a:rPr lang="en-US" sz="3360" b="1" dirty="0" err="1" smtClean="0">
                <a:solidFill>
                  <a:srgbClr val="1C402E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strategies?what</a:t>
            </a:r>
            <a:r>
              <a:rPr lang="en-US" sz="3360" b="1" dirty="0" smtClean="0">
                <a:solidFill>
                  <a:srgbClr val="1C402E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 would you recommended they change or improve?</a:t>
            </a:r>
            <a:endParaRPr lang="en-US" sz="3360" b="1" dirty="0">
              <a:solidFill>
                <a:srgbClr val="1C402E"/>
              </a:solidFill>
              <a:latin typeface="Times New Roman" panose="02020603050405020304" pitchFamily="18" charset="0"/>
              <a:ea typeface="Times New Roman Bold"/>
              <a:cs typeface="Times New Roman" panose="02020603050405020304" pitchFamily="18" charset="0"/>
              <a:sym typeface="Times New Roman Bold"/>
            </a:endParaRPr>
          </a:p>
        </p:txBody>
      </p:sp>
      <p:sp>
        <p:nvSpPr>
          <p:cNvPr id="9" name="Freeform 2"/>
          <p:cNvSpPr/>
          <p:nvPr/>
        </p:nvSpPr>
        <p:spPr>
          <a:xfrm>
            <a:off x="-2152650" y="5219700"/>
            <a:ext cx="2559105" cy="727491"/>
          </a:xfrm>
          <a:custGeom>
            <a:avLst/>
            <a:gdLst/>
            <a:ahLst/>
            <a:cxnLst/>
            <a:rect l="l" t="t" r="r" b="b"/>
            <a:pathLst>
              <a:path w="2803253" h="1121301">
                <a:moveTo>
                  <a:pt x="0" y="0"/>
                </a:moveTo>
                <a:lnTo>
                  <a:pt x="2803253" y="0"/>
                </a:lnTo>
                <a:lnTo>
                  <a:pt x="2803253" y="1121301"/>
                </a:lnTo>
                <a:lnTo>
                  <a:pt x="0" y="1121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6"/>
          <p:cNvSpPr txBox="1"/>
          <p:nvPr/>
        </p:nvSpPr>
        <p:spPr>
          <a:xfrm>
            <a:off x="685800" y="6566352"/>
            <a:ext cx="10016971" cy="2821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4363"/>
              </a:lnSpc>
              <a:spcBef>
                <a:spcPct val="0"/>
              </a:spcBef>
            </a:pP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strategy                    </a:t>
            </a:r>
            <a:r>
              <a:rPr lang="en-IN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Effectivness</a:t>
            </a:r>
            <a:endParaRPr lang="en-IN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lnSpc>
                <a:spcPts val="436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Bonuses                                               low          </a:t>
            </a:r>
          </a:p>
          <a:p>
            <a:pPr marL="571500" lvl="0" indent="-571500">
              <a:lnSpc>
                <a:spcPts val="436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working hours                       Moderate</a:t>
            </a:r>
          </a:p>
          <a:p>
            <a:pPr marL="571500" lvl="0" indent="-571500">
              <a:lnSpc>
                <a:spcPts val="436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recognition programs         Low to Moderate</a:t>
            </a:r>
          </a:p>
          <a:p>
            <a:pPr marL="571500" lvl="0" indent="-571500">
              <a:lnSpc>
                <a:spcPts val="436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 interviews                                     High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72200" y="6566352"/>
            <a:ext cx="0" cy="28443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047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0" y="-24382"/>
            <a:ext cx="11715823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dirty="0" smtClean="0">
                <a:solidFill>
                  <a:srgbClr val="1C402E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Q/A Of case:</a:t>
            </a:r>
            <a:endParaRPr lang="en-US" sz="7200" dirty="0">
              <a:solidFill>
                <a:srgbClr val="1C402E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63714" y="1399214"/>
            <a:ext cx="10016971" cy="2257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4363"/>
              </a:lnSpc>
              <a:spcBef>
                <a:spcPct val="0"/>
              </a:spcBef>
            </a:pPr>
            <a:r>
              <a:rPr lang="en-I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Reccomandation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0" indent="-457200">
              <a:lnSpc>
                <a:spcPts val="436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Strengthen Leadership &amp; Management </a:t>
            </a:r>
            <a:r>
              <a:rPr lang="en-IN" sz="2800" dirty="0" smtClean="0"/>
              <a:t>Training</a:t>
            </a:r>
          </a:p>
          <a:p>
            <a:pPr marL="457200" lvl="0" indent="-457200">
              <a:lnSpc>
                <a:spcPts val="436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Create Clear Career Growth </a:t>
            </a:r>
            <a:r>
              <a:rPr lang="en-IN" sz="2800" dirty="0" smtClean="0"/>
              <a:t>Opportunities</a:t>
            </a:r>
            <a:endParaRPr lang="en-IN" sz="4000" dirty="0" smtClean="0"/>
          </a:p>
          <a:p>
            <a:pPr marL="457200" lvl="0" indent="-457200">
              <a:lnSpc>
                <a:spcPts val="436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Enhance Workplace Culture &amp; Engagement</a:t>
            </a:r>
            <a:endParaRPr lang="en-IN" sz="5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354771" y="-28575"/>
            <a:ext cx="1080326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00"/>
              </a:lnSpc>
              <a:spcBef>
                <a:spcPct val="0"/>
              </a:spcBef>
            </a:pPr>
            <a:r>
              <a:rPr lang="en-US" sz="3000" u="none">
                <a:solidFill>
                  <a:srgbClr val="1C402E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03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539423" y="5219700"/>
            <a:ext cx="17748577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32"/>
              </a:lnSpc>
              <a:spcBef>
                <a:spcPct val="0"/>
              </a:spcBef>
            </a:pPr>
            <a:r>
              <a:rPr lang="en-US" sz="3360" b="1" dirty="0" smtClean="0">
                <a:solidFill>
                  <a:srgbClr val="1C402E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What steps can HR take to address the leadership and skill development issues identified in the exit interviews?</a:t>
            </a:r>
            <a:endParaRPr lang="en-US" sz="3360" b="1" dirty="0">
              <a:solidFill>
                <a:srgbClr val="1C402E"/>
              </a:solidFill>
              <a:latin typeface="Times New Roman" panose="02020603050405020304" pitchFamily="18" charset="0"/>
              <a:ea typeface="Times New Roman Bold"/>
              <a:cs typeface="Times New Roman" panose="02020603050405020304" pitchFamily="18" charset="0"/>
              <a:sym typeface="Times New Roman Bold"/>
            </a:endParaRPr>
          </a:p>
        </p:txBody>
      </p:sp>
      <p:sp>
        <p:nvSpPr>
          <p:cNvPr id="9" name="Freeform 2"/>
          <p:cNvSpPr/>
          <p:nvPr/>
        </p:nvSpPr>
        <p:spPr>
          <a:xfrm>
            <a:off x="-2152650" y="5219700"/>
            <a:ext cx="2559105" cy="727491"/>
          </a:xfrm>
          <a:custGeom>
            <a:avLst/>
            <a:gdLst/>
            <a:ahLst/>
            <a:cxnLst/>
            <a:rect l="l" t="t" r="r" b="b"/>
            <a:pathLst>
              <a:path w="2803253" h="1121301">
                <a:moveTo>
                  <a:pt x="0" y="0"/>
                </a:moveTo>
                <a:lnTo>
                  <a:pt x="2803253" y="0"/>
                </a:lnTo>
                <a:lnTo>
                  <a:pt x="2803253" y="1121301"/>
                </a:lnTo>
                <a:lnTo>
                  <a:pt x="0" y="1121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6"/>
          <p:cNvSpPr txBox="1"/>
          <p:nvPr/>
        </p:nvSpPr>
        <p:spPr>
          <a:xfrm>
            <a:off x="685800" y="6566352"/>
            <a:ext cx="10016971" cy="169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lvl="0" indent="-457200">
              <a:lnSpc>
                <a:spcPts val="436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Leadership Development </a:t>
            </a:r>
            <a:r>
              <a:rPr lang="en-IN" sz="2800" dirty="0" smtClean="0"/>
              <a:t>Initiatives</a:t>
            </a:r>
          </a:p>
          <a:p>
            <a:pPr marL="457200" lvl="0" indent="-457200">
              <a:lnSpc>
                <a:spcPts val="436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Strengthen Employee Engagement &amp; Retention Culture </a:t>
            </a:r>
            <a:endParaRPr lang="en-IN" sz="2800" dirty="0" smtClean="0"/>
          </a:p>
          <a:p>
            <a:pPr marL="457200" lvl="0" indent="-457200">
              <a:lnSpc>
                <a:spcPts val="436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Career Growth &amp; Skill Development Programs </a:t>
            </a:r>
            <a:r>
              <a:rPr lang="en-IN" sz="4000" dirty="0" smtClean="0"/>
              <a:t> </a:t>
            </a:r>
            <a:endParaRPr lang="en-IN" sz="5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1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0" y="-24382"/>
            <a:ext cx="11715823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dirty="0" smtClean="0">
                <a:solidFill>
                  <a:srgbClr val="1C402E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Q/A Of case:</a:t>
            </a:r>
            <a:endParaRPr lang="en-US" sz="7200" dirty="0">
              <a:solidFill>
                <a:srgbClr val="1C402E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354771" y="-28575"/>
            <a:ext cx="1080326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00"/>
              </a:lnSpc>
              <a:spcBef>
                <a:spcPct val="0"/>
              </a:spcBef>
            </a:pPr>
            <a:r>
              <a:rPr lang="en-US" sz="3000" u="none">
                <a:solidFill>
                  <a:srgbClr val="1C402E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03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657225" y="1477776"/>
            <a:ext cx="17748577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32"/>
              </a:lnSpc>
              <a:spcBef>
                <a:spcPct val="0"/>
              </a:spcBef>
            </a:pPr>
            <a:r>
              <a:rPr lang="en-US" sz="3360" b="1" dirty="0" smtClean="0">
                <a:solidFill>
                  <a:srgbClr val="1C402E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How can XYZ corporation create better  work life balance and improve employee recognition significantly increasing costs?</a:t>
            </a:r>
            <a:endParaRPr lang="en-US" sz="3360" b="1" dirty="0">
              <a:solidFill>
                <a:srgbClr val="1C402E"/>
              </a:solidFill>
              <a:latin typeface="Times New Roman" panose="02020603050405020304" pitchFamily="18" charset="0"/>
              <a:ea typeface="Times New Roman Bold"/>
              <a:cs typeface="Times New Roman" panose="02020603050405020304" pitchFamily="18" charset="0"/>
              <a:sym typeface="Times New Roman Bold"/>
            </a:endParaRPr>
          </a:p>
        </p:txBody>
      </p:sp>
      <p:sp>
        <p:nvSpPr>
          <p:cNvPr id="9" name="Freeform 2"/>
          <p:cNvSpPr/>
          <p:nvPr/>
        </p:nvSpPr>
        <p:spPr>
          <a:xfrm>
            <a:off x="-2152650" y="5219700"/>
            <a:ext cx="2559105" cy="727491"/>
          </a:xfrm>
          <a:custGeom>
            <a:avLst/>
            <a:gdLst/>
            <a:ahLst/>
            <a:cxnLst/>
            <a:rect l="l" t="t" r="r" b="b"/>
            <a:pathLst>
              <a:path w="2803253" h="1121301">
                <a:moveTo>
                  <a:pt x="0" y="0"/>
                </a:moveTo>
                <a:lnTo>
                  <a:pt x="2803253" y="0"/>
                </a:lnTo>
                <a:lnTo>
                  <a:pt x="2803253" y="1121301"/>
                </a:lnTo>
                <a:lnTo>
                  <a:pt x="0" y="1121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6"/>
          <p:cNvSpPr txBox="1"/>
          <p:nvPr/>
        </p:nvSpPr>
        <p:spPr>
          <a:xfrm>
            <a:off x="687060" y="2893465"/>
            <a:ext cx="10016971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lvl="0" indent="-457200">
              <a:lnSpc>
                <a:spcPts val="436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Work-Life Balance Improvements </a:t>
            </a:r>
            <a:endParaRPr lang="en-IN" sz="2800" dirty="0"/>
          </a:p>
          <a:p>
            <a:pPr marL="457200" lvl="0" indent="-457200">
              <a:lnSpc>
                <a:spcPts val="436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Employee Recognition Enhancements </a:t>
            </a:r>
            <a:endParaRPr lang="en-IN" sz="4000" dirty="0" smtClean="0"/>
          </a:p>
        </p:txBody>
      </p:sp>
      <p:sp>
        <p:nvSpPr>
          <p:cNvPr id="11" name="TextBox 5"/>
          <p:cNvSpPr txBox="1"/>
          <p:nvPr/>
        </p:nvSpPr>
        <p:spPr>
          <a:xfrm>
            <a:off x="691823" y="5372100"/>
            <a:ext cx="17748577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32"/>
              </a:lnSpc>
              <a:spcBef>
                <a:spcPct val="0"/>
              </a:spcBef>
            </a:pPr>
            <a:r>
              <a:rPr lang="en-US" sz="3360" b="1" dirty="0" smtClean="0">
                <a:solidFill>
                  <a:srgbClr val="1C402E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Should the company increase salarie</a:t>
            </a:r>
            <a:r>
              <a:rPr lang="en-US" sz="3360" b="1" dirty="0" smtClean="0">
                <a:solidFill>
                  <a:srgbClr val="1C402E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s or benefits to reduce turnover? Why or why not ?What other non </a:t>
            </a:r>
            <a:r>
              <a:rPr lang="en-US" sz="3360" b="1" dirty="0" err="1" smtClean="0">
                <a:solidFill>
                  <a:srgbClr val="1C402E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financialstrategies</a:t>
            </a:r>
            <a:r>
              <a:rPr lang="en-US" sz="3360" b="1" dirty="0" smtClean="0">
                <a:solidFill>
                  <a:srgbClr val="1C402E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 could be more effective?</a:t>
            </a:r>
            <a:endParaRPr lang="en-US" sz="3360" b="1" dirty="0">
              <a:solidFill>
                <a:srgbClr val="1C402E"/>
              </a:solidFill>
              <a:latin typeface="Times New Roman" panose="02020603050405020304" pitchFamily="18" charset="0"/>
              <a:ea typeface="Times New Roman Bold"/>
              <a:cs typeface="Times New Roman" panose="02020603050405020304" pitchFamily="18" charset="0"/>
              <a:sym typeface="Times New Roman Bold"/>
            </a:endParaRPr>
          </a:p>
        </p:txBody>
      </p:sp>
      <p:sp>
        <p:nvSpPr>
          <p:cNvPr id="12" name="Freeform 2"/>
          <p:cNvSpPr/>
          <p:nvPr/>
        </p:nvSpPr>
        <p:spPr>
          <a:xfrm>
            <a:off x="-2152650" y="1477776"/>
            <a:ext cx="2559105" cy="727491"/>
          </a:xfrm>
          <a:custGeom>
            <a:avLst/>
            <a:gdLst/>
            <a:ahLst/>
            <a:cxnLst/>
            <a:rect l="l" t="t" r="r" b="b"/>
            <a:pathLst>
              <a:path w="2803253" h="1121301">
                <a:moveTo>
                  <a:pt x="0" y="0"/>
                </a:moveTo>
                <a:lnTo>
                  <a:pt x="2803253" y="0"/>
                </a:lnTo>
                <a:lnTo>
                  <a:pt x="2803253" y="1121301"/>
                </a:lnTo>
                <a:lnTo>
                  <a:pt x="0" y="1121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6"/>
          <p:cNvSpPr txBox="1"/>
          <p:nvPr/>
        </p:nvSpPr>
        <p:spPr>
          <a:xfrm>
            <a:off x="838200" y="6718752"/>
            <a:ext cx="12573000" cy="3385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ts val="436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If exit interviews indicate pay is below industry standards, raising salaries could reduce </a:t>
            </a:r>
            <a:r>
              <a:rPr lang="en-IN" sz="2800" dirty="0" smtClean="0"/>
              <a:t>turnover</a:t>
            </a:r>
          </a:p>
          <a:p>
            <a:pPr marL="457200" lvl="0" indent="-457200">
              <a:lnSpc>
                <a:spcPts val="436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Higher pay doesn’t address leadership, career growth, or work-life balance—the main reasons employees are </a:t>
            </a:r>
            <a:r>
              <a:rPr lang="en-IN" sz="2800" dirty="0" smtClean="0"/>
              <a:t>leaving</a:t>
            </a:r>
            <a:endParaRPr lang="en-IN" sz="1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ts val="436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Strengthen Career Development &amp; </a:t>
            </a:r>
            <a:r>
              <a:rPr lang="en-IN" sz="2800" dirty="0" smtClean="0"/>
              <a:t>Growth</a:t>
            </a:r>
          </a:p>
          <a:p>
            <a:pPr marL="457200" lvl="0" indent="-457200">
              <a:lnSpc>
                <a:spcPts val="436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/>
              <a:t>Strengthen Employee Recognition &amp; Culture </a:t>
            </a:r>
            <a:endParaRPr lang="en-IN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056206" y="91059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some non </a:t>
            </a:r>
            <a:r>
              <a:rPr lang="en-IN" sz="2800" b="1" dirty="0" smtClean="0"/>
              <a:t>financial  strategy</a:t>
            </a:r>
            <a:endParaRPr lang="en-US" sz="2800" b="1" dirty="0"/>
          </a:p>
        </p:txBody>
      </p:sp>
      <p:sp>
        <p:nvSpPr>
          <p:cNvPr id="5" name="Right Brace 4"/>
          <p:cNvSpPr/>
          <p:nvPr/>
        </p:nvSpPr>
        <p:spPr>
          <a:xfrm>
            <a:off x="8229600" y="9105900"/>
            <a:ext cx="609600" cy="609600"/>
          </a:xfrm>
          <a:prstGeom prst="rightBrace">
            <a:avLst/>
          </a:prstGeom>
          <a:solidFill>
            <a:srgbClr val="92D050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10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  <p:bldP spid="11" grpId="0"/>
      <p:bldP spid="13" grpId="0"/>
      <p:bldP spid="3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4601" y="119063"/>
            <a:ext cx="6910589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dirty="0">
                <a:solidFill>
                  <a:srgbClr val="1C40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72063" y="1999927"/>
            <a:ext cx="8401260" cy="5295444"/>
            <a:chOff x="0" y="0"/>
            <a:chExt cx="11201680" cy="7060592"/>
          </a:xfrm>
        </p:grpSpPr>
        <p:sp>
          <p:nvSpPr>
            <p:cNvPr id="4" name="TextBox 4"/>
            <p:cNvSpPr txBox="1"/>
            <p:nvPr/>
          </p:nvSpPr>
          <p:spPr>
            <a:xfrm>
              <a:off x="0" y="-133350"/>
              <a:ext cx="11201680" cy="20154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28" lvl="1" indent="-291464" algn="l">
                <a:lnSpc>
                  <a:spcPts val="4049"/>
                </a:lnSpc>
                <a:buFont typeface="Arial"/>
                <a:buChar char="•"/>
              </a:pPr>
              <a:r>
                <a:rPr lang="en-US" sz="2699" dirty="0">
                  <a:solidFill>
                    <a:srgbClr val="1C402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Turnover at XYZ is symptomatic of deeper organizational gaps</a:t>
              </a:r>
            </a:p>
            <a:p>
              <a:pPr marL="582928" lvl="1" indent="-291464" algn="l">
                <a:lnSpc>
                  <a:spcPts val="4049"/>
                </a:lnSpc>
                <a:buFont typeface="Arial"/>
                <a:buChar char="•"/>
              </a:pPr>
              <a:r>
                <a:rPr lang="en-US" sz="2699" dirty="0">
                  <a:solidFill>
                    <a:srgbClr val="1C402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Money and perks alone won’t fix the issue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437830"/>
              <a:ext cx="11201680" cy="1342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28" lvl="1" indent="-291464" algn="l">
                <a:lnSpc>
                  <a:spcPts val="4049"/>
                </a:lnSpc>
                <a:buFont typeface="Arial"/>
                <a:buChar char="•"/>
              </a:pPr>
              <a:r>
                <a:rPr lang="en-US" sz="2699" dirty="0">
                  <a:solidFill>
                    <a:srgbClr val="1C402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Sustainable retention requires a strategic focus on people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372002"/>
              <a:ext cx="11201680" cy="2688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28" lvl="1" indent="-291464" algn="l">
                <a:lnSpc>
                  <a:spcPts val="4049"/>
                </a:lnSpc>
                <a:buFont typeface="Arial"/>
                <a:buChar char="•"/>
              </a:pPr>
              <a:r>
                <a:rPr lang="en-US" sz="2699" dirty="0">
                  <a:solidFill>
                    <a:srgbClr val="1C402E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With the right leadership, growth opportunities, and culture, XYZ can become a top talent-retaining company</a:t>
              </a:r>
            </a:p>
            <a:p>
              <a:pPr algn="l">
                <a:lnSpc>
                  <a:spcPts val="4049"/>
                </a:lnSpc>
              </a:pPr>
              <a:endParaRPr lang="en-US" sz="2699" dirty="0">
                <a:solidFill>
                  <a:srgbClr val="1C402E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370424" y="809625"/>
            <a:ext cx="23003083" cy="19902470"/>
            <a:chOff x="0" y="0"/>
            <a:chExt cx="30670778" cy="26536626"/>
          </a:xfrm>
        </p:grpSpPr>
        <p:sp>
          <p:nvSpPr>
            <p:cNvPr id="8" name="Freeform 8"/>
            <p:cNvSpPr/>
            <p:nvPr/>
          </p:nvSpPr>
          <p:spPr>
            <a:xfrm rot="516667">
              <a:off x="8644242" y="6672281"/>
              <a:ext cx="13228882" cy="13132672"/>
            </a:xfrm>
            <a:custGeom>
              <a:avLst/>
              <a:gdLst/>
              <a:ahLst/>
              <a:cxnLst/>
              <a:rect l="l" t="t" r="r" b="b"/>
              <a:pathLst>
                <a:path w="13228882" h="13132672">
                  <a:moveTo>
                    <a:pt x="0" y="0"/>
                  </a:moveTo>
                  <a:lnTo>
                    <a:pt x="13228882" y="0"/>
                  </a:lnTo>
                  <a:lnTo>
                    <a:pt x="13228882" y="13132672"/>
                  </a:lnTo>
                  <a:lnTo>
                    <a:pt x="0" y="131326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 rot="516667">
              <a:off x="16533298" y="916343"/>
              <a:ext cx="13228882" cy="13132672"/>
            </a:xfrm>
            <a:custGeom>
              <a:avLst/>
              <a:gdLst/>
              <a:ahLst/>
              <a:cxnLst/>
              <a:rect l="l" t="t" r="r" b="b"/>
              <a:pathLst>
                <a:path w="13228882" h="13132672">
                  <a:moveTo>
                    <a:pt x="0" y="0"/>
                  </a:moveTo>
                  <a:lnTo>
                    <a:pt x="13228882" y="0"/>
                  </a:lnTo>
                  <a:lnTo>
                    <a:pt x="13228882" y="13132672"/>
                  </a:lnTo>
                  <a:lnTo>
                    <a:pt x="0" y="131326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 rot="516667">
              <a:off x="908598" y="12487611"/>
              <a:ext cx="13228882" cy="13132672"/>
            </a:xfrm>
            <a:custGeom>
              <a:avLst/>
              <a:gdLst/>
              <a:ahLst/>
              <a:cxnLst/>
              <a:rect l="l" t="t" r="r" b="b"/>
              <a:pathLst>
                <a:path w="13228882" h="13132672">
                  <a:moveTo>
                    <a:pt x="0" y="0"/>
                  </a:moveTo>
                  <a:lnTo>
                    <a:pt x="13228882" y="0"/>
                  </a:lnTo>
                  <a:lnTo>
                    <a:pt x="13228882" y="13132672"/>
                  </a:lnTo>
                  <a:lnTo>
                    <a:pt x="0" y="131326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17607643" y="182880"/>
            <a:ext cx="38100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1C40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09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10391" y="-90649"/>
            <a:ext cx="14184953" cy="10477428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3" name="TextBox 3"/>
          <p:cNvSpPr txBox="1"/>
          <p:nvPr/>
        </p:nvSpPr>
        <p:spPr>
          <a:xfrm>
            <a:off x="3703026" y="3688410"/>
            <a:ext cx="10283645" cy="1980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684"/>
              </a:lnSpc>
            </a:pPr>
            <a:r>
              <a:rPr lang="en-US" sz="11899" b="1" dirty="0">
                <a:solidFill>
                  <a:srgbClr val="11111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 </a:t>
            </a:r>
          </a:p>
        </p:txBody>
      </p:sp>
      <p:sp>
        <p:nvSpPr>
          <p:cNvPr id="4" name="Freeform 4"/>
          <p:cNvSpPr/>
          <p:nvPr/>
        </p:nvSpPr>
        <p:spPr>
          <a:xfrm>
            <a:off x="17002191" y="1053239"/>
            <a:ext cx="257109" cy="376665"/>
          </a:xfrm>
          <a:custGeom>
            <a:avLst/>
            <a:gdLst/>
            <a:ahLst/>
            <a:cxnLst/>
            <a:rect l="l" t="t" r="r" b="b"/>
            <a:pathLst>
              <a:path w="257109" h="376665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 flipV="1">
            <a:off x="16395449" y="6904685"/>
            <a:ext cx="1892551" cy="3379556"/>
          </a:xfrm>
          <a:custGeom>
            <a:avLst/>
            <a:gdLst/>
            <a:ahLst/>
            <a:cxnLst/>
            <a:rect l="l" t="t" r="r" b="b"/>
            <a:pathLst>
              <a:path w="1892551" h="3379556">
                <a:moveTo>
                  <a:pt x="0" y="3379556"/>
                </a:moveTo>
                <a:lnTo>
                  <a:pt x="1892551" y="3379556"/>
                </a:lnTo>
                <a:lnTo>
                  <a:pt x="1892551" y="0"/>
                </a:lnTo>
                <a:lnTo>
                  <a:pt x="0" y="0"/>
                </a:lnTo>
                <a:lnTo>
                  <a:pt x="0" y="337955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163361" y="6069729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163361" y="2730061"/>
            <a:ext cx="3095939" cy="2879223"/>
          </a:xfrm>
          <a:custGeom>
            <a:avLst/>
            <a:gdLst/>
            <a:ahLst/>
            <a:cxnLst/>
            <a:rect l="l" t="t" r="r" b="b"/>
            <a:pathLst>
              <a:path w="3095939" h="2879223">
                <a:moveTo>
                  <a:pt x="0" y="0"/>
                </a:moveTo>
                <a:lnTo>
                  <a:pt x="3095939" y="0"/>
                </a:lnTo>
                <a:lnTo>
                  <a:pt x="3095939" y="2879224"/>
                </a:lnTo>
                <a:lnTo>
                  <a:pt x="0" y="28792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777682" y="2029922"/>
            <a:ext cx="700140" cy="700140"/>
            <a:chOff x="1371600" y="6705600"/>
            <a:chExt cx="10972800" cy="10972800"/>
          </a:xfrm>
        </p:grpSpPr>
        <p:sp>
          <p:nvSpPr>
            <p:cNvPr id="9" name="Freeform 9"/>
            <p:cNvSpPr/>
            <p:nvPr/>
          </p:nvSpPr>
          <p:spPr>
            <a:xfrm>
              <a:off x="1362808" y="6434629"/>
              <a:ext cx="10990384" cy="11514742"/>
            </a:xfrm>
            <a:custGeom>
              <a:avLst/>
              <a:gdLst/>
              <a:ahLst/>
              <a:cxnLst/>
              <a:rect l="l" t="t" r="r" b="b"/>
              <a:pathLst>
                <a:path w="10990384" h="11514742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>
        <p14:reveal dir="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229600" y="3099745"/>
            <a:ext cx="7393322" cy="601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19"/>
              </a:lnSpc>
            </a:pPr>
            <a:r>
              <a:rPr lang="en-US" sz="9600" dirty="0">
                <a:solidFill>
                  <a:srgbClr val="1C402E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Employee Retention Challenges</a:t>
            </a:r>
          </a:p>
          <a:p>
            <a:pPr algn="l">
              <a:lnSpc>
                <a:spcPts val="11519"/>
              </a:lnSpc>
            </a:pPr>
            <a:endParaRPr lang="en-US" sz="9600" dirty="0">
              <a:solidFill>
                <a:srgbClr val="1C402E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238250" y="3027413"/>
            <a:ext cx="4620986" cy="6057900"/>
            <a:chOff x="0" y="0"/>
            <a:chExt cx="1217050" cy="15954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17050" cy="1595496"/>
            </a:xfrm>
            <a:custGeom>
              <a:avLst/>
              <a:gdLst/>
              <a:ahLst/>
              <a:cxnLst/>
              <a:rect l="l" t="t" r="r" b="b"/>
              <a:pathLst>
                <a:path w="1217050" h="1595496">
                  <a:moveTo>
                    <a:pt x="0" y="0"/>
                  </a:moveTo>
                  <a:lnTo>
                    <a:pt x="1217050" y="0"/>
                  </a:lnTo>
                  <a:lnTo>
                    <a:pt x="1217050" y="1595496"/>
                  </a:lnTo>
                  <a:lnTo>
                    <a:pt x="0" y="1595496"/>
                  </a:lnTo>
                  <a:close/>
                </a:path>
              </a:pathLst>
            </a:custGeom>
            <a:solidFill>
              <a:srgbClr val="FFFAF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217050" cy="1633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2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 rot="-10800000" flipH="1">
            <a:off x="-2436671" y="2705100"/>
            <a:ext cx="8295907" cy="5143462"/>
          </a:xfrm>
          <a:custGeom>
            <a:avLst/>
            <a:gdLst/>
            <a:ahLst/>
            <a:cxnLst/>
            <a:rect l="l" t="t" r="r" b="b"/>
            <a:pathLst>
              <a:path w="8295907" h="5143462">
                <a:moveTo>
                  <a:pt x="8295907" y="0"/>
                </a:moveTo>
                <a:lnTo>
                  <a:pt x="0" y="0"/>
                </a:lnTo>
                <a:lnTo>
                  <a:pt x="0" y="5143462"/>
                </a:lnTo>
                <a:lnTo>
                  <a:pt x="8295907" y="5143462"/>
                </a:lnTo>
                <a:lnTo>
                  <a:pt x="82959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23424" y="445286"/>
            <a:ext cx="9120804" cy="9739090"/>
          </a:xfrm>
          <a:custGeom>
            <a:avLst/>
            <a:gdLst/>
            <a:ahLst/>
            <a:cxnLst/>
            <a:rect l="l" t="t" r="r" b="b"/>
            <a:pathLst>
              <a:path w="10198475" h="10704506">
                <a:moveTo>
                  <a:pt x="0" y="0"/>
                </a:moveTo>
                <a:lnTo>
                  <a:pt x="10198475" y="0"/>
                </a:lnTo>
                <a:lnTo>
                  <a:pt x="10198475" y="10704507"/>
                </a:lnTo>
                <a:lnTo>
                  <a:pt x="0" y="1070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738129"/>
            <a:ext cx="4977686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170"/>
              </a:lnSpc>
              <a:spcBef>
                <a:spcPct val="0"/>
              </a:spcBef>
            </a:pPr>
            <a:r>
              <a:rPr lang="en-US" sz="9308" dirty="0">
                <a:solidFill>
                  <a:srgbClr val="FFFAF4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Agenda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588374" y="1579953"/>
            <a:ext cx="6251826" cy="7788072"/>
            <a:chOff x="0" y="-114300"/>
            <a:chExt cx="8335768" cy="10384096"/>
          </a:xfrm>
        </p:grpSpPr>
        <p:sp>
          <p:nvSpPr>
            <p:cNvPr id="5" name="TextBox 5"/>
            <p:cNvSpPr txBox="1"/>
            <p:nvPr/>
          </p:nvSpPr>
          <p:spPr>
            <a:xfrm>
              <a:off x="0" y="-114300"/>
              <a:ext cx="8033195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21" lvl="1" indent="-302261">
                <a:lnSpc>
                  <a:spcPts val="3920"/>
                </a:lnSpc>
                <a:buFont typeface="Arial"/>
                <a:buChar char="•"/>
              </a:pPr>
              <a:r>
                <a:rPr lang="en-US" sz="3200" b="1" dirty="0">
                  <a:solidFill>
                    <a:srgbClr val="1C402E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</a:rPr>
                <a:t>Company</a:t>
              </a:r>
              <a:r>
                <a:rPr lang="en-US" sz="3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Overview</a:t>
              </a:r>
              <a:endParaRPr lang="en-US" sz="3200" b="1" dirty="0" smtClean="0">
                <a:solidFill>
                  <a:srgbClr val="1C402E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  <a:hlinkClick r:id="rId4" action="ppaction://hlinksldjump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963947"/>
              <a:ext cx="8033195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21" lvl="1" indent="-302261" algn="l">
                <a:lnSpc>
                  <a:spcPts val="3920"/>
                </a:lnSpc>
                <a:buFont typeface="Arial"/>
                <a:buChar char="•"/>
              </a:pPr>
              <a:r>
                <a:rPr lang="en-US" sz="3200" b="1" dirty="0">
                  <a:solidFill>
                    <a:srgbClr val="1C402E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  <a:sym typeface="Times New Roman Bold"/>
                </a:rPr>
                <a:t>Problemn statement</a:t>
              </a:r>
              <a:r>
                <a:rPr lang="en-US" sz="3200" b="1" dirty="0">
                  <a:solidFill>
                    <a:srgbClr val="1C402E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  <a:sym typeface="Times New Roman Bold"/>
                  <a:hlinkClick r:id="rId5" action="ppaction://hlinksldjump"/>
                </a:rPr>
                <a:t>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042195"/>
              <a:ext cx="8033195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21" lvl="1" indent="-302261" algn="l">
                <a:lnSpc>
                  <a:spcPts val="3920"/>
                </a:lnSpc>
                <a:buFont typeface="Arial"/>
                <a:buChar char="•"/>
              </a:pPr>
              <a:r>
                <a:rPr lang="en-US" sz="3200" b="1" dirty="0">
                  <a:solidFill>
                    <a:srgbClr val="1C402E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  <a:sym typeface="Times New Roman Bold"/>
                </a:rPr>
                <a:t>Key issue Identified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120441"/>
              <a:ext cx="8033195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21" lvl="1" indent="-302261" algn="l">
                <a:lnSpc>
                  <a:spcPts val="3920"/>
                </a:lnSpc>
                <a:buFont typeface="Arial"/>
                <a:buChar char="•"/>
              </a:pPr>
              <a:r>
                <a:rPr lang="en-US" sz="3200" b="1" dirty="0">
                  <a:solidFill>
                    <a:srgbClr val="1C402E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  <a:sym typeface="Times New Roman Bold"/>
                </a:rPr>
                <a:t>Root cause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5276935"/>
              <a:ext cx="8033195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21" lvl="1" indent="-302261" algn="l">
                <a:lnSpc>
                  <a:spcPts val="3920"/>
                </a:lnSpc>
                <a:buFont typeface="Arial"/>
                <a:buChar char="•"/>
              </a:pPr>
              <a:r>
                <a:rPr lang="en-US" sz="3200" b="1" dirty="0" err="1">
                  <a:solidFill>
                    <a:srgbClr val="1C402E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  <a:sym typeface="Times New Roman Bold"/>
                </a:rPr>
                <a:t>Swot</a:t>
              </a:r>
              <a:r>
                <a:rPr lang="en-US" sz="3200" b="1" dirty="0">
                  <a:solidFill>
                    <a:srgbClr val="1C402E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  <a:sym typeface="Times New Roman Bold"/>
                </a:rPr>
                <a:t> Analysis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433429"/>
              <a:ext cx="8033195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21" lvl="1" indent="-302261" algn="l">
                <a:lnSpc>
                  <a:spcPts val="3920"/>
                </a:lnSpc>
                <a:buFont typeface="Arial"/>
                <a:buChar char="•"/>
              </a:pPr>
              <a:r>
                <a:rPr lang="en-US" sz="3200" b="1" dirty="0">
                  <a:solidFill>
                    <a:srgbClr val="1C402E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  <a:sym typeface="Times New Roman Bold"/>
                </a:rPr>
                <a:t>Conclusion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6355183"/>
              <a:ext cx="8033195" cy="6668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21" lvl="1" indent="-302261" algn="l">
                <a:lnSpc>
                  <a:spcPts val="3920"/>
                </a:lnSpc>
                <a:buFont typeface="Arial"/>
                <a:buChar char="•"/>
              </a:pPr>
              <a:r>
                <a:rPr lang="en-US" sz="3200" b="1" dirty="0">
                  <a:solidFill>
                    <a:srgbClr val="1C402E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  <a:sym typeface="Times New Roman Bold"/>
                </a:rPr>
                <a:t>Recommendations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4198688"/>
              <a:ext cx="8335768" cy="6668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604521" lvl="1" indent="-302261" algn="l">
                <a:lnSpc>
                  <a:spcPts val="3920"/>
                </a:lnSpc>
                <a:buFont typeface="Arial"/>
                <a:buChar char="•"/>
              </a:pPr>
              <a:r>
                <a:rPr lang="en-US" sz="3200" b="1" dirty="0">
                  <a:solidFill>
                    <a:srgbClr val="1C402E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  <a:sym typeface="Times New Roman Bold"/>
                </a:rPr>
                <a:t>Evaluation of current measures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589923"/>
              <a:ext cx="8033195" cy="6798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20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511676"/>
              <a:ext cx="8033195" cy="6798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21" lvl="1" indent="-302261" algn="l">
                <a:lnSpc>
                  <a:spcPts val="3920"/>
                </a:lnSpc>
                <a:buFont typeface="Arial"/>
                <a:buChar char="•"/>
              </a:pPr>
              <a:r>
                <a:rPr lang="en-US" sz="3200" b="1">
                  <a:solidFill>
                    <a:srgbClr val="1C402E"/>
                  </a:solidFill>
                  <a:latin typeface="Times New Roman" panose="02020603050405020304" pitchFamily="18" charset="0"/>
                  <a:ea typeface="Times New Roman Bold"/>
                  <a:cs typeface="Times New Roman" panose="02020603050405020304" pitchFamily="18" charset="0"/>
                  <a:sym typeface="Times New Roman Bold"/>
                </a:rPr>
                <a:t>Brainstorm /Q/a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7345246" y="-28575"/>
            <a:ext cx="1080326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00"/>
              </a:lnSpc>
              <a:spcBef>
                <a:spcPct val="0"/>
              </a:spcBef>
            </a:pPr>
            <a:r>
              <a:rPr lang="en-US" sz="3000" u="none" dirty="0">
                <a:solidFill>
                  <a:srgbClr val="1C402E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01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915" y="7190"/>
            <a:ext cx="11545935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dirty="0">
                <a:solidFill>
                  <a:srgbClr val="1C402E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Company Overview</a:t>
            </a:r>
          </a:p>
        </p:txBody>
      </p:sp>
      <p:sp>
        <p:nvSpPr>
          <p:cNvPr id="3" name="Freeform 3"/>
          <p:cNvSpPr/>
          <p:nvPr/>
        </p:nvSpPr>
        <p:spPr>
          <a:xfrm>
            <a:off x="12149318" y="3618658"/>
            <a:ext cx="6138682" cy="6138682"/>
          </a:xfrm>
          <a:custGeom>
            <a:avLst/>
            <a:gdLst/>
            <a:ahLst/>
            <a:cxnLst/>
            <a:rect l="l" t="t" r="r" b="b"/>
            <a:pathLst>
              <a:path w="6138682" h="6138682">
                <a:moveTo>
                  <a:pt x="0" y="0"/>
                </a:moveTo>
                <a:lnTo>
                  <a:pt x="6138682" y="0"/>
                </a:lnTo>
                <a:lnTo>
                  <a:pt x="6138682" y="6138682"/>
                </a:lnTo>
                <a:lnTo>
                  <a:pt x="0" y="6138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1018" y="3632177"/>
            <a:ext cx="6604462" cy="623432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33424" y="1868256"/>
            <a:ext cx="8974038" cy="7288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8506" lvl="1" indent="-339253" algn="l">
              <a:lnSpc>
                <a:spcPts val="4399"/>
              </a:lnSpc>
              <a:buFont typeface="Arial"/>
              <a:buChar char="•"/>
            </a:pPr>
            <a:r>
              <a:rPr lang="en-US" sz="3142" b="1" dirty="0">
                <a:solidFill>
                  <a:srgbClr val="1C402E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XYZ Corporation: Mid-sized technology company</a:t>
            </a:r>
          </a:p>
          <a:p>
            <a:pPr marL="678506" lvl="1" indent="-339253" algn="l">
              <a:lnSpc>
                <a:spcPts val="4399"/>
              </a:lnSpc>
              <a:buFont typeface="Arial"/>
              <a:buChar char="•"/>
            </a:pPr>
            <a:r>
              <a:rPr lang="en-US" sz="3142" b="1" dirty="0">
                <a:solidFill>
                  <a:srgbClr val="1C402E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Industry turnover average: </a:t>
            </a:r>
            <a:r>
              <a:rPr lang="en-US" sz="3142" b="1" dirty="0">
                <a:solidFill>
                  <a:srgbClr val="FF914D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15%</a:t>
            </a:r>
          </a:p>
          <a:p>
            <a:pPr marL="678506" lvl="1" indent="-339253" algn="l">
              <a:lnSpc>
                <a:spcPts val="4399"/>
              </a:lnSpc>
              <a:buFont typeface="Arial"/>
              <a:buChar char="•"/>
            </a:pPr>
            <a:r>
              <a:rPr lang="en-US" sz="3142" b="1" dirty="0">
                <a:solidFill>
                  <a:srgbClr val="1C402E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XYZ’s turnover in past 12 months: </a:t>
            </a:r>
            <a:r>
              <a:rPr lang="en-US" sz="3142" b="1" dirty="0">
                <a:solidFill>
                  <a:srgbClr val="FF914D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25%</a:t>
            </a:r>
          </a:p>
          <a:p>
            <a:pPr marL="678506" lvl="1" indent="-339253" algn="l">
              <a:lnSpc>
                <a:spcPts val="4399"/>
              </a:lnSpc>
              <a:buFont typeface="Arial"/>
              <a:buChar char="•"/>
            </a:pPr>
            <a:r>
              <a:rPr lang="en-US" sz="3142" b="1" dirty="0">
                <a:solidFill>
                  <a:srgbClr val="1C402E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Notable employee complaints:</a:t>
            </a:r>
          </a:p>
          <a:p>
            <a:pPr marL="2035519" lvl="3" indent="-508880" algn="l">
              <a:lnSpc>
                <a:spcPts val="4399"/>
              </a:lnSpc>
              <a:buFont typeface="Arial"/>
              <a:buChar char="￭"/>
            </a:pPr>
            <a:r>
              <a:rPr lang="en-US" sz="3142" b="1" dirty="0">
                <a:solidFill>
                  <a:srgbClr val="1C402E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 Lack of career advancement</a:t>
            </a:r>
          </a:p>
          <a:p>
            <a:pPr marL="2035519" lvl="3" indent="-508880" algn="l">
              <a:lnSpc>
                <a:spcPts val="4399"/>
              </a:lnSpc>
              <a:buFont typeface="Arial"/>
              <a:buChar char="￭"/>
            </a:pPr>
            <a:r>
              <a:rPr lang="en-US" sz="3142" b="1" dirty="0">
                <a:solidFill>
                  <a:srgbClr val="1C402E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 Poor work-life balance</a:t>
            </a:r>
          </a:p>
          <a:p>
            <a:pPr marL="2035519" lvl="3" indent="-508880" algn="l">
              <a:lnSpc>
                <a:spcPts val="4399"/>
              </a:lnSpc>
              <a:buFont typeface="Arial"/>
              <a:buChar char="￭"/>
            </a:pPr>
            <a:r>
              <a:rPr lang="en-US" sz="3142" b="1" dirty="0">
                <a:solidFill>
                  <a:srgbClr val="1C402E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Insufficient recognition</a:t>
            </a:r>
          </a:p>
          <a:p>
            <a:pPr marL="678506" lvl="1" indent="-339253" algn="l">
              <a:lnSpc>
                <a:spcPts val="4399"/>
              </a:lnSpc>
              <a:buFont typeface="Arial"/>
              <a:buChar char="•"/>
            </a:pPr>
            <a:r>
              <a:rPr lang="en-US" sz="3142" b="1" dirty="0">
                <a:solidFill>
                  <a:srgbClr val="1C402E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HR initiatives already in place:</a:t>
            </a:r>
          </a:p>
          <a:p>
            <a:pPr marL="2035519" lvl="3" indent="-508880" algn="l">
              <a:lnSpc>
                <a:spcPts val="4399"/>
              </a:lnSpc>
              <a:buFont typeface="Arial"/>
              <a:buChar char="￭"/>
            </a:pPr>
            <a:r>
              <a:rPr lang="en-US" sz="3142" b="1" dirty="0">
                <a:solidFill>
                  <a:srgbClr val="1C402E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 Bonuses</a:t>
            </a:r>
          </a:p>
          <a:p>
            <a:pPr marL="2035519" lvl="3" indent="-508880" algn="l">
              <a:lnSpc>
                <a:spcPts val="4399"/>
              </a:lnSpc>
              <a:buFont typeface="Arial"/>
              <a:buChar char="￭"/>
            </a:pPr>
            <a:r>
              <a:rPr lang="en-US" sz="3142" b="1" dirty="0">
                <a:solidFill>
                  <a:srgbClr val="1C402E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Flexible work hours</a:t>
            </a:r>
          </a:p>
          <a:p>
            <a:pPr marL="2035519" lvl="3" indent="-508880" algn="l">
              <a:lnSpc>
                <a:spcPts val="4399"/>
              </a:lnSpc>
              <a:buFont typeface="Arial"/>
              <a:buChar char="￭"/>
            </a:pPr>
            <a:r>
              <a:rPr lang="en-US" sz="3142" b="1" dirty="0">
                <a:solidFill>
                  <a:srgbClr val="1C402E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Recognition programs</a:t>
            </a:r>
          </a:p>
          <a:p>
            <a:pPr marL="2035519" lvl="3" indent="-508880" algn="l">
              <a:lnSpc>
                <a:spcPts val="4399"/>
              </a:lnSpc>
              <a:buFont typeface="Arial"/>
              <a:buChar char="￭"/>
            </a:pPr>
            <a:r>
              <a:rPr lang="en-US" sz="3142" b="1" dirty="0">
                <a:solidFill>
                  <a:srgbClr val="1C402E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Still, turnover remains high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354771" y="-28575"/>
            <a:ext cx="1080326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00"/>
              </a:lnSpc>
              <a:spcBef>
                <a:spcPct val="0"/>
              </a:spcBef>
            </a:pPr>
            <a:r>
              <a:rPr lang="en-US" sz="3000" u="none">
                <a:solidFill>
                  <a:srgbClr val="1C402E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02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240017" y="2004443"/>
            <a:ext cx="2803253" cy="1121301"/>
          </a:xfrm>
          <a:custGeom>
            <a:avLst/>
            <a:gdLst/>
            <a:ahLst/>
            <a:cxnLst/>
            <a:rect l="l" t="t" r="r" b="b"/>
            <a:pathLst>
              <a:path w="2803253" h="1121301">
                <a:moveTo>
                  <a:pt x="0" y="0"/>
                </a:moveTo>
                <a:lnTo>
                  <a:pt x="2803253" y="0"/>
                </a:lnTo>
                <a:lnTo>
                  <a:pt x="2803253" y="1121301"/>
                </a:lnTo>
                <a:lnTo>
                  <a:pt x="0" y="1121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311323" y="1928382"/>
            <a:ext cx="5976677" cy="5669446"/>
          </a:xfrm>
          <a:custGeom>
            <a:avLst/>
            <a:gdLst/>
            <a:ahLst/>
            <a:cxnLst/>
            <a:rect l="l" t="t" r="r" b="b"/>
            <a:pathLst>
              <a:path w="5976677" h="5669446">
                <a:moveTo>
                  <a:pt x="0" y="0"/>
                </a:moveTo>
                <a:lnTo>
                  <a:pt x="5976677" y="0"/>
                </a:lnTo>
                <a:lnTo>
                  <a:pt x="5976677" y="5669447"/>
                </a:lnTo>
                <a:lnTo>
                  <a:pt x="0" y="56694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709" b="-270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-24382"/>
            <a:ext cx="11715823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dirty="0">
                <a:solidFill>
                  <a:srgbClr val="1C402E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Problem Statement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13196" y="2245426"/>
            <a:ext cx="5764748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32"/>
              </a:lnSpc>
              <a:spcBef>
                <a:spcPct val="0"/>
              </a:spcBef>
            </a:pPr>
            <a:r>
              <a:rPr lang="en-US" sz="3360" b="1" dirty="0">
                <a:solidFill>
                  <a:srgbClr val="1C402E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High employee turnover rate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1717" y="3208747"/>
            <a:ext cx="10016971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63"/>
              </a:lnSpc>
              <a:spcBef>
                <a:spcPct val="0"/>
              </a:spcBef>
            </a:pPr>
            <a:r>
              <a:rPr lang="en-US" sz="311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Xyz corporation is struggling with excessive turnover rate  as compare to Average industry turnover </a:t>
            </a:r>
            <a:r>
              <a:rPr lang="en-US" sz="3116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i.e</a:t>
            </a:r>
            <a:r>
              <a:rPr lang="en-US" sz="3116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25% .Current HR initiatives have failed to resolve the core concerns, which appear to stem from deeper organizational issues such as leadership gaps, limited growth opportunities, and misaligned company culture.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354771" y="-28575"/>
            <a:ext cx="1080326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00"/>
              </a:lnSpc>
              <a:spcBef>
                <a:spcPct val="0"/>
              </a:spcBef>
            </a:pPr>
            <a:r>
              <a:rPr lang="en-US" sz="3000" u="none">
                <a:solidFill>
                  <a:srgbClr val="1C402E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03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0117" y="3878712"/>
            <a:ext cx="6567883" cy="6567883"/>
          </a:xfrm>
          <a:custGeom>
            <a:avLst/>
            <a:gdLst/>
            <a:ahLst/>
            <a:cxnLst/>
            <a:rect l="l" t="t" r="r" b="b"/>
            <a:pathLst>
              <a:path w="6567883" h="6567883">
                <a:moveTo>
                  <a:pt x="0" y="0"/>
                </a:moveTo>
                <a:lnTo>
                  <a:pt x="6567883" y="0"/>
                </a:lnTo>
                <a:lnTo>
                  <a:pt x="6567883" y="6567883"/>
                </a:lnTo>
                <a:lnTo>
                  <a:pt x="0" y="65678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-1295400" y="1943100"/>
            <a:ext cx="8743570" cy="5825403"/>
          </a:xfrm>
          <a:custGeom>
            <a:avLst/>
            <a:gdLst/>
            <a:ahLst/>
            <a:cxnLst/>
            <a:rect l="l" t="t" r="r" b="b"/>
            <a:pathLst>
              <a:path w="8743570" h="5825403">
                <a:moveTo>
                  <a:pt x="0" y="0"/>
                </a:moveTo>
                <a:lnTo>
                  <a:pt x="8743570" y="0"/>
                </a:lnTo>
                <a:lnTo>
                  <a:pt x="8743570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93914" y="56211"/>
            <a:ext cx="11840259" cy="22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Key issues identified</a:t>
            </a:r>
          </a:p>
          <a:p>
            <a:pPr algn="l">
              <a:lnSpc>
                <a:spcPts val="8640"/>
              </a:lnSpc>
            </a:pPr>
            <a:endParaRPr lang="en-US" sz="7200" b="1" dirty="0">
              <a:solidFill>
                <a:srgbClr val="000000"/>
              </a:solidFill>
              <a:latin typeface="Times New Roman" panose="02020603050405020304" pitchFamily="18" charset="0"/>
              <a:ea typeface="Times New Roman Bold"/>
              <a:cs typeface="Times New Roman" panose="02020603050405020304" pitchFamily="18" charset="0"/>
              <a:sym typeface="Times New Roman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1592195" y="3192329"/>
            <a:ext cx="6420888" cy="6195926"/>
            <a:chOff x="0" y="0"/>
            <a:chExt cx="8561184" cy="8261234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8561184" cy="872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136"/>
                </a:lnSpc>
                <a:spcBef>
                  <a:spcPct val="0"/>
                </a:spcBef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45981"/>
              <a:ext cx="8561184" cy="7015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16892" lvl="1" indent="-358446" algn="l">
                <a:lnSpc>
                  <a:spcPts val="4648"/>
                </a:lnSpc>
                <a:buFont typeface="Arial"/>
                <a:buChar char="•"/>
              </a:pPr>
              <a:r>
                <a:rPr lang="en-US" sz="3320" dirty="0">
                  <a:solidFill>
                    <a:srgbClr val="000000"/>
                  </a:solidFill>
                  <a:latin typeface="Times New Roman" panose="02020603050405020304" pitchFamily="18" charset="0"/>
                  <a:ea typeface="Open Sans"/>
                  <a:cs typeface="Times New Roman" panose="02020603050405020304" pitchFamily="18" charset="0"/>
                  <a:sym typeface="Open Sans"/>
                </a:rPr>
                <a:t> Lack of Career Growth</a:t>
              </a:r>
            </a:p>
            <a:p>
              <a:pPr marL="716892" lvl="1" indent="-358446" algn="l">
                <a:lnSpc>
                  <a:spcPts val="4648"/>
                </a:lnSpc>
                <a:buFont typeface="Arial"/>
                <a:buChar char="•"/>
              </a:pPr>
              <a:r>
                <a:rPr lang="en-US" sz="3320" dirty="0">
                  <a:solidFill>
                    <a:srgbClr val="000000"/>
                  </a:solidFill>
                  <a:latin typeface="Times New Roman" panose="02020603050405020304" pitchFamily="18" charset="0"/>
                  <a:ea typeface="Open Sans"/>
                  <a:cs typeface="Times New Roman" panose="02020603050405020304" pitchFamily="18" charset="0"/>
                  <a:sym typeface="Open Sans"/>
                </a:rPr>
                <a:t>Work-Life Imbalance</a:t>
              </a:r>
            </a:p>
            <a:p>
              <a:pPr marL="716892" lvl="1" indent="-358446" algn="l">
                <a:lnSpc>
                  <a:spcPts val="4648"/>
                </a:lnSpc>
                <a:buFont typeface="Arial"/>
                <a:buChar char="•"/>
              </a:pPr>
              <a:r>
                <a:rPr lang="en-US" sz="3320" dirty="0">
                  <a:solidFill>
                    <a:srgbClr val="000000"/>
                  </a:solidFill>
                  <a:latin typeface="Times New Roman" panose="02020603050405020304" pitchFamily="18" charset="0"/>
                  <a:ea typeface="Open Sans"/>
                  <a:cs typeface="Times New Roman" panose="02020603050405020304" pitchFamily="18" charset="0"/>
                  <a:sym typeface="Open Sans"/>
                </a:rPr>
                <a:t>Ineffective Recognition Systems</a:t>
              </a:r>
            </a:p>
            <a:p>
              <a:pPr marL="716892" lvl="1" indent="-358446" algn="l">
                <a:lnSpc>
                  <a:spcPts val="4648"/>
                </a:lnSpc>
                <a:buFont typeface="Arial"/>
                <a:buChar char="•"/>
              </a:pPr>
              <a:r>
                <a:rPr lang="en-US" sz="3320" dirty="0">
                  <a:solidFill>
                    <a:srgbClr val="000000"/>
                  </a:solidFill>
                  <a:latin typeface="Times New Roman" panose="02020603050405020304" pitchFamily="18" charset="0"/>
                  <a:ea typeface="Open Sans"/>
                  <a:cs typeface="Times New Roman" panose="02020603050405020304" pitchFamily="18" charset="0"/>
                  <a:sym typeface="Open Sans"/>
                </a:rPr>
                <a:t>Leadership and Management Shortcomings</a:t>
              </a:r>
            </a:p>
            <a:p>
              <a:pPr marL="716892" lvl="1" indent="-358446" algn="l">
                <a:lnSpc>
                  <a:spcPts val="4648"/>
                </a:lnSpc>
                <a:buFont typeface="Arial"/>
                <a:buChar char="•"/>
              </a:pPr>
              <a:r>
                <a:rPr lang="en-US" sz="3320" dirty="0">
                  <a:solidFill>
                    <a:srgbClr val="000000"/>
                  </a:solidFill>
                  <a:latin typeface="Times New Roman" panose="02020603050405020304" pitchFamily="18" charset="0"/>
                  <a:ea typeface="Open Sans"/>
                  <a:cs typeface="Times New Roman" panose="02020603050405020304" pitchFamily="18" charset="0"/>
                  <a:sym typeface="Open Sans"/>
                </a:rPr>
                <a:t>Limited Skill Development and Mentorship</a:t>
              </a:r>
            </a:p>
            <a:p>
              <a:pPr algn="l">
                <a:lnSpc>
                  <a:spcPts val="4648"/>
                </a:lnSpc>
              </a:pPr>
              <a:endParaRPr lang="en-US" sz="3320" dirty="0">
                <a:solidFill>
                  <a:srgbClr val="00000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endParaRPr>
            </a:p>
            <a:p>
              <a:pPr algn="l">
                <a:lnSpc>
                  <a:spcPts val="4648"/>
                </a:lnSpc>
              </a:pPr>
              <a:endParaRPr lang="en-US" sz="3320" dirty="0">
                <a:solidFill>
                  <a:srgbClr val="000000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259300" y="132411"/>
            <a:ext cx="1080326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00"/>
              </a:lnSpc>
              <a:spcBef>
                <a:spcPct val="0"/>
              </a:spcBef>
            </a:pPr>
            <a:r>
              <a:rPr lang="en-US" sz="3000" u="none">
                <a:solidFill>
                  <a:srgbClr val="1C402E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04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3673929" y="1845129"/>
          <a:ext cx="9127671" cy="7810499"/>
        </p:xfrm>
        <a:graphic>
          <a:graphicData uri="http://schemas.openxmlformats.org/drawingml/2006/table">
            <a:tbl>
              <a:tblPr/>
              <a:tblGrid>
                <a:gridCol w="3884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4237">
                <a:tc>
                  <a:txBody>
                    <a:bodyPr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Issue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5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Underlying Cause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676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Career Stagnation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clear career development pathways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558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Work-Life Conflict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Poor workload management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2676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Lack of Recognition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Programs lack personalization or authenticity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2676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Ineffective Leadership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Managers lack training and people skills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2676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Culture Disconnect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Company values not reflected in everyday work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310243" y="63409"/>
            <a:ext cx="12101442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dirty="0">
                <a:solidFill>
                  <a:srgbClr val="1C40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 Cause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354771" y="-28575"/>
            <a:ext cx="108032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00"/>
              </a:lnSpc>
              <a:spcBef>
                <a:spcPct val="0"/>
              </a:spcBef>
            </a:pPr>
            <a:r>
              <a:rPr lang="en-US" sz="3000" u="none">
                <a:solidFill>
                  <a:srgbClr val="1C40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</a:t>
            </a:r>
          </a:p>
        </p:txBody>
      </p:sp>
      <p:sp>
        <p:nvSpPr>
          <p:cNvPr id="5" name="Freeform 5"/>
          <p:cNvSpPr/>
          <p:nvPr/>
        </p:nvSpPr>
        <p:spPr>
          <a:xfrm>
            <a:off x="-2201917" y="1588064"/>
            <a:ext cx="2617445" cy="1046978"/>
          </a:xfrm>
          <a:custGeom>
            <a:avLst/>
            <a:gdLst/>
            <a:ahLst/>
            <a:cxnLst/>
            <a:rect l="l" t="t" r="r" b="b"/>
            <a:pathLst>
              <a:path w="2617445" h="1046978">
                <a:moveTo>
                  <a:pt x="0" y="0"/>
                </a:moveTo>
                <a:lnTo>
                  <a:pt x="2617445" y="0"/>
                </a:lnTo>
                <a:lnTo>
                  <a:pt x="2617445" y="1046978"/>
                </a:lnTo>
                <a:lnTo>
                  <a:pt x="0" y="10469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209800" y="1521389"/>
            <a:ext cx="2617445" cy="1046978"/>
          </a:xfrm>
          <a:custGeom>
            <a:avLst/>
            <a:gdLst/>
            <a:ahLst/>
            <a:cxnLst/>
            <a:rect l="l" t="t" r="r" b="b"/>
            <a:pathLst>
              <a:path w="2617445" h="1046978">
                <a:moveTo>
                  <a:pt x="0" y="0"/>
                </a:moveTo>
                <a:lnTo>
                  <a:pt x="2617445" y="0"/>
                </a:lnTo>
                <a:lnTo>
                  <a:pt x="2617445" y="1046978"/>
                </a:lnTo>
                <a:lnTo>
                  <a:pt x="0" y="10469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22323"/>
              </p:ext>
            </p:extLst>
          </p:nvPr>
        </p:nvGraphicFramePr>
        <p:xfrm>
          <a:off x="4751614" y="1521389"/>
          <a:ext cx="8262258" cy="8716858"/>
        </p:xfrm>
        <a:graphic>
          <a:graphicData uri="http://schemas.openxmlformats.org/drawingml/2006/table">
            <a:tbl>
              <a:tblPr/>
              <a:tblGrid>
                <a:gridCol w="2388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1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8145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Initiative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5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1" dirty="0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Outcome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5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Limitation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566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Bonuses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Temporary satisfaction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Doesn’t address core discontent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8950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Flexible Hours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Some relief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Workload still heavy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5256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Recognition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Minimal 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Feels generic, not motivating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941"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Exit Interviews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Good insights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follow-through or change observed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0" y="-24382"/>
            <a:ext cx="11715823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dirty="0">
                <a:solidFill>
                  <a:srgbClr val="1C40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measures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354771" y="-28575"/>
            <a:ext cx="108032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00"/>
              </a:lnSpc>
              <a:spcBef>
                <a:spcPct val="0"/>
              </a:spcBef>
            </a:pPr>
            <a:r>
              <a:rPr lang="en-US" sz="3000" u="none">
                <a:solidFill>
                  <a:srgbClr val="1C40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21718" y="7447685"/>
            <a:ext cx="7971135" cy="3985567"/>
          </a:xfrm>
          <a:custGeom>
            <a:avLst/>
            <a:gdLst/>
            <a:ahLst/>
            <a:cxnLst/>
            <a:rect l="l" t="t" r="r" b="b"/>
            <a:pathLst>
              <a:path w="7971135" h="3985567">
                <a:moveTo>
                  <a:pt x="0" y="0"/>
                </a:moveTo>
                <a:lnTo>
                  <a:pt x="7971135" y="0"/>
                </a:lnTo>
                <a:lnTo>
                  <a:pt x="7971135" y="3985567"/>
                </a:lnTo>
                <a:lnTo>
                  <a:pt x="0" y="3985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1257" y="71065"/>
            <a:ext cx="6910589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dirty="0">
                <a:solidFill>
                  <a:srgbClr val="1C40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SWOT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07184"/>
              </p:ext>
            </p:extLst>
          </p:nvPr>
        </p:nvGraphicFramePr>
        <p:xfrm>
          <a:off x="1028700" y="2310378"/>
          <a:ext cx="16230600" cy="4412427"/>
        </p:xfrm>
        <a:graphic>
          <a:graphicData uri="http://schemas.openxmlformats.org/drawingml/2006/table">
            <a:tbl>
              <a:tblPr/>
              <a:tblGrid>
                <a:gridCol w="396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3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66482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 dirty="0" smtClean="0">
                          <a:solidFill>
                            <a:srgbClr val="FFFAF4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S</a:t>
                      </a:r>
                    </a:p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 dirty="0" smtClean="0">
                          <a:solidFill>
                            <a:srgbClr val="FFFAF4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(Strength)</a:t>
                      </a:r>
                      <a:endParaRPr lang="en-US" sz="3000" b="1" dirty="0">
                        <a:solidFill>
                          <a:srgbClr val="FFFAF4"/>
                        </a:solidFill>
                        <a:latin typeface="Times New Roman Bold"/>
                        <a:ea typeface="Times New Roman Bold"/>
                        <a:cs typeface="Times New Roman Bold"/>
                        <a:sym typeface="Times New Roman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0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 dirty="0">
                          <a:solidFill>
                            <a:srgbClr val="FFFAF4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W</a:t>
                      </a:r>
                      <a:endParaRPr lang="en-US" sz="1100" dirty="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 b="1" dirty="0">
                          <a:solidFill>
                            <a:srgbClr val="FFFAF4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(Weaknesses)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0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 dirty="0">
                          <a:solidFill>
                            <a:srgbClr val="FFFAF4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O</a:t>
                      </a:r>
                      <a:endParaRPr lang="en-US" sz="1100" dirty="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 b="1" dirty="0">
                          <a:solidFill>
                            <a:srgbClr val="FFFAF4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(Opportunities)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02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 dirty="0">
                          <a:solidFill>
                            <a:srgbClr val="FFFAF4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T</a:t>
                      </a:r>
                      <a:endParaRPr lang="en-US" sz="1100" dirty="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 b="1" dirty="0">
                          <a:solidFill>
                            <a:srgbClr val="FFFAF4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(Threats)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40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5945">
                <a:tc>
                  <a:txBody>
                    <a:bodyPr/>
                    <a:lstStyle/>
                    <a:p>
                      <a:pPr marL="431802" lvl="1" indent="-215901" algn="l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 dirty="0">
                          <a:solidFill>
                            <a:srgbClr val="1C402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Structured HR policies</a:t>
                      </a:r>
                      <a:endParaRPr lang="en-US" sz="1100" dirty="0"/>
                    </a:p>
                    <a:p>
                      <a:pPr marL="431802" lvl="1" indent="-215901" algn="l">
                        <a:lnSpc>
                          <a:spcPts val="2800"/>
                        </a:lnSpc>
                        <a:buFont typeface="Arial"/>
                        <a:buChar char="•"/>
                      </a:pPr>
                      <a:r>
                        <a:rPr lang="en-US" sz="2000" dirty="0">
                          <a:solidFill>
                            <a:srgbClr val="1C402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Financial capability for benefits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31802" lvl="1" indent="-215901" algn="l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 dirty="0">
                          <a:solidFill>
                            <a:srgbClr val="1C402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Weak leadership training</a:t>
                      </a:r>
                      <a:endParaRPr lang="en-US" sz="1100" dirty="0"/>
                    </a:p>
                    <a:p>
                      <a:pPr marL="431802" lvl="1" indent="-215901" algn="l">
                        <a:lnSpc>
                          <a:spcPts val="2800"/>
                        </a:lnSpc>
                        <a:buFont typeface="Arial"/>
                        <a:buChar char="•"/>
                      </a:pPr>
                      <a:r>
                        <a:rPr lang="en-US" sz="2000" dirty="0">
                          <a:solidFill>
                            <a:srgbClr val="1C402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Poor career development structure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31802" lvl="1" indent="-215901" algn="l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>
                          <a:solidFill>
                            <a:srgbClr val="1C402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Build internal talent pipelines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31802" lvl="1" indent="-215901" algn="l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 dirty="0">
                          <a:solidFill>
                            <a:srgbClr val="1C402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Competitors attracting talent</a:t>
                      </a:r>
                      <a:endParaRPr lang="en-US" sz="1100" dirty="0"/>
                    </a:p>
                    <a:p>
                      <a:pPr marL="431802" lvl="1" indent="-215901" algn="l">
                        <a:lnSpc>
                          <a:spcPts val="2800"/>
                        </a:lnSpc>
                        <a:buFont typeface="Arial"/>
                        <a:buChar char="•"/>
                      </a:pPr>
                      <a:r>
                        <a:rPr lang="en-US" sz="2000" dirty="0">
                          <a:solidFill>
                            <a:srgbClr val="1C402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Declining morale impacting innovation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17354771" y="-28575"/>
            <a:ext cx="108032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00"/>
              </a:lnSpc>
              <a:spcBef>
                <a:spcPct val="0"/>
              </a:spcBef>
            </a:pPr>
            <a:r>
              <a:rPr lang="en-US" sz="3000" u="none">
                <a:solidFill>
                  <a:srgbClr val="1C40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697</Words>
  <Application>Microsoft Office PowerPoint</Application>
  <PresentationFormat>Custom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Times New Roman</vt:lpstr>
      <vt:lpstr>Canva Sans</vt:lpstr>
      <vt:lpstr>Almarai Bold</vt:lpstr>
      <vt:lpstr>Canva Sans Bold</vt:lpstr>
      <vt:lpstr>Open Sans</vt:lpstr>
      <vt:lpstr>Calibri</vt:lpstr>
      <vt:lpstr>Times New Roman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Retention Challenges</dc:title>
  <cp:lastModifiedBy>Yash tripathi</cp:lastModifiedBy>
  <cp:revision>17</cp:revision>
  <dcterms:created xsi:type="dcterms:W3CDTF">2006-08-16T00:00:00Z</dcterms:created>
  <dcterms:modified xsi:type="dcterms:W3CDTF">2025-04-13T19:03:00Z</dcterms:modified>
  <dc:identifier>DAGkQgd5gUo</dc:identifier>
</cp:coreProperties>
</file>