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8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CF4F76F-1428-432C-A389-5B23C566BD77}"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381000" y="685800"/>
            <a:ext cx="6096000" cy="3429000"/>
          </a:xfrm>
          <a:prstGeom prst="rect">
            <a:avLst/>
          </a:prstGeom>
        </p:spPr>
      </p:sp>
      <p:sp>
        <p:nvSpPr>
          <p:cNvPr id="177"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7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A9F5E186-570A-4EEB-BFF7-50AC7B0CB837}" type="slidenum">
              <a:rPr lang="en-IN"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381000" y="685800"/>
            <a:ext cx="6096000" cy="3429000"/>
          </a:xfrm>
          <a:prstGeom prst="rect">
            <a:avLst/>
          </a:prstGeom>
        </p:spPr>
      </p:sp>
      <p:sp>
        <p:nvSpPr>
          <p:cNvPr id="180"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8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5590843C-B3EE-4475-9EB2-17347994485D}" type="slidenum">
              <a:rPr lang="en-IN" sz="1200" b="0" strike="noStrike" spc="-1">
                <a:solidFill>
                  <a:srgbClr val="000000"/>
                </a:solidFill>
                <a:latin typeface="+mn-lt"/>
                <a:ea typeface="+mn-ea"/>
              </a:rPr>
              <a:t>8</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381000" y="685800"/>
            <a:ext cx="6096000" cy="3429000"/>
          </a:xfrm>
          <a:prstGeom prst="rect">
            <a:avLst/>
          </a:prstGeom>
        </p:spPr>
      </p:sp>
      <p:sp>
        <p:nvSpPr>
          <p:cNvPr id="183"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8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B4A3726-8919-4A46-877B-475B7FC0B9A5}" type="slidenum">
              <a:rPr lang="en-IN" sz="1200" b="0" strike="noStrike" spc="-1">
                <a:solidFill>
                  <a:srgbClr val="000000"/>
                </a:solidFill>
                <a:latin typeface="+mn-lt"/>
                <a:ea typeface="+mn-ea"/>
              </a:rPr>
              <a:t>9</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noRot="1" noChangeAspect="1"/>
          </p:cNvSpPr>
          <p:nvPr>
            <p:ph type="sldImg"/>
          </p:nvPr>
        </p:nvSpPr>
        <p:spPr>
          <a:xfrm>
            <a:off x="381000" y="685800"/>
            <a:ext cx="6096000" cy="3429000"/>
          </a:xfrm>
          <a:prstGeom prst="rect">
            <a:avLst/>
          </a:prstGeom>
        </p:spPr>
      </p:sp>
      <p:sp>
        <p:nvSpPr>
          <p:cNvPr id="186"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8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012CB065-25C4-484A-8869-905A7D209705}" type="slidenum">
              <a:rPr lang="en-IN" sz="1200" b="0" strike="noStrike" spc="-1">
                <a:solidFill>
                  <a:srgbClr val="000000"/>
                </a:solidFill>
                <a:latin typeface="+mn-lt"/>
                <a:ea typeface="+mn-ea"/>
              </a:rPr>
              <a:t>10</a:t>
            </a:fld>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381000" y="685800"/>
            <a:ext cx="6096000" cy="3429000"/>
          </a:xfrm>
          <a:prstGeom prst="rect">
            <a:avLst/>
          </a:prstGeom>
        </p:spPr>
      </p:sp>
      <p:sp>
        <p:nvSpPr>
          <p:cNvPr id="192"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9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487AA5F-572A-4609-B228-11499E5923A4}" type="slidenum">
              <a:rPr lang="en-IN" sz="1200" b="0" strike="noStrike" spc="-1">
                <a:solidFill>
                  <a:srgbClr val="000000"/>
                </a:solidFill>
                <a:latin typeface="+mn-lt"/>
                <a:ea typeface="+mn-ea"/>
              </a:rPr>
              <a:t>11</a:t>
            </a:fld>
            <a:endParaRPr lang="en-IN"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noRot="1" noChangeAspect="1"/>
          </p:cNvSpPr>
          <p:nvPr>
            <p:ph type="sldImg"/>
          </p:nvPr>
        </p:nvSpPr>
        <p:spPr>
          <a:xfrm>
            <a:off x="381000" y="685800"/>
            <a:ext cx="6096000" cy="3429000"/>
          </a:xfrm>
          <a:prstGeom prst="rect">
            <a:avLst/>
          </a:prstGeom>
        </p:spPr>
      </p:sp>
      <p:sp>
        <p:nvSpPr>
          <p:cNvPr id="195"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9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1750EF1-FBC3-46FE-AB02-9BBD376A69D3}" type="slidenum">
              <a:rPr lang="en-IN" sz="1200" b="0" strike="noStrike" spc="-1">
                <a:solidFill>
                  <a:srgbClr val="000000"/>
                </a:solidFill>
                <a:latin typeface="+mn-lt"/>
                <a:ea typeface="+mn-ea"/>
              </a:rPr>
              <a:t>12</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0"/>
            <a:ext cx="837720" cy="548280"/>
          </a:xfrm>
          <a:prstGeom prst="rect">
            <a:avLst/>
          </a:prstGeom>
          <a:ln>
            <a:noFill/>
          </a:ln>
        </p:spPr>
      </p:pic>
      <p:pic>
        <p:nvPicPr>
          <p:cNvPr id="8" name="Picture 7"/>
          <p:cNvPicPr/>
          <p:nvPr/>
        </p:nvPicPr>
        <p:blipFill>
          <a:blip r:embed="rId15"/>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1" strike="noStrike" spc="-1">
                <a:solidFill>
                  <a:srgbClr val="002060"/>
                </a:solidFill>
                <a:latin typeface="Calibri Light"/>
              </a:rPr>
              <a:t>Click to edit Master title style</a:t>
            </a:r>
            <a:endParaRPr lang="en-US" sz="6000" b="0" strike="noStrike" spc="-1">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375E97C-1163-4ACE-8DC6-6F1499E6F15B}" type="slidenum">
              <a:rPr lang="en-IN" sz="1200" b="1" strike="noStrike" spc="-1">
                <a:solidFill>
                  <a:srgbClr val="2B5FF3"/>
                </a:solidFill>
                <a:latin typeface="Calibri"/>
              </a:rPr>
              <a:t>‹#›</a:t>
            </a:fld>
            <a:endParaRPr lang="en-IN" sz="1200" b="0" strike="noStrike" spc="-1">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tretch/>
        </p:blipFill>
        <p:spPr>
          <a:xfrm>
            <a:off x="0" y="0"/>
            <a:ext cx="837720" cy="548280"/>
          </a:xfrm>
          <a:prstGeom prst="rect">
            <a:avLst/>
          </a:prstGeom>
          <a:ln>
            <a:noFill/>
          </a:ln>
        </p:spPr>
      </p:pic>
      <p:pic>
        <p:nvPicPr>
          <p:cNvPr id="44" name="Picture 7"/>
          <p:cNvPicPr/>
          <p:nvPr/>
        </p:nvPicPr>
        <p:blipFill>
          <a:blip r:embed="rId15"/>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lstStyle/>
          <a:p>
            <a:pPr>
              <a:lnSpc>
                <a:spcPct val="90000"/>
              </a:lnSpc>
            </a:pPr>
            <a:r>
              <a:rPr lang="en-US" sz="4400" b="1" strike="noStrike" spc="-1">
                <a:solidFill>
                  <a:srgbClr val="002060"/>
                </a:solidFill>
                <a:latin typeface="Calibri Light"/>
              </a:rPr>
              <a:t>Click to edit Master title style</a:t>
            </a:r>
            <a:endParaRPr lang="en-US" sz="4400" b="0" strike="noStrike" spc="-1">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7" name="PlaceHolder 3"/>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5B9D947-D3ED-4C6A-B739-2DD0E192CDD0}" type="slidenum">
              <a:rPr lang="en-IN" sz="1200" b="1" strike="noStrike" spc="-1">
                <a:solidFill>
                  <a:srgbClr val="2B5FF3"/>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interviewbit.com/blog/data-science-projects/" TargetMode="External"/><Relationship Id="rId2" Type="http://schemas.openxmlformats.org/officeDocument/2006/relationships/hyperlink" Target="https://www.kaggle.com/anmolkumar/machine-hack-book-price-prediction"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lstStyle/>
          <a:p>
            <a:pPr algn="ctr">
              <a:lnSpc>
                <a:spcPct val="90000"/>
              </a:lnSpc>
            </a:pPr>
            <a:r>
              <a:rPr lang="en-US" sz="3400" b="1" i="1" strike="noStrike" spc="-1">
                <a:solidFill>
                  <a:srgbClr val="FF0000"/>
                </a:solidFill>
                <a:latin typeface="Calibri Light"/>
              </a:rPr>
              <a:t>Predict The Price Of Books  </a:t>
            </a:r>
            <a:r>
              <a:t/>
            </a:r>
            <a:br/>
            <a:endParaRPr lang="en-US" sz="3400" b="0" strike="noStrike" spc="-1">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lstStyle/>
          <a:p>
            <a:pPr algn="ctr">
              <a:lnSpc>
                <a:spcPct val="90000"/>
              </a:lnSpc>
            </a:pPr>
            <a:r>
              <a:rPr lang="en-IN" sz="2400" b="1" spc="-1" dirty="0" smtClean="0">
                <a:solidFill>
                  <a:srgbClr val="C00000"/>
                </a:solidFill>
                <a:latin typeface="Times New Roman"/>
              </a:rPr>
              <a:t>V</a:t>
            </a:r>
            <a:r>
              <a:rPr lang="en-IN" sz="2400" b="1" strike="noStrike" spc="-1" dirty="0" smtClean="0">
                <a:solidFill>
                  <a:srgbClr val="C00000"/>
                </a:solidFill>
                <a:latin typeface="Times New Roman"/>
              </a:rPr>
              <a:t>aishnavi  S M</a:t>
            </a:r>
            <a:endParaRPr lang="en-IN" sz="2400" b="0" strike="noStrike" spc="-1" dirty="0">
              <a:latin typeface="Arial"/>
            </a:endParaRPr>
          </a:p>
          <a:p>
            <a:pPr algn="ctr">
              <a:lnSpc>
                <a:spcPct val="90000"/>
              </a:lnSpc>
            </a:pPr>
            <a:r>
              <a:rPr lang="en-IN" sz="2400" b="1" strike="noStrike" spc="-1" dirty="0">
                <a:solidFill>
                  <a:srgbClr val="000066"/>
                </a:solidFill>
                <a:latin typeface="Times New Roman"/>
              </a:rPr>
              <a:t>USN: </a:t>
            </a:r>
            <a:r>
              <a:rPr lang="en-IN" sz="2400" b="1" strike="noStrike" spc="-1" dirty="0" smtClean="0">
                <a:solidFill>
                  <a:srgbClr val="000066"/>
                </a:solidFill>
                <a:latin typeface="Times New Roman"/>
              </a:rPr>
              <a:t>1RN18IS115</a:t>
            </a:r>
            <a:endParaRPr lang="en-IN" sz="2400" b="0" strike="noStrike" spc="-1" dirty="0">
              <a:latin typeface="Arial"/>
            </a:endParaRPr>
          </a:p>
        </p:txBody>
      </p:sp>
      <p:sp>
        <p:nvSpPr>
          <p:cNvPr id="94" name="CustomShape 3"/>
          <p:cNvSpPr/>
          <p:nvPr/>
        </p:nvSpPr>
        <p:spPr>
          <a:xfrm>
            <a:off x="0" y="-24840"/>
            <a:ext cx="1219176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600" b="1" strike="noStrike" spc="-1">
                <a:solidFill>
                  <a:srgbClr val="000066"/>
                </a:solidFill>
                <a:latin typeface="Times New Roman"/>
              </a:rPr>
              <a:t>RNS INSTITUTE OF TECHNOLOGY</a:t>
            </a:r>
            <a:endParaRPr lang="en-IN" sz="3600" b="0" strike="noStrike" spc="-1">
              <a:latin typeface="Arial"/>
            </a:endParaRPr>
          </a:p>
          <a:p>
            <a:pPr algn="ctr">
              <a:lnSpc>
                <a:spcPct val="100000"/>
              </a:lnSpc>
            </a:pPr>
            <a:r>
              <a:rPr lang="en-IN" sz="2400" b="1" strike="noStrike" cap="all" spc="-1">
                <a:solidFill>
                  <a:srgbClr val="000066"/>
                </a:solidFill>
                <a:latin typeface="Times New Roman"/>
              </a:rPr>
              <a:t>BENGALURU - 98</a:t>
            </a:r>
            <a:endParaRPr lang="en-IN" sz="2400" b="0" strike="noStrike" spc="-1">
              <a:latin typeface="Arial"/>
            </a:endParaRPr>
          </a:p>
        </p:txBody>
      </p:sp>
      <p:sp>
        <p:nvSpPr>
          <p:cNvPr id="95" name="CustomShape 4"/>
          <p:cNvSpPr/>
          <p:nvPr/>
        </p:nvSpPr>
        <p:spPr>
          <a:xfrm>
            <a:off x="0" y="983880"/>
            <a:ext cx="121917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C00000"/>
                </a:solidFill>
                <a:latin typeface="Times New Roman"/>
              </a:rPr>
              <a:t>DEPARTMENT OF INFORMATION SCIENCE &amp; ENGINEERING</a:t>
            </a:r>
            <a:endParaRPr lang="en-IN" sz="3200" b="0" strike="noStrike" spc="-1">
              <a:latin typeface="Arial"/>
            </a:endParaRPr>
          </a:p>
        </p:txBody>
      </p:sp>
      <p:sp>
        <p:nvSpPr>
          <p:cNvPr id="96" name="CustomShape 5"/>
          <p:cNvSpPr/>
          <p:nvPr/>
        </p:nvSpPr>
        <p:spPr>
          <a:xfrm>
            <a:off x="2279520" y="1785960"/>
            <a:ext cx="67683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2060"/>
                </a:solidFill>
                <a:latin typeface="Times New Roman"/>
              </a:rPr>
              <a:t>Presentation on Internship</a:t>
            </a:r>
            <a:endParaRPr lang="en-IN" sz="2400" b="0" strike="noStrike" spc="-1">
              <a:latin typeface="Arial"/>
            </a:endParaRPr>
          </a:p>
        </p:txBody>
      </p:sp>
      <p:sp>
        <p:nvSpPr>
          <p:cNvPr id="97" name="CustomShape 6"/>
          <p:cNvSpPr/>
          <p:nvPr/>
        </p:nvSpPr>
        <p:spPr>
          <a:xfrm>
            <a:off x="35640" y="5269320"/>
            <a:ext cx="512856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dirty="0">
                <a:solidFill>
                  <a:srgbClr val="262626"/>
                </a:solidFill>
                <a:latin typeface="Times New Roman"/>
              </a:rPr>
              <a:t> Internal Guide</a:t>
            </a:r>
            <a:endParaRPr lang="en-IN" sz="1800" b="0" strike="noStrike" spc="-1" dirty="0">
              <a:latin typeface="Arial"/>
            </a:endParaRPr>
          </a:p>
          <a:p>
            <a:pPr algn="ctr">
              <a:lnSpc>
                <a:spcPct val="100000"/>
              </a:lnSpc>
            </a:pPr>
            <a:r>
              <a:rPr lang="en-IN" sz="2000" b="1" strike="noStrike" spc="-1" dirty="0" smtClean="0">
                <a:solidFill>
                  <a:srgbClr val="000066"/>
                </a:solidFill>
                <a:latin typeface="Times New Roman"/>
              </a:rPr>
              <a:t>Mrs</a:t>
            </a:r>
            <a:r>
              <a:rPr lang="en-IN" sz="2000" b="1" strike="noStrike" spc="-1" dirty="0">
                <a:solidFill>
                  <a:srgbClr val="000066"/>
                </a:solidFill>
                <a:latin typeface="Times New Roman"/>
              </a:rPr>
              <a:t>. </a:t>
            </a:r>
            <a:r>
              <a:rPr lang="en-IN" sz="2000" b="1" spc="-1" dirty="0" err="1" smtClean="0">
                <a:solidFill>
                  <a:srgbClr val="000066"/>
                </a:solidFill>
                <a:latin typeface="Times New Roman"/>
              </a:rPr>
              <a:t>Shwetha</a:t>
            </a:r>
            <a:r>
              <a:rPr lang="en-IN" sz="2000" b="1" spc="-1" dirty="0" smtClean="0">
                <a:solidFill>
                  <a:srgbClr val="000066"/>
                </a:solidFill>
                <a:latin typeface="Times New Roman"/>
              </a:rPr>
              <a:t> G N</a:t>
            </a:r>
            <a:endParaRPr lang="en-IN" sz="2000" b="0" strike="noStrike" spc="-1" dirty="0">
              <a:latin typeface="Arial"/>
            </a:endParaRPr>
          </a:p>
          <a:p>
            <a:pPr algn="ctr">
              <a:lnSpc>
                <a:spcPct val="100000"/>
              </a:lnSpc>
            </a:pPr>
            <a:r>
              <a:rPr lang="en-IN" sz="1800" b="0" strike="noStrike" spc="-1" dirty="0" smtClean="0">
                <a:solidFill>
                  <a:srgbClr val="262626"/>
                </a:solidFill>
                <a:latin typeface="Times New Roman"/>
                <a:ea typeface="Times New Roman"/>
              </a:rPr>
              <a:t>Asst</a:t>
            </a:r>
            <a:r>
              <a:rPr lang="en-IN" sz="1800" b="0" strike="noStrike" spc="-1" dirty="0">
                <a:solidFill>
                  <a:srgbClr val="262626"/>
                </a:solidFill>
                <a:latin typeface="Times New Roman"/>
                <a:ea typeface="Times New Roman"/>
              </a:rPr>
              <a:t>. Prof, </a:t>
            </a:r>
            <a:r>
              <a:rPr lang="en-IN" sz="1800" b="0" strike="noStrike" spc="-1" dirty="0" err="1">
                <a:solidFill>
                  <a:srgbClr val="262626"/>
                </a:solidFill>
                <a:latin typeface="Times New Roman"/>
                <a:ea typeface="Times New Roman"/>
              </a:rPr>
              <a:t>Dept</a:t>
            </a:r>
            <a:r>
              <a:rPr lang="en-IN" sz="1800" b="0" strike="noStrike" spc="-1" dirty="0">
                <a:solidFill>
                  <a:srgbClr val="262626"/>
                </a:solidFill>
                <a:latin typeface="Times New Roman"/>
                <a:ea typeface="Times New Roman"/>
              </a:rPr>
              <a:t> of  ISE, RNSIT</a:t>
            </a:r>
            <a:endParaRPr lang="en-IN" sz="1800" b="0" strike="noStrike" spc="-1" dirty="0">
              <a:latin typeface="Arial"/>
            </a:endParaRPr>
          </a:p>
        </p:txBody>
      </p:sp>
      <p:sp>
        <p:nvSpPr>
          <p:cNvPr id="98" name="CustomShape 7"/>
          <p:cNvSpPr/>
          <p:nvPr/>
        </p:nvSpPr>
        <p:spPr>
          <a:xfrm>
            <a:off x="7037280" y="5244120"/>
            <a:ext cx="512856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pc="-1" dirty="0" smtClean="0">
                <a:solidFill>
                  <a:schemeClr val="bg2">
                    <a:lumMod val="25000"/>
                  </a:schemeClr>
                </a:solidFill>
                <a:latin typeface="Times New Roman"/>
              </a:rPr>
              <a:t>External Guide</a:t>
            </a:r>
            <a:endParaRPr lang="en-IN" sz="2000" b="1" spc="-1" dirty="0">
              <a:solidFill>
                <a:schemeClr val="bg2">
                  <a:lumMod val="25000"/>
                </a:schemeClr>
              </a:solidFill>
              <a:latin typeface="Times New Roman"/>
            </a:endParaRPr>
          </a:p>
          <a:p>
            <a:pPr algn="ctr">
              <a:lnSpc>
                <a:spcPct val="100000"/>
              </a:lnSpc>
            </a:pPr>
            <a:r>
              <a:rPr lang="en-IN" sz="2000" b="1" strike="noStrike" spc="-1" dirty="0" smtClean="0">
                <a:solidFill>
                  <a:schemeClr val="bg2">
                    <a:lumMod val="25000"/>
                  </a:schemeClr>
                </a:solidFill>
                <a:latin typeface="Times New Roman"/>
              </a:rPr>
              <a:t> </a:t>
            </a:r>
            <a:r>
              <a:rPr lang="en-IN" sz="2000" b="1" spc="-1" dirty="0" smtClean="0">
                <a:solidFill>
                  <a:srgbClr val="000066"/>
                </a:solidFill>
                <a:latin typeface="Times New Roman"/>
              </a:rPr>
              <a:t>Mr. </a:t>
            </a:r>
            <a:r>
              <a:rPr lang="en-IN" sz="2000" b="1" strike="noStrike" spc="-1" dirty="0" err="1" smtClean="0">
                <a:solidFill>
                  <a:srgbClr val="000066"/>
                </a:solidFill>
                <a:latin typeface="Times New Roman"/>
              </a:rPr>
              <a:t>Satyendra</a:t>
            </a:r>
            <a:r>
              <a:rPr lang="en-IN" sz="2000" b="1" strike="noStrike" spc="-1" dirty="0" smtClean="0">
                <a:solidFill>
                  <a:srgbClr val="000066"/>
                </a:solidFill>
                <a:latin typeface="Times New Roman"/>
              </a:rPr>
              <a:t> </a:t>
            </a:r>
            <a:r>
              <a:rPr lang="en-IN" sz="2000" b="1" strike="noStrike" spc="-1" dirty="0" err="1" smtClean="0">
                <a:solidFill>
                  <a:srgbClr val="000066"/>
                </a:solidFill>
                <a:latin typeface="Times New Roman"/>
              </a:rPr>
              <a:t>Nath</a:t>
            </a:r>
            <a:r>
              <a:rPr lang="en-IN" sz="2000" b="1" strike="noStrike" spc="-1" dirty="0" smtClean="0">
                <a:solidFill>
                  <a:srgbClr val="000066"/>
                </a:solidFill>
                <a:latin typeface="Times New Roman"/>
              </a:rPr>
              <a:t> ,</a:t>
            </a:r>
          </a:p>
          <a:p>
            <a:pPr algn="ctr">
              <a:lnSpc>
                <a:spcPct val="100000"/>
              </a:lnSpc>
            </a:pPr>
            <a:r>
              <a:rPr lang="en-IN" sz="2000" b="1" strike="noStrike" spc="-1" dirty="0" smtClean="0">
                <a:solidFill>
                  <a:srgbClr val="000066"/>
                </a:solidFill>
                <a:latin typeface="Times New Roman"/>
              </a:rPr>
              <a:t>Data Scientist,</a:t>
            </a:r>
          </a:p>
          <a:p>
            <a:pPr algn="ctr">
              <a:lnSpc>
                <a:spcPct val="100000"/>
              </a:lnSpc>
            </a:pPr>
            <a:r>
              <a:rPr lang="en-IN" sz="2000" b="1" strike="noStrike" spc="-1" dirty="0" err="1" smtClean="0">
                <a:solidFill>
                  <a:srgbClr val="000066"/>
                </a:solidFill>
                <a:latin typeface="Times New Roman"/>
              </a:rPr>
              <a:t>LocalHost</a:t>
            </a:r>
            <a:r>
              <a:rPr lang="en-IN" sz="2000" b="1" strike="noStrike" spc="-1" dirty="0" smtClean="0">
                <a:solidFill>
                  <a:srgbClr val="000066"/>
                </a:solidFill>
                <a:latin typeface="Times New Roman"/>
              </a:rPr>
              <a:t> Technology</a:t>
            </a:r>
            <a:endParaRPr lang="en-IN" sz="2000" b="1" strike="noStrike" spc="-1" dirty="0" smtClean="0">
              <a:solidFill>
                <a:schemeClr val="bg2">
                  <a:lumMod val="25000"/>
                </a:schemeClr>
              </a:solidFill>
              <a:latin typeface="Times New Roman"/>
            </a:endParaRPr>
          </a:p>
        </p:txBody>
      </p:sp>
      <p:pic>
        <p:nvPicPr>
          <p:cNvPr id="99" name="Picture 16"/>
          <p:cNvPicPr/>
          <p:nvPr/>
        </p:nvPicPr>
        <p:blipFill>
          <a:blip r:embed="rId3"/>
          <a:stretch/>
        </p:blipFill>
        <p:spPr>
          <a:xfrm>
            <a:off x="9234720" y="3978360"/>
            <a:ext cx="733320" cy="761760"/>
          </a:xfrm>
          <a:prstGeom prst="rect">
            <a:avLst/>
          </a:prstGeom>
          <a:ln>
            <a:noFill/>
          </a:ln>
        </p:spPr>
      </p:pic>
      <p:sp>
        <p:nvSpPr>
          <p:cNvPr id="100" name="CustomShape 8"/>
          <p:cNvSpPr/>
          <p:nvPr/>
        </p:nvSpPr>
        <p:spPr>
          <a:xfrm>
            <a:off x="7777800" y="4787640"/>
            <a:ext cx="3718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C00000"/>
                </a:solidFill>
                <a:latin typeface="Calibri"/>
              </a:rPr>
              <a:t>LocalHost Technology Private Limited</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dirty="0">
                <a:solidFill>
                  <a:srgbClr val="2F5597"/>
                </a:solidFill>
                <a:latin typeface="Times New Roman"/>
              </a:rPr>
              <a:t>Implementation / Coding</a:t>
            </a:r>
            <a:endParaRPr lang="en-US" sz="3200" b="0" strike="noStrike" spc="-1" dirty="0">
              <a:solidFill>
                <a:srgbClr val="000000"/>
              </a:solidFill>
              <a:latin typeface="Calibri"/>
            </a:endParaRPr>
          </a:p>
        </p:txBody>
      </p:sp>
      <p:sp>
        <p:nvSpPr>
          <p:cNvPr id="144"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45"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6"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txBody>
          <a:bodyPr>
            <a:normAutofit fontScale="94000" lnSpcReduction="10000"/>
          </a:bodyPr>
          <a:lstStyle/>
          <a:p>
            <a:pPr marL="355680" indent="-355320">
              <a:lnSpc>
                <a:spcPct val="150000"/>
              </a:lnSpc>
              <a:spcBef>
                <a:spcPts val="751"/>
              </a:spcBef>
              <a:buClr>
                <a:srgbClr val="000000"/>
              </a:buClr>
              <a:buFont typeface="Wingdings" charset="2"/>
              <a:buChar char=""/>
            </a:pPr>
            <a:r>
              <a:rPr lang="en-IN" sz="2100" b="1" strike="noStrike" spc="-1">
                <a:solidFill>
                  <a:srgbClr val="000000"/>
                </a:solidFill>
                <a:latin typeface="Times New Roman"/>
              </a:rPr>
              <a:t>from xgboost import XGBRegressor</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import numpy as np</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xgb=XGBRegressor( objective='reg:squarederror', max_depth=6, learning_rate=0.1, n_estimators=100, booster = 'gbtree', n_jobs = -1,random_state = 1)</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xgb.fit(train_x,train_y)</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y_pred = sc.inverse_transform(xgb.predict(val_x))</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y_true = sc.inverse_transform(val_y)</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error = np.square(np.log10(y_pred +1) - np.log10(y_true +1)).mean() ** 0.5</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score = 1 – error</a:t>
            </a:r>
            <a:endParaRPr lang="en-IN" sz="2100" b="0" strike="noStrike" spc="-1">
              <a:latin typeface="Arial"/>
            </a:endParaRPr>
          </a:p>
          <a:p>
            <a:pPr>
              <a:lnSpc>
                <a:spcPct val="150000"/>
              </a:lnSpc>
              <a:spcBef>
                <a:spcPts val="751"/>
              </a:spcBef>
            </a:pPr>
            <a:r>
              <a:rPr lang="en-IN" sz="2100" b="1" strike="noStrike" spc="-1">
                <a:solidFill>
                  <a:srgbClr val="000000"/>
                </a:solidFill>
                <a:latin typeface="Times New Roman"/>
              </a:rPr>
              <a:t>     print("RMLSE Score = ", score)</a:t>
            </a:r>
            <a:endParaRPr lang="en-IN" sz="2100" b="0" strike="noStrike" spc="-1">
              <a:latin typeface="Arial"/>
            </a:endParaRPr>
          </a:p>
          <a:p>
            <a:pPr>
              <a:lnSpc>
                <a:spcPct val="150000"/>
              </a:lnSpc>
              <a:spcBef>
                <a:spcPts val="751"/>
              </a:spcBef>
            </a:pPr>
            <a:endParaRPr lang="en-IN" sz="2100" b="0" strike="noStrike" spc="-1">
              <a:latin typeface="Arial"/>
            </a:endParaRPr>
          </a:p>
        </p:txBody>
      </p:sp>
      <p:sp>
        <p:nvSpPr>
          <p:cNvPr id="147"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99F1EBE4-936A-4537-B49A-9AD5A0296BEB}" type="slidenum">
              <a:rPr lang="en-IN" sz="1200" b="1" strike="noStrike" spc="-1">
                <a:solidFill>
                  <a:srgbClr val="2B5FF3"/>
                </a:solidFill>
                <a:latin typeface="Calibri"/>
              </a:rPr>
              <a:t>10</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2063520" y="19152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CONCLUSIONS</a:t>
            </a:r>
            <a:endParaRPr lang="en-US" sz="3200" b="0" strike="noStrike" spc="-1">
              <a:solidFill>
                <a:srgbClr val="000000"/>
              </a:solidFill>
              <a:latin typeface="Calibri"/>
            </a:endParaRPr>
          </a:p>
        </p:txBody>
      </p:sp>
      <p:sp>
        <p:nvSpPr>
          <p:cNvPr id="155" name="TextShape 2"/>
          <p:cNvSpPr txBox="1"/>
          <p:nvPr/>
        </p:nvSpPr>
        <p:spPr>
          <a:xfrm>
            <a:off x="551340" y="1428840"/>
            <a:ext cx="11088720" cy="5292360"/>
          </a:xfrm>
          <a:prstGeom prst="rect">
            <a:avLst/>
          </a:prstGeom>
          <a:noFill/>
          <a:ln>
            <a:noFill/>
          </a:ln>
        </p:spPr>
        <p:txBody>
          <a:bodyPr>
            <a:normAutofit/>
          </a:bodyPr>
          <a:lstStyle/>
          <a:p>
            <a:pPr marL="432000" indent="-324000" algn="just">
              <a:spcBef>
                <a:spcPts val="1417"/>
              </a:spcBef>
              <a:buClr>
                <a:srgbClr val="000000"/>
              </a:buClr>
              <a:buSzPct val="45000"/>
              <a:buFont typeface="Wingdings" charset="2"/>
              <a:buChar char=""/>
            </a:pPr>
            <a:r>
              <a:rPr lang="en-US" sz="2800" b="0" strike="noStrike" spc="-1" dirty="0" smtClean="0">
                <a:solidFill>
                  <a:srgbClr val="000000"/>
                </a:solidFill>
                <a:latin typeface="Times New Roman" panose="02020603050405020304" pitchFamily="18" charset="0"/>
                <a:cs typeface="Times New Roman" panose="02020603050405020304" pitchFamily="18" charset="0"/>
              </a:rPr>
              <a:t>XGboost </a:t>
            </a:r>
            <a:r>
              <a:rPr lang="en-US" sz="2800" b="0" strike="noStrike" spc="-1" dirty="0">
                <a:solidFill>
                  <a:srgbClr val="000000"/>
                </a:solidFill>
                <a:latin typeface="Times New Roman" panose="02020603050405020304" pitchFamily="18" charset="0"/>
                <a:cs typeface="Times New Roman" panose="02020603050405020304" pitchFamily="18" charset="0"/>
              </a:rPr>
              <a:t>is an optimized distributed gradient boosting library designed to be highly efficient, flexible and portable.</a:t>
            </a:r>
          </a:p>
          <a:p>
            <a:pPr marL="432000" indent="-324000" algn="just">
              <a:spcBef>
                <a:spcPts val="1417"/>
              </a:spcBef>
              <a:buClr>
                <a:srgbClr val="000000"/>
              </a:buClr>
              <a:buSzPct val="45000"/>
              <a:buFont typeface="Wingdings" charset="2"/>
              <a:buChar char=""/>
            </a:pPr>
            <a:r>
              <a:rPr lang="en-US" sz="2800" dirty="0">
                <a:latin typeface="Times New Roman" panose="02020603050405020304" pitchFamily="18" charset="0"/>
                <a:cs typeface="Times New Roman" panose="02020603050405020304" pitchFamily="18" charset="0"/>
              </a:rPr>
              <a:t>This project can be used to predict the price of books with the help of XGboost algorithm in the field of Data Science and in the later stages, its accuracy can be increased eventually</a:t>
            </a:r>
            <a:r>
              <a:rPr lang="en-US" sz="2800" dirty="0" smtClean="0">
                <a:latin typeface="Times New Roman" panose="02020603050405020304" pitchFamily="18" charset="0"/>
                <a:cs typeface="Times New Roman" panose="02020603050405020304" pitchFamily="18" charset="0"/>
              </a:rPr>
              <a:t>.</a:t>
            </a:r>
          </a:p>
          <a:p>
            <a:pPr marL="432000" indent="-324000" algn="just">
              <a:spcBef>
                <a:spcPts val="1417"/>
              </a:spcBef>
              <a:buClr>
                <a:srgbClr val="000000"/>
              </a:buClr>
              <a:buSzPct val="45000"/>
              <a:buFont typeface="Wingdings" charset="2"/>
              <a:buChar char=""/>
            </a:pPr>
            <a:r>
              <a:rPr lang="en-US" sz="2800" dirty="0">
                <a:latin typeface="Times New Roman" panose="02020603050405020304" pitchFamily="18" charset="0"/>
                <a:cs typeface="Times New Roman" panose="02020603050405020304" pitchFamily="18" charset="0"/>
              </a:rPr>
              <a:t>All in all the project is very helpful and makes use of Machine Learning with Data Science to give us the required </a:t>
            </a:r>
            <a:r>
              <a:rPr lang="en-US" sz="2800" dirty="0" smtClean="0">
                <a:latin typeface="Times New Roman" panose="02020603050405020304" pitchFamily="18" charset="0"/>
                <a:cs typeface="Times New Roman" panose="02020603050405020304" pitchFamily="18" charset="0"/>
              </a:rPr>
              <a:t>outputs.</a:t>
            </a:r>
          </a:p>
          <a:p>
            <a:pPr marL="108000" algn="just">
              <a:spcBef>
                <a:spcPts val="1417"/>
              </a:spcBef>
              <a:buClr>
                <a:srgbClr val="000000"/>
              </a:buClr>
              <a:buSzPct val="45000"/>
            </a:pPr>
            <a:r>
              <a:rPr lang="en-US" sz="2800" b="0" strike="noStrike" spc="-1" dirty="0" smtClean="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56"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57"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58"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5177EA83-1F4A-4885-9E3C-143DE97EC48C}" type="slidenum">
              <a:rPr lang="en-IN" sz="1200" b="1" strike="noStrike" spc="-1">
                <a:solidFill>
                  <a:srgbClr val="2B5FF3"/>
                </a:solidFill>
                <a:latin typeface="Calibri"/>
              </a:rPr>
              <a:t>11</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135520" y="13644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Future Enhancements</a:t>
            </a:r>
            <a:endParaRPr lang="en-US" sz="3200" b="0" strike="noStrike" spc="-1">
              <a:solidFill>
                <a:srgbClr val="000000"/>
              </a:solidFill>
              <a:latin typeface="Calibri"/>
            </a:endParaRPr>
          </a:p>
        </p:txBody>
      </p:sp>
      <p:sp>
        <p:nvSpPr>
          <p:cNvPr id="160" name="TextShape 2"/>
          <p:cNvSpPr txBox="1"/>
          <p:nvPr/>
        </p:nvSpPr>
        <p:spPr>
          <a:xfrm>
            <a:off x="437220" y="1565640"/>
            <a:ext cx="11316960" cy="5292360"/>
          </a:xfrm>
          <a:prstGeom prst="rect">
            <a:avLst/>
          </a:prstGeom>
          <a:noFill/>
          <a:ln>
            <a:noFill/>
          </a:ln>
        </p:spPr>
        <p:txBody>
          <a:bodyPr>
            <a:normAutofit/>
          </a:bodyPr>
          <a:lstStyle/>
          <a:p>
            <a:pPr marL="457200" indent="-457200">
              <a:buFont typeface="Arial" panose="020B0604020202020204" pitchFamily="34" charset="0"/>
              <a:buChar char="•"/>
            </a:pPr>
            <a:r>
              <a:rPr lang="en-US" sz="4000" strike="noStrike" spc="-1" dirty="0" smtClean="0">
                <a:solidFill>
                  <a:srgbClr val="000000"/>
                </a:solidFill>
                <a:latin typeface="Times New Roman" panose="02020603050405020304" pitchFamily="18" charset="0"/>
                <a:cs typeface="Times New Roman" panose="02020603050405020304" pitchFamily="18" charset="0"/>
              </a:rPr>
              <a:t>We can further increase the efficiency of the algorithm.</a:t>
            </a:r>
          </a:p>
          <a:p>
            <a:pPr marL="457200" indent="-457200">
              <a:buFont typeface="Arial" panose="020B0604020202020204" pitchFamily="34" charset="0"/>
              <a:buChar char="•"/>
            </a:pPr>
            <a:r>
              <a:rPr lang="en-US" sz="4000" spc="-1" dirty="0" smtClean="0">
                <a:solidFill>
                  <a:srgbClr val="000000"/>
                </a:solidFill>
                <a:latin typeface="Times New Roman" panose="02020603050405020304" pitchFamily="18" charset="0"/>
                <a:cs typeface="Times New Roman" panose="02020603050405020304" pitchFamily="18" charset="0"/>
              </a:rPr>
              <a:t>Improve the accuracy of prediction.</a:t>
            </a:r>
          </a:p>
          <a:p>
            <a:pPr marL="457200" indent="-457200">
              <a:buFont typeface="Arial" panose="020B0604020202020204" pitchFamily="34" charset="0"/>
              <a:buChar char="•"/>
            </a:pPr>
            <a:r>
              <a:rPr lang="en-US" sz="4000" strike="noStrike" spc="-1" dirty="0" smtClean="0">
                <a:solidFill>
                  <a:srgbClr val="000000"/>
                </a:solidFill>
                <a:latin typeface="Times New Roman" panose="02020603050405020304" pitchFamily="18" charset="0"/>
                <a:cs typeface="Times New Roman" panose="02020603050405020304" pitchFamily="18" charset="0"/>
              </a:rPr>
              <a:t>Try to decrease the execution time.</a:t>
            </a:r>
            <a:endParaRPr lang="en-US" sz="4000" strike="noStrike" spc="-1" dirty="0">
              <a:solidFill>
                <a:srgbClr val="000000"/>
              </a:solidFill>
              <a:latin typeface="Times New Roman" panose="02020603050405020304" pitchFamily="18" charset="0"/>
              <a:cs typeface="Times New Roman" panose="02020603050405020304" pitchFamily="18" charset="0"/>
            </a:endParaRPr>
          </a:p>
        </p:txBody>
      </p:sp>
      <p:sp>
        <p:nvSpPr>
          <p:cNvPr id="161"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62"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6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57F62FE0-2EEB-4DD7-B773-4FF2B00C7D02}" type="slidenum">
              <a:rPr lang="en-IN" sz="1200" b="1" strike="noStrike" spc="-1">
                <a:solidFill>
                  <a:srgbClr val="2B5FF3"/>
                </a:solidFill>
                <a:latin typeface="Calibri"/>
              </a:rPr>
              <a:t>12</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983160" y="638640"/>
            <a:ext cx="10370160" cy="6219360"/>
          </a:xfrm>
          <a:prstGeom prst="rect">
            <a:avLst/>
          </a:prstGeom>
          <a:noFill/>
          <a:ln>
            <a:noFill/>
          </a:ln>
        </p:spPr>
        <p:txBody>
          <a:bodyPr>
            <a:normAutofit/>
          </a:bodyPr>
          <a:lstStyle/>
          <a:p>
            <a:pPr marL="228600" indent="-228240" algn="ctr">
              <a:lnSpc>
                <a:spcPct val="90000"/>
              </a:lnSpc>
              <a:spcBef>
                <a:spcPts val="1001"/>
              </a:spcBef>
            </a:pPr>
            <a:r>
              <a:rPr lang="en-US" sz="3200" b="1" strike="noStrike" spc="-1" dirty="0">
                <a:solidFill>
                  <a:srgbClr val="2F5597"/>
                </a:solidFill>
                <a:latin typeface="Times New Roman"/>
              </a:rPr>
              <a:t>REFERENCES</a:t>
            </a:r>
            <a:endParaRPr lang="en-US" sz="3200" b="0" strike="noStrike" spc="-1" dirty="0">
              <a:solidFill>
                <a:srgbClr val="000000"/>
              </a:solidFill>
              <a:latin typeface="Calibri"/>
            </a:endParaRPr>
          </a:p>
          <a:p>
            <a:pPr marL="228600" indent="-228240">
              <a:lnSpc>
                <a:spcPct val="90000"/>
              </a:lnSpc>
              <a:spcBef>
                <a:spcPts val="1001"/>
              </a:spcBef>
            </a:pPr>
            <a:r>
              <a:rPr lang="en-US" sz="1800" b="0" strike="noStrike" spc="-1" dirty="0">
                <a:solidFill>
                  <a:srgbClr val="404040"/>
                </a:solidFill>
                <a:latin typeface="Calibri"/>
              </a:rPr>
              <a:t> </a:t>
            </a:r>
            <a:endParaRPr lang="en-US" sz="1800" b="0" strike="noStrike" spc="-1" dirty="0" smtClean="0">
              <a:solidFill>
                <a:srgbClr val="404040"/>
              </a:solidFill>
              <a:latin typeface="Calibri"/>
            </a:endParaRPr>
          </a:p>
          <a:p>
            <a:pPr marL="228600" indent="-228240">
              <a:lnSpc>
                <a:spcPct val="90000"/>
              </a:lnSpc>
              <a:spcBef>
                <a:spcPts val="1001"/>
              </a:spcBef>
            </a:pPr>
            <a:r>
              <a:rPr lang="en-US" spc="-1" dirty="0">
                <a:solidFill>
                  <a:srgbClr val="000000"/>
                </a:solidFill>
                <a:latin typeface="Calibri"/>
              </a:rPr>
              <a:t>[1</a:t>
            </a:r>
            <a:r>
              <a:rPr lang="en-US" sz="2500" spc="-1" dirty="0">
                <a:solidFill>
                  <a:srgbClr val="000000"/>
                </a:solidFill>
                <a:latin typeface="Times New Roman" panose="02020603050405020304" pitchFamily="18" charset="0"/>
                <a:cs typeface="Times New Roman" panose="02020603050405020304" pitchFamily="18" charset="0"/>
              </a:rPr>
              <a:t>] </a:t>
            </a:r>
            <a:r>
              <a:rPr lang="en-US" sz="2800" spc="-1" dirty="0">
                <a:solidFill>
                  <a:srgbClr val="000000"/>
                </a:solidFill>
                <a:latin typeface="Times New Roman" panose="02020603050405020304" pitchFamily="18" charset="0"/>
                <a:cs typeface="Times New Roman" panose="02020603050405020304" pitchFamily="18" charset="0"/>
              </a:rPr>
              <a:t>Machine hack </a:t>
            </a:r>
            <a:r>
              <a:rPr lang="en-US" sz="2800" spc="-1" dirty="0" smtClean="0">
                <a:solidFill>
                  <a:srgbClr val="000000"/>
                </a:solidFill>
                <a:latin typeface="Times New Roman" panose="02020603050405020304" pitchFamily="18" charset="0"/>
                <a:cs typeface="Times New Roman" panose="02020603050405020304" pitchFamily="18" charset="0"/>
              </a:rPr>
              <a:t>website:</a:t>
            </a:r>
          </a:p>
          <a:p>
            <a:pPr marL="228600" indent="-228240">
              <a:lnSpc>
                <a:spcPct val="90000"/>
              </a:lnSpc>
              <a:spcBef>
                <a:spcPts val="1001"/>
              </a:spcBef>
            </a:pPr>
            <a:r>
              <a:rPr lang="en-US" sz="2800" spc="-1" dirty="0" smtClean="0">
                <a:solidFill>
                  <a:srgbClr val="000000"/>
                </a:solidFill>
                <a:latin typeface="Times New Roman" panose="02020603050405020304" pitchFamily="18" charset="0"/>
                <a:cs typeface="Times New Roman" panose="02020603050405020304" pitchFamily="18" charset="0"/>
              </a:rPr>
              <a:t>	https://machinehack.com/hackathon/predict_the_price_of_books/overview</a:t>
            </a:r>
          </a:p>
          <a:p>
            <a:pPr marL="228600" indent="-228240">
              <a:lnSpc>
                <a:spcPct val="90000"/>
              </a:lnSpc>
              <a:spcBef>
                <a:spcPts val="1001"/>
              </a:spcBef>
            </a:pPr>
            <a:r>
              <a:rPr lang="en-US" sz="2800" spc="-1" dirty="0" smtClean="0">
                <a:solidFill>
                  <a:srgbClr val="000000"/>
                </a:solidFill>
                <a:latin typeface="Times New Roman" panose="02020603050405020304" pitchFamily="18" charset="0"/>
                <a:cs typeface="Times New Roman" panose="02020603050405020304" pitchFamily="18" charset="0"/>
              </a:rPr>
              <a:t>[</a:t>
            </a:r>
            <a:r>
              <a:rPr lang="en-US" sz="2800" spc="-1" dirty="0">
                <a:solidFill>
                  <a:srgbClr val="000000"/>
                </a:solidFill>
                <a:latin typeface="Times New Roman" panose="02020603050405020304" pitchFamily="18" charset="0"/>
                <a:cs typeface="Times New Roman" panose="02020603050405020304" pitchFamily="18" charset="0"/>
              </a:rPr>
              <a:t>2] https://medium.com/analytics-vidhya/books-price-prediction-via-python-31dc358ad8d8</a:t>
            </a:r>
          </a:p>
          <a:p>
            <a:pPr marL="228600" indent="-228240">
              <a:lnSpc>
                <a:spcPct val="90000"/>
              </a:lnSpc>
              <a:spcBef>
                <a:spcPts val="1001"/>
              </a:spcBef>
            </a:pPr>
            <a:r>
              <a:rPr lang="en-US" sz="2600" spc="-1" dirty="0">
                <a:solidFill>
                  <a:srgbClr val="000000"/>
                </a:solidFill>
                <a:latin typeface="Times New Roman" panose="02020603050405020304" pitchFamily="18" charset="0"/>
                <a:cs typeface="Times New Roman" panose="02020603050405020304" pitchFamily="18" charset="0"/>
              </a:rPr>
              <a:t>[3</a:t>
            </a:r>
            <a:r>
              <a:rPr lang="en-US" sz="2600" spc="-1" dirty="0" smtClean="0">
                <a:solidFill>
                  <a:srgbClr val="000000"/>
                </a:solidFill>
                <a:latin typeface="Times New Roman" panose="02020603050405020304" pitchFamily="18" charset="0"/>
                <a:cs typeface="Times New Roman" panose="02020603050405020304" pitchFamily="18" charset="0"/>
              </a:rPr>
              <a:t>] Paper on: </a:t>
            </a:r>
            <a:r>
              <a:rPr lang="en-US" sz="2600" spc="-1" dirty="0">
                <a:solidFill>
                  <a:srgbClr val="000000"/>
                </a:solidFill>
                <a:latin typeface="Times New Roman" panose="02020603050405020304" pitchFamily="18" charset="0"/>
                <a:cs typeface="Times New Roman" panose="02020603050405020304" pitchFamily="18" charset="0"/>
              </a:rPr>
              <a:t>LITERATURE SURVEY ON MACHINE LEARNING BASED TECHNIQUES IN MEDICAL DATA </a:t>
            </a:r>
            <a:r>
              <a:rPr lang="en-US" sz="2600" spc="-1" dirty="0" smtClean="0">
                <a:solidFill>
                  <a:srgbClr val="000000"/>
                </a:solidFill>
                <a:latin typeface="Times New Roman" panose="02020603050405020304" pitchFamily="18" charset="0"/>
                <a:cs typeface="Times New Roman" panose="02020603050405020304" pitchFamily="18" charset="0"/>
              </a:rPr>
              <a:t>ANALYSIS by </a:t>
            </a:r>
            <a:r>
              <a:rPr lang="en-US" sz="2600" dirty="0" err="1" smtClean="0"/>
              <a:t>Lavanya</a:t>
            </a:r>
            <a:r>
              <a:rPr lang="en-US" sz="2600" dirty="0" smtClean="0"/>
              <a:t> </a:t>
            </a:r>
            <a:r>
              <a:rPr lang="en-US" sz="2600" dirty="0" err="1" smtClean="0"/>
              <a:t>Vemulapalli</a:t>
            </a:r>
            <a:r>
              <a:rPr lang="en-US" sz="2600" dirty="0" smtClean="0"/>
              <a:t> and Dr. P. Chandra </a:t>
            </a:r>
            <a:r>
              <a:rPr lang="en-US" sz="2600" dirty="0" err="1" smtClean="0"/>
              <a:t>Sekhar</a:t>
            </a:r>
            <a:endParaRPr lang="en-US" sz="2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65"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66"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67"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43A2F47C-718C-4677-AFDC-D0C85F990D0E}" type="slidenum">
              <a:rPr lang="en-IN" sz="1200" b="1" strike="noStrike" spc="-1">
                <a:solidFill>
                  <a:srgbClr val="2B5FF3"/>
                </a:solidFill>
                <a:latin typeface="Calibri"/>
              </a:rPr>
              <a:t>13</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2639520" y="2458440"/>
            <a:ext cx="6552720" cy="754200"/>
          </a:xfrm>
          <a:prstGeom prst="rect">
            <a:avLst/>
          </a:prstGeom>
          <a:noFill/>
          <a:ln>
            <a:noFill/>
          </a:ln>
        </p:spPr>
        <p:txBody>
          <a:bodyPr>
            <a:normAutofit/>
          </a:bodyPr>
          <a:lstStyle/>
          <a:p>
            <a:pPr algn="ctr">
              <a:lnSpc>
                <a:spcPct val="90000"/>
              </a:lnSpc>
            </a:pPr>
            <a:r>
              <a:rPr lang="en-US" sz="4800" b="1" strike="noStrike" spc="-1">
                <a:solidFill>
                  <a:srgbClr val="000060"/>
                </a:solidFill>
                <a:latin typeface="Calibri Light"/>
              </a:rPr>
              <a:t>THANK YOU</a:t>
            </a:r>
            <a:endParaRPr lang="en-US" sz="4800" b="0" strike="noStrike" spc="-1">
              <a:solidFill>
                <a:srgbClr val="000000"/>
              </a:solidFill>
              <a:latin typeface="Calibri"/>
            </a:endParaRPr>
          </a:p>
        </p:txBody>
      </p:sp>
      <p:sp>
        <p:nvSpPr>
          <p:cNvPr id="173"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7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75"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955B0112-8EB0-4DD2-979B-F5127C3286D5}" type="slidenum">
              <a:rPr lang="en-IN" sz="1200" b="1" strike="noStrike" spc="-1">
                <a:solidFill>
                  <a:srgbClr val="2B5FF3"/>
                </a:solidFill>
                <a:latin typeface="Calibri"/>
              </a:rPr>
              <a:t>14</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2235930" y="342000"/>
            <a:ext cx="7467120" cy="1142640"/>
          </a:xfrm>
          <a:prstGeom prst="rect">
            <a:avLst/>
          </a:prstGeom>
          <a:noFill/>
          <a:ln>
            <a:noFill/>
          </a:ln>
        </p:spPr>
        <p:txBody>
          <a:bodyPr>
            <a:normAutofit/>
          </a:bodyPr>
          <a:lstStyle/>
          <a:p>
            <a:pPr algn="ctr">
              <a:lnSpc>
                <a:spcPct val="90000"/>
              </a:lnSpc>
            </a:pPr>
            <a:r>
              <a:rPr lang="en-US" sz="3200" b="1" strike="noStrike" spc="-1" dirty="0">
                <a:solidFill>
                  <a:srgbClr val="2F5597"/>
                </a:solidFill>
                <a:latin typeface="Times New Roman"/>
              </a:rPr>
              <a:t>AGENDA</a:t>
            </a:r>
            <a:endParaRPr lang="en-US" sz="3200" b="0" strike="noStrike" spc="-1" dirty="0">
              <a:solidFill>
                <a:srgbClr val="000000"/>
              </a:solidFill>
              <a:latin typeface="Calibri"/>
            </a:endParaRPr>
          </a:p>
        </p:txBody>
      </p:sp>
      <p:sp>
        <p:nvSpPr>
          <p:cNvPr id="102" name="TextShape 2"/>
          <p:cNvSpPr txBox="1"/>
          <p:nvPr/>
        </p:nvSpPr>
        <p:spPr>
          <a:xfrm>
            <a:off x="2235930" y="1484640"/>
            <a:ext cx="7886520" cy="4691880"/>
          </a:xfrm>
          <a:prstGeom prst="rect">
            <a:avLst/>
          </a:prstGeom>
          <a:noFill/>
          <a:ln>
            <a:noFill/>
          </a:ln>
        </p:spPr>
        <p:txBody>
          <a:bodyPr>
            <a:normAutofit fontScale="80500" lnSpcReduction="20000"/>
          </a:bodyPr>
          <a:lstStyle/>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Abstract</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About the Company</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Introduction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Literature Survey</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Requirements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System Design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Detailed Design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Implementation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Testing</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Conclusion and Future Enhancements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References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Q &amp; A</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BEE4446C-669D-4589-A572-85732ED8F8C2}" type="slidenum">
              <a:rPr lang="en-IN" sz="1200" b="1" strike="noStrike" spc="-1">
                <a:solidFill>
                  <a:srgbClr val="2B5FF3"/>
                </a:solidFill>
                <a:latin typeface="Calibri"/>
              </a:rPr>
              <a:t>2</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ABSTRACT</a:t>
            </a:r>
            <a:r>
              <a:t/>
            </a:r>
            <a:br/>
            <a:endParaRPr lang="en-US" sz="3200" b="0" strike="noStrike" spc="-1">
              <a:solidFill>
                <a:srgbClr val="000000"/>
              </a:solidFill>
              <a:latin typeface="Calibri"/>
            </a:endParaRPr>
          </a:p>
        </p:txBody>
      </p:sp>
      <p:sp>
        <p:nvSpPr>
          <p:cNvPr id="107" name="TextShape 2"/>
          <p:cNvSpPr txBox="1"/>
          <p:nvPr/>
        </p:nvSpPr>
        <p:spPr>
          <a:xfrm>
            <a:off x="1710730" y="1093964"/>
            <a:ext cx="8572320" cy="4591800"/>
          </a:xfrm>
          <a:prstGeom prst="rect">
            <a:avLst/>
          </a:prstGeom>
          <a:noFill/>
          <a:ln>
            <a:noFill/>
          </a:ln>
        </p:spPr>
        <p:txBody>
          <a:bodyPr>
            <a:no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so-called paradoxes of an author, to which a reader takes exception, often exist not in the author’s book at all, but rather in the reader’s head</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Friedrich Nietzsche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Books </a:t>
            </a:r>
            <a:r>
              <a:rPr lang="en-US" sz="2400" dirty="0">
                <a:latin typeface="Times New Roman" panose="02020603050405020304" pitchFamily="18" charset="0"/>
                <a:cs typeface="Times New Roman" panose="02020603050405020304" pitchFamily="18" charset="0"/>
              </a:rPr>
              <a:t>are open doors to an unimagined world which is unique to every person. It is more than just a hobby for many. There are many among us who prefer to spend more time with books than anything else.</a:t>
            </a:r>
          </a:p>
          <a:p>
            <a:r>
              <a:rPr lang="en-US" sz="2400" dirty="0">
                <a:latin typeface="Times New Roman" panose="02020603050405020304" pitchFamily="18" charset="0"/>
                <a:cs typeface="Times New Roman" panose="02020603050405020304" pitchFamily="18" charset="0"/>
              </a:rPr>
              <a:t>Here we explore a big database of books. Books of different genres, from thousands of authors. In this </a:t>
            </a:r>
            <a:r>
              <a:rPr lang="en-US" sz="2400" dirty="0" smtClean="0">
                <a:latin typeface="Times New Roman" panose="02020603050405020304" pitchFamily="18" charset="0"/>
                <a:cs typeface="Times New Roman" panose="02020603050405020304" pitchFamily="18" charset="0"/>
              </a:rPr>
              <a:t>project, we were </a:t>
            </a:r>
            <a:r>
              <a:rPr lang="en-US" sz="2400" dirty="0">
                <a:latin typeface="Times New Roman" panose="02020603050405020304" pitchFamily="18" charset="0"/>
                <a:cs typeface="Times New Roman" panose="02020603050405020304" pitchFamily="18" charset="0"/>
              </a:rPr>
              <a:t>required to use the dataset to build a Machine Learning model to predict the price of books based on a given set of features.</a:t>
            </a:r>
          </a:p>
          <a:p>
            <a:pPr algn="just">
              <a:lnSpc>
                <a:spcPct val="90000"/>
              </a:lnSpc>
              <a:spcBef>
                <a:spcPts val="1001"/>
              </a:spcBef>
            </a:pPr>
            <a:endParaRPr lang="en-US" sz="2400" strike="noStrike" spc="-1" dirty="0">
              <a:latin typeface="Times New Roman" panose="02020603050405020304" pitchFamily="18" charset="0"/>
              <a:cs typeface="Times New Roman" panose="02020603050405020304" pitchFamily="18" charset="0"/>
            </a:endParaRPr>
          </a:p>
        </p:txBody>
      </p:sp>
      <p:sp>
        <p:nvSpPr>
          <p:cNvPr id="10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23E1C3C9-C13C-457B-981A-32B50539E3C4}" type="slidenum">
              <a:rPr lang="en-IN" sz="1200" b="1" strike="noStrike" spc="-1">
                <a:solidFill>
                  <a:srgbClr val="2B5FF3"/>
                </a:solidFill>
                <a:latin typeface="Calibri"/>
              </a:rPr>
              <a:t>3</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981080" y="116640"/>
            <a:ext cx="7467120" cy="1007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About the Company</a:t>
            </a:r>
            <a:endParaRPr lang="en-US" sz="3200" b="0" strike="noStrike" spc="-1">
              <a:solidFill>
                <a:srgbClr val="000000"/>
              </a:solidFill>
              <a:latin typeface="Calibri"/>
            </a:endParaRPr>
          </a:p>
        </p:txBody>
      </p:sp>
      <p:sp>
        <p:nvSpPr>
          <p:cNvPr id="112" name="TextShape 2"/>
          <p:cNvSpPr txBox="1"/>
          <p:nvPr/>
        </p:nvSpPr>
        <p:spPr>
          <a:xfrm>
            <a:off x="838080" y="1124280"/>
            <a:ext cx="10656720" cy="5322600"/>
          </a:xfrm>
          <a:prstGeom prst="rect">
            <a:avLst/>
          </a:prstGeom>
          <a:noFill/>
          <a:ln>
            <a:noFill/>
          </a:ln>
        </p:spPr>
        <p:txBody>
          <a:bodyPr>
            <a:normAutofit lnSpcReduction="10000"/>
          </a:bodyPr>
          <a:lstStyle/>
          <a:p>
            <a:pPr marL="457200" indent="-457200" algn="just">
              <a:lnSpc>
                <a:spcPct val="90000"/>
              </a:lnSpc>
              <a:spcBef>
                <a:spcPts val="1001"/>
              </a:spcBef>
              <a:buFont typeface="Arial" panose="020B0604020202020204" pitchFamily="34" charset="0"/>
              <a:buChar char="•"/>
            </a:pPr>
            <a:r>
              <a:rPr lang="en-US" sz="3000" spc="-1" dirty="0">
                <a:solidFill>
                  <a:srgbClr val="000000"/>
                </a:solidFill>
                <a:latin typeface="Times New Roman" panose="02020603050405020304" pitchFamily="18" charset="0"/>
                <a:cs typeface="Times New Roman" panose="02020603050405020304" pitchFamily="18" charset="0"/>
              </a:rPr>
              <a:t>NoC is the main interconnecting infrastructure in CMP(chip multi processor) and many-core systems which are composed of routers that are inter-connected  to provide the processing elements.</a:t>
            </a:r>
          </a:p>
          <a:p>
            <a:pPr algn="just">
              <a:lnSpc>
                <a:spcPct val="90000"/>
              </a:lnSpc>
              <a:spcBef>
                <a:spcPts val="1001"/>
              </a:spcBef>
            </a:pPr>
            <a:endParaRPr lang="en-US" sz="3000"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Font typeface="Arial" panose="020B0604020202020204" pitchFamily="34" charset="0"/>
              <a:buChar char="•"/>
            </a:pPr>
            <a:r>
              <a:rPr lang="en-US" sz="3000" spc="-1" dirty="0">
                <a:solidFill>
                  <a:srgbClr val="000000"/>
                </a:solidFill>
                <a:latin typeface="Times New Roman" panose="02020603050405020304" pitchFamily="18" charset="0"/>
                <a:cs typeface="Times New Roman" panose="02020603050405020304" pitchFamily="18" charset="0"/>
              </a:rPr>
              <a:t>The major challenges in the fabrication process of NoC designs is occurrence of defective components  where routers and links are the major components of NoC. </a:t>
            </a:r>
          </a:p>
          <a:p>
            <a:pPr algn="just">
              <a:lnSpc>
                <a:spcPct val="90000"/>
              </a:lnSpc>
              <a:spcBef>
                <a:spcPts val="1001"/>
              </a:spcBef>
            </a:pPr>
            <a:endParaRPr lang="en-US" sz="3000"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Font typeface="Arial" panose="020B0604020202020204" pitchFamily="34" charset="0"/>
              <a:buChar char="•"/>
            </a:pPr>
            <a:r>
              <a:rPr lang="en-US" sz="3000" spc="-1" dirty="0">
                <a:solidFill>
                  <a:srgbClr val="000000"/>
                </a:solidFill>
                <a:latin typeface="Times New Roman" panose="02020603050405020304" pitchFamily="18" charset="0"/>
                <a:cs typeface="Times New Roman" panose="02020603050405020304" pitchFamily="18" charset="0"/>
              </a:rPr>
              <a:t>These components may be subjected to manufacturing defect or sometimes  due to exposing to different noises, radiation,  and interferences.</a:t>
            </a:r>
            <a:endParaRPr lang="en-US" sz="3000" strike="noStrike" spc="-1" dirty="0">
              <a:solidFill>
                <a:srgbClr val="000000"/>
              </a:solidFill>
              <a:latin typeface="Times New Roman" panose="02020603050405020304" pitchFamily="18" charset="0"/>
              <a:cs typeface="Times New Roman" panose="02020603050405020304" pitchFamily="18" charset="0"/>
            </a:endParaRPr>
          </a:p>
        </p:txBody>
      </p:sp>
      <p:sp>
        <p:nvSpPr>
          <p:cNvPr id="11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CA01D44B-668F-42D4-837D-061133D0812A}" type="slidenum">
              <a:rPr lang="en-IN" sz="1200" b="1" strike="noStrike" spc="-1">
                <a:solidFill>
                  <a:srgbClr val="2B5FF3"/>
                </a:solidFill>
                <a:latin typeface="Calibri"/>
              </a:rPr>
              <a:t>4</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81080" y="116640"/>
            <a:ext cx="7467120" cy="1079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INTRODUCTION</a:t>
            </a:r>
            <a:r>
              <a:t/>
            </a:r>
            <a:br/>
            <a:endParaRPr lang="en-US" sz="3200" b="0" strike="noStrike" spc="-1">
              <a:solidFill>
                <a:srgbClr val="000000"/>
              </a:solidFill>
              <a:latin typeface="Calibri"/>
            </a:endParaRPr>
          </a:p>
        </p:txBody>
      </p:sp>
      <p:sp>
        <p:nvSpPr>
          <p:cNvPr id="117" name="TextShape 2"/>
          <p:cNvSpPr txBox="1"/>
          <p:nvPr/>
        </p:nvSpPr>
        <p:spPr>
          <a:xfrm>
            <a:off x="229472" y="787790"/>
            <a:ext cx="11732456" cy="5322600"/>
          </a:xfrm>
          <a:prstGeom prst="rect">
            <a:avLst/>
          </a:prstGeom>
          <a:noFill/>
          <a:ln>
            <a:noFill/>
          </a:ln>
        </p:spPr>
        <p:txBody>
          <a:bodyPr>
            <a:noAutofit/>
          </a:bodyPr>
          <a:lstStyle/>
          <a:p>
            <a:pPr marL="228600" indent="-228240" algn="just">
              <a:lnSpc>
                <a:spcPct val="120000"/>
              </a:lnSpc>
              <a:spcBef>
                <a:spcPts val="1001"/>
              </a:spcBef>
              <a:buClr>
                <a:srgbClr val="000000"/>
              </a:buClr>
              <a:buFont typeface="Wingdings" charset="2"/>
              <a:buChar char=""/>
            </a:pPr>
            <a:r>
              <a:rPr lang="en-US" sz="2000" dirty="0">
                <a:latin typeface="Times New Roman" panose="02020603050405020304" pitchFamily="18" charset="0"/>
                <a:cs typeface="Times New Roman" panose="02020603050405020304" pitchFamily="18" charset="0"/>
              </a:rPr>
              <a:t>Data science is the field of data analytics and data visualization in which raw data or the unstructured data is cleaned and made ready for the analysis purpose.</a:t>
            </a:r>
            <a:r>
              <a:rPr lang="en-US" sz="2000" b="1" strike="noStrike" spc="-1" dirty="0" smtClean="0">
                <a:solidFill>
                  <a:srgbClr val="000000"/>
                </a:solidFill>
                <a:latin typeface="Times New Roman" panose="02020603050405020304" pitchFamily="18" charset="0"/>
                <a:cs typeface="Times New Roman" panose="02020603050405020304" pitchFamily="18" charset="0"/>
              </a:rPr>
              <a:t> </a:t>
            </a:r>
          </a:p>
          <a:p>
            <a:pPr marL="228600" indent="-228240" algn="just">
              <a:lnSpc>
                <a:spcPct val="120000"/>
              </a:lnSpc>
              <a:spcBef>
                <a:spcPts val="1001"/>
              </a:spcBef>
              <a:buClr>
                <a:srgbClr val="000000"/>
              </a:buClr>
              <a:buFont typeface="Wingdings" charset="2"/>
              <a:buChar char=""/>
            </a:pPr>
            <a:r>
              <a:rPr lang="en-US" sz="2000" strike="noStrike" spc="-1" dirty="0" smtClean="0">
                <a:solidFill>
                  <a:srgbClr val="000000"/>
                </a:solidFill>
                <a:latin typeface="Times New Roman" panose="02020603050405020304" pitchFamily="18" charset="0"/>
                <a:cs typeface="Times New Roman" panose="02020603050405020304" pitchFamily="18" charset="0"/>
              </a:rPr>
              <a:t>In </a:t>
            </a:r>
            <a:r>
              <a:rPr lang="en-US" sz="2000" strike="noStrike" spc="-1" dirty="0">
                <a:solidFill>
                  <a:srgbClr val="000000"/>
                </a:solidFill>
                <a:latin typeface="Times New Roman" panose="02020603050405020304" pitchFamily="18" charset="0"/>
                <a:cs typeface="Times New Roman" panose="02020603050405020304" pitchFamily="18" charset="0"/>
              </a:rPr>
              <a:t>this project we use the given data set to predict the price of books based on certain features like:</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Title: The title of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Author: The author(s) of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Edition: The edition of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Reviews: The customer reviews about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Ratings: The customer ratings of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Synopsis: The synopsis of the book</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Genre: The genre the book belongs to</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Book Category: The department the book is usually available at.</a:t>
            </a:r>
          </a:p>
          <a:p>
            <a:pPr algn="just">
              <a:lnSpc>
                <a:spcPct val="120000"/>
              </a:lnSpc>
              <a:spcBef>
                <a:spcPts val="1001"/>
              </a:spcBef>
            </a:pPr>
            <a:r>
              <a:rPr lang="en-US" sz="2000" strike="noStrike" spc="-1" dirty="0">
                <a:solidFill>
                  <a:srgbClr val="000000"/>
                </a:solidFill>
                <a:latin typeface="Times New Roman" panose="02020603050405020304" pitchFamily="18" charset="0"/>
                <a:cs typeface="Times New Roman" panose="02020603050405020304" pitchFamily="18" charset="0"/>
              </a:rPr>
              <a:t> Price: The price of the book (Target variable)</a:t>
            </a:r>
          </a:p>
        </p:txBody>
      </p:sp>
      <p:sp>
        <p:nvSpPr>
          <p:cNvPr id="11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168CA002-7FE2-4884-B042-6C93278BD6EF}" type="slidenum">
              <a:rPr lang="en-IN" sz="1200" b="1" strike="noStrike" spc="-1">
                <a:solidFill>
                  <a:srgbClr val="2B5FF3"/>
                </a:solidFill>
                <a:latin typeface="Calibri"/>
              </a:rPr>
              <a:t>5</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35160" y="1498500"/>
            <a:ext cx="11521080" cy="5040360"/>
          </a:xfrm>
          <a:prstGeom prst="rect">
            <a:avLst/>
          </a:prstGeom>
          <a:noFill/>
          <a:ln>
            <a:noFill/>
          </a:ln>
        </p:spPr>
        <p:txBody>
          <a:bodyPr>
            <a:noAutofit/>
          </a:bodyPr>
          <a:lstStyle/>
          <a:p>
            <a:pPr marL="343260" indent="-342900" algn="just">
              <a:lnSpc>
                <a:spcPct val="90000"/>
              </a:lnSpc>
              <a:spcBef>
                <a:spcPts val="1001"/>
              </a:spcBef>
              <a:buClr>
                <a:srgbClr val="000000"/>
              </a:buCl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literature review is an overview of the previously published works on a specific topic. The term can refer to a full scholarly paper or a section of a scholarly work such as a book, or an article.</a:t>
            </a:r>
            <a:endParaRPr lang="en-US" sz="2600" spc="-1" dirty="0" smtClean="0">
              <a:solidFill>
                <a:srgbClr val="000000"/>
              </a:solidFill>
              <a:latin typeface="Times New Roman" panose="02020603050405020304" pitchFamily="18" charset="0"/>
              <a:cs typeface="Times New Roman" panose="02020603050405020304" pitchFamily="18" charset="0"/>
            </a:endParaRPr>
          </a:p>
          <a:p>
            <a:pPr marL="228600" indent="-228240" algn="just">
              <a:lnSpc>
                <a:spcPct val="90000"/>
              </a:lnSpc>
              <a:spcBef>
                <a:spcPts val="1001"/>
              </a:spcBef>
              <a:buClr>
                <a:srgbClr val="000000"/>
              </a:buClr>
              <a:buFont typeface="Arial"/>
              <a:buChar char="•"/>
            </a:pPr>
            <a:r>
              <a:rPr lang="en-US" sz="2600" spc="-1" dirty="0" smtClean="0">
                <a:solidFill>
                  <a:srgbClr val="000000"/>
                </a:solidFill>
                <a:latin typeface="Times New Roman" panose="02020603050405020304" pitchFamily="18" charset="0"/>
                <a:cs typeface="Times New Roman" panose="02020603050405020304" pitchFamily="18" charset="0"/>
              </a:rPr>
              <a:t>  MACHINE LEARNING </a:t>
            </a:r>
            <a:r>
              <a:rPr lang="en-US" sz="2600" spc="-1" dirty="0">
                <a:solidFill>
                  <a:srgbClr val="000000"/>
                </a:solidFill>
                <a:latin typeface="Times New Roman" panose="02020603050405020304" pitchFamily="18" charset="0"/>
                <a:cs typeface="Times New Roman" panose="02020603050405020304" pitchFamily="18" charset="0"/>
              </a:rPr>
              <a:t>BASED TECHNIQUES IN MEDICAL DATA ANALYSIS by </a:t>
            </a:r>
            <a:r>
              <a:rPr lang="en-US" sz="2600" dirty="0" err="1" smtClean="0">
                <a:latin typeface="Times New Roman" panose="02020603050405020304" pitchFamily="18" charset="0"/>
                <a:cs typeface="Times New Roman" panose="02020603050405020304" pitchFamily="18" charset="0"/>
              </a:rPr>
              <a:t>Lavanya</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Vemulapalli</a:t>
            </a:r>
            <a:r>
              <a:rPr lang="en-US" sz="2600" dirty="0">
                <a:latin typeface="Times New Roman" panose="02020603050405020304" pitchFamily="18" charset="0"/>
                <a:cs typeface="Times New Roman" panose="02020603050405020304" pitchFamily="18" charset="0"/>
              </a:rPr>
              <a:t> and Dr. P. Chandra </a:t>
            </a:r>
            <a:r>
              <a:rPr lang="en-US" sz="2600" dirty="0" err="1" smtClean="0">
                <a:latin typeface="Times New Roman" panose="02020603050405020304" pitchFamily="18" charset="0"/>
                <a:cs typeface="Times New Roman" panose="02020603050405020304" pitchFamily="18" charset="0"/>
              </a:rPr>
              <a:t>Sekhar</a:t>
            </a:r>
            <a:r>
              <a:rPr lang="en-US" sz="2600" dirty="0" smtClean="0">
                <a:latin typeface="Times New Roman" panose="02020603050405020304" pitchFamily="18" charset="0"/>
                <a:cs typeface="Times New Roman" panose="02020603050405020304" pitchFamily="18" charset="0"/>
              </a:rPr>
              <a:t>.</a:t>
            </a:r>
          </a:p>
          <a:p>
            <a:pPr marL="343260" indent="-342900" algn="just">
              <a:lnSpc>
                <a:spcPct val="90000"/>
              </a:lnSpc>
              <a:spcBef>
                <a:spcPts val="1001"/>
              </a:spcBef>
              <a:buClr>
                <a:srgbClr val="000000"/>
              </a:buClr>
              <a:buFont typeface="Arial" panose="020B0604020202020204" pitchFamily="34" charset="0"/>
              <a:buChar char="•"/>
            </a:pPr>
            <a:r>
              <a:rPr lang="en-US" sz="2600" spc="-1" dirty="0" smtClean="0">
                <a:solidFill>
                  <a:srgbClr val="000000"/>
                </a:solidFill>
                <a:latin typeface="Times New Roman" panose="02020603050405020304" pitchFamily="18" charset="0"/>
                <a:cs typeface="Times New Roman" panose="02020603050405020304" pitchFamily="18" charset="0"/>
              </a:rPr>
              <a:t>Machine hack website:</a:t>
            </a:r>
          </a:p>
          <a:p>
            <a:pPr marL="360" algn="just">
              <a:lnSpc>
                <a:spcPct val="90000"/>
              </a:lnSpc>
              <a:spcBef>
                <a:spcPts val="1001"/>
              </a:spcBef>
              <a:buClr>
                <a:srgbClr val="000000"/>
              </a:buClr>
            </a:pPr>
            <a:r>
              <a:rPr lang="en-US" sz="2600" spc="-1" dirty="0" smtClean="0">
                <a:solidFill>
                  <a:srgbClr val="000000"/>
                </a:solidFill>
                <a:latin typeface="Times New Roman" panose="02020603050405020304" pitchFamily="18" charset="0"/>
                <a:cs typeface="Times New Roman" panose="02020603050405020304" pitchFamily="18" charset="0"/>
              </a:rPr>
              <a:t>   </a:t>
            </a:r>
            <a:r>
              <a:rPr lang="en-US" sz="2600" spc="-1" dirty="0" smtClean="0">
                <a:solidFill>
                  <a:srgbClr val="000000"/>
                </a:solidFill>
                <a:latin typeface="Times New Roman" panose="02020603050405020304" pitchFamily="18" charset="0"/>
                <a:cs typeface="Times New Roman" panose="02020603050405020304" pitchFamily="18" charset="0"/>
                <a:hlinkClick r:id="rId2"/>
              </a:rPr>
              <a:t>https</a:t>
            </a:r>
            <a:r>
              <a:rPr lang="en-US" sz="2600" spc="-1" dirty="0">
                <a:solidFill>
                  <a:srgbClr val="000000"/>
                </a:solidFill>
                <a:latin typeface="Times New Roman" panose="02020603050405020304" pitchFamily="18" charset="0"/>
                <a:cs typeface="Times New Roman" panose="02020603050405020304" pitchFamily="18" charset="0"/>
                <a:hlinkClick r:id="rId2"/>
              </a:rPr>
              <a:t>://</a:t>
            </a:r>
            <a:r>
              <a:rPr lang="en-US" sz="2600" spc="-1" dirty="0" smtClean="0">
                <a:solidFill>
                  <a:srgbClr val="000000"/>
                </a:solidFill>
                <a:latin typeface="Times New Roman" panose="02020603050405020304" pitchFamily="18" charset="0"/>
                <a:cs typeface="Times New Roman" panose="02020603050405020304" pitchFamily="18" charset="0"/>
                <a:hlinkClick r:id="rId2"/>
              </a:rPr>
              <a:t>www.kaggle.com/anmolkumar/machine-hack-book-price-prediction</a:t>
            </a:r>
            <a:endParaRPr lang="en-US" sz="2600" spc="-1" dirty="0" smtClean="0">
              <a:solidFill>
                <a:srgbClr val="000000"/>
              </a:solidFill>
              <a:latin typeface="Times New Roman" panose="02020603050405020304" pitchFamily="18" charset="0"/>
              <a:cs typeface="Times New Roman" panose="02020603050405020304" pitchFamily="18" charset="0"/>
            </a:endParaRPr>
          </a:p>
          <a:p>
            <a:pPr marL="343260" indent="-342900" algn="just">
              <a:lnSpc>
                <a:spcPct val="90000"/>
              </a:lnSpc>
              <a:spcBef>
                <a:spcPts val="1001"/>
              </a:spcBef>
              <a:buClr>
                <a:srgbClr val="000000"/>
              </a:buClr>
              <a:buFont typeface="Arial" panose="020B0604020202020204" pitchFamily="34" charset="0"/>
              <a:buChar char="•"/>
            </a:pPr>
            <a:r>
              <a:rPr lang="en-US" sz="2600" spc="-1" dirty="0" smtClean="0">
                <a:solidFill>
                  <a:srgbClr val="000000"/>
                </a:solidFill>
                <a:latin typeface="Times New Roman" panose="02020603050405020304" pitchFamily="18" charset="0"/>
                <a:cs typeface="Times New Roman" panose="02020603050405020304" pitchFamily="18" charset="0"/>
              </a:rPr>
              <a:t>Basic Data Science projects from:</a:t>
            </a:r>
          </a:p>
          <a:p>
            <a:pPr marL="360" algn="just">
              <a:lnSpc>
                <a:spcPct val="90000"/>
              </a:lnSpc>
              <a:spcBef>
                <a:spcPts val="1001"/>
              </a:spcBef>
              <a:buClr>
                <a:srgbClr val="000000"/>
              </a:buClr>
            </a:pPr>
            <a:r>
              <a:rPr lang="en-US" sz="2600" spc="-1" dirty="0" smtClean="0">
                <a:solidFill>
                  <a:srgbClr val="000000"/>
                </a:solidFill>
                <a:latin typeface="Times New Roman" panose="02020603050405020304" pitchFamily="18" charset="0"/>
                <a:cs typeface="Times New Roman" panose="02020603050405020304" pitchFamily="18" charset="0"/>
              </a:rPr>
              <a:t>   </a:t>
            </a:r>
            <a:r>
              <a:rPr lang="en-US" sz="2600" spc="-1" dirty="0" smtClean="0">
                <a:solidFill>
                  <a:srgbClr val="000000"/>
                </a:solidFill>
                <a:latin typeface="Times New Roman" panose="02020603050405020304" pitchFamily="18" charset="0"/>
                <a:cs typeface="Times New Roman" panose="02020603050405020304" pitchFamily="18" charset="0"/>
                <a:hlinkClick r:id="rId3"/>
              </a:rPr>
              <a:t>https</a:t>
            </a:r>
            <a:r>
              <a:rPr lang="en-US" sz="2600" spc="-1" dirty="0">
                <a:solidFill>
                  <a:srgbClr val="000000"/>
                </a:solidFill>
                <a:latin typeface="Times New Roman" panose="02020603050405020304" pitchFamily="18" charset="0"/>
                <a:cs typeface="Times New Roman" panose="02020603050405020304" pitchFamily="18" charset="0"/>
                <a:hlinkClick r:id="rId3"/>
              </a:rPr>
              <a:t>://www.interviewbit.com/blog/data-science-projects/</a:t>
            </a:r>
            <a:endParaRPr lang="en-US" sz="2600" spc="-1" dirty="0">
              <a:solidFill>
                <a:srgbClr val="000000"/>
              </a:solidFill>
              <a:latin typeface="Times New Roman" panose="02020603050405020304" pitchFamily="18" charset="0"/>
              <a:cs typeface="Times New Roman" panose="02020603050405020304" pitchFamily="18" charset="0"/>
            </a:endParaRPr>
          </a:p>
          <a:p>
            <a:pPr marL="360" algn="just">
              <a:lnSpc>
                <a:spcPct val="90000"/>
              </a:lnSpc>
              <a:spcBef>
                <a:spcPts val="1001"/>
              </a:spcBef>
              <a:buClr>
                <a:srgbClr val="000000"/>
              </a:buClr>
            </a:pPr>
            <a:endParaRPr lang="en-US" sz="2600" spc="-1" dirty="0" smtClean="0">
              <a:solidFill>
                <a:srgbClr val="000000"/>
              </a:solidFill>
              <a:latin typeface="Times New Roman" panose="02020603050405020304" pitchFamily="18" charset="0"/>
              <a:cs typeface="Times New Roman" panose="02020603050405020304" pitchFamily="18" charset="0"/>
            </a:endParaRPr>
          </a:p>
          <a:p>
            <a:pPr marL="228600" indent="-228240" algn="just">
              <a:lnSpc>
                <a:spcPct val="90000"/>
              </a:lnSpc>
              <a:spcBef>
                <a:spcPts val="1001"/>
              </a:spcBef>
              <a:buClr>
                <a:srgbClr val="000000"/>
              </a:buClr>
              <a:buFont typeface="Arial"/>
              <a:buChar char="•"/>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2"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23"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4" name="CustomShape 4"/>
          <p:cNvSpPr/>
          <p:nvPr/>
        </p:nvSpPr>
        <p:spPr>
          <a:xfrm>
            <a:off x="1981080" y="152280"/>
            <a:ext cx="8229240" cy="6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rgbClr val="2F5597"/>
                </a:solidFill>
                <a:latin typeface="Times New Roman"/>
              </a:rPr>
              <a:t>LITERATURE</a:t>
            </a:r>
            <a:r>
              <a:rPr lang="en-IN" sz="3000" b="1" strike="noStrike" cap="small" spc="-1">
                <a:solidFill>
                  <a:srgbClr val="4472C4"/>
                </a:solidFill>
                <a:latin typeface="Times New Roman"/>
              </a:rPr>
              <a:t> </a:t>
            </a:r>
            <a:r>
              <a:rPr lang="en-IN" sz="3000" b="1" strike="noStrike" cap="small" spc="-1">
                <a:solidFill>
                  <a:srgbClr val="2F5597"/>
                </a:solidFill>
                <a:latin typeface="Times New Roman"/>
              </a:rPr>
              <a:t>SURVEY</a:t>
            </a:r>
            <a:endParaRPr lang="en-IN" sz="3000" b="0" strike="noStrike" spc="-1">
              <a:latin typeface="Arial"/>
            </a:endParaRPr>
          </a:p>
        </p:txBody>
      </p:sp>
      <p:sp>
        <p:nvSpPr>
          <p:cNvPr id="12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8C1BA862-3FBE-4ED2-9B9C-3C62E7785C86}" type="slidenum">
              <a:rPr lang="en-IN" sz="1200" b="1" strike="noStrike" spc="-1">
                <a:solidFill>
                  <a:srgbClr val="2B5FF3"/>
                </a:solidFill>
                <a:latin typeface="Calibri"/>
              </a:rPr>
              <a:t>6</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2135520" y="146160"/>
            <a:ext cx="7467120" cy="786240"/>
          </a:xfrm>
          <a:prstGeom prst="rect">
            <a:avLst/>
          </a:prstGeom>
          <a:noFill/>
          <a:ln>
            <a:noFill/>
          </a:ln>
        </p:spPr>
        <p:txBody>
          <a:bodyPr>
            <a:normAutofit/>
          </a:bodyPr>
          <a:lstStyle/>
          <a:p>
            <a:pPr algn="ctr">
              <a:lnSpc>
                <a:spcPct val="90000"/>
              </a:lnSpc>
            </a:pPr>
            <a:r>
              <a:rPr lang="en-US" sz="3200" b="1" strike="noStrike" spc="-1" dirty="0" smtClean="0">
                <a:solidFill>
                  <a:srgbClr val="2F5597"/>
                </a:solidFill>
                <a:latin typeface="Times New Roman"/>
              </a:rPr>
              <a:t>REQUIREMENTS</a:t>
            </a:r>
            <a:endParaRPr lang="en-US" sz="3200" b="0" strike="noStrike" spc="-1" dirty="0">
              <a:solidFill>
                <a:srgbClr val="000000"/>
              </a:solidFill>
              <a:latin typeface="Calibri"/>
            </a:endParaRPr>
          </a:p>
        </p:txBody>
      </p:sp>
      <p:sp>
        <p:nvSpPr>
          <p:cNvPr id="127" name="TextShape 2"/>
          <p:cNvSpPr txBox="1"/>
          <p:nvPr/>
        </p:nvSpPr>
        <p:spPr>
          <a:xfrm>
            <a:off x="359280" y="992160"/>
            <a:ext cx="11352960" cy="5244840"/>
          </a:xfrm>
          <a:prstGeom prst="rect">
            <a:avLst/>
          </a:prstGeom>
          <a:noFill/>
          <a:ln>
            <a:noFill/>
          </a:ln>
        </p:spPr>
        <p:txBody>
          <a:bodyPr>
            <a:normAutofit/>
          </a:bodyPr>
          <a:lstStyle/>
          <a:p>
            <a:pPr marL="355680" indent="-355320">
              <a:lnSpc>
                <a:spcPct val="150000"/>
              </a:lnSpc>
              <a:spcBef>
                <a:spcPts val="1001"/>
              </a:spcBef>
              <a:buClr>
                <a:srgbClr val="000000"/>
              </a:buClr>
              <a:buFont typeface="Wingdings" charset="2"/>
              <a:buChar char=""/>
            </a:pPr>
            <a:r>
              <a:rPr lang="en-US" sz="2800" b="1" strike="noStrike" spc="-1" dirty="0">
                <a:solidFill>
                  <a:srgbClr val="000000"/>
                </a:solidFill>
                <a:latin typeface="Times New Roman"/>
              </a:rPr>
              <a:t>Anaconda Navigator</a:t>
            </a:r>
            <a:endParaRPr lang="en-US" sz="2800" b="0" strike="noStrike" spc="-1" dirty="0">
              <a:solidFill>
                <a:srgbClr val="000000"/>
              </a:solidFill>
              <a:latin typeface="Calibri"/>
            </a:endParaRPr>
          </a:p>
          <a:p>
            <a:pPr marL="355680" indent="-355320">
              <a:lnSpc>
                <a:spcPct val="150000"/>
              </a:lnSpc>
              <a:spcBef>
                <a:spcPts val="1001"/>
              </a:spcBef>
              <a:buClr>
                <a:srgbClr val="000000"/>
              </a:buClr>
              <a:buFont typeface="Wingdings" charset="2"/>
              <a:buChar char=""/>
            </a:pPr>
            <a:r>
              <a:rPr lang="en-US" sz="2800" b="1" strike="noStrike" spc="-1" dirty="0" err="1">
                <a:solidFill>
                  <a:srgbClr val="000000"/>
                </a:solidFill>
                <a:latin typeface="Times New Roman"/>
              </a:rPr>
              <a:t>Jupyter</a:t>
            </a:r>
            <a:r>
              <a:rPr lang="en-US" sz="2800" b="1" strike="noStrike" spc="-1" dirty="0">
                <a:solidFill>
                  <a:srgbClr val="000000"/>
                </a:solidFill>
                <a:latin typeface="Times New Roman"/>
              </a:rPr>
              <a:t> Notebook</a:t>
            </a:r>
            <a:endParaRPr lang="en-US" sz="2800" b="0" strike="noStrike" spc="-1" dirty="0">
              <a:solidFill>
                <a:srgbClr val="000000"/>
              </a:solidFill>
              <a:latin typeface="Calibri"/>
            </a:endParaRPr>
          </a:p>
          <a:p>
            <a:pPr marL="355680" indent="-355320">
              <a:lnSpc>
                <a:spcPct val="150000"/>
              </a:lnSpc>
              <a:spcBef>
                <a:spcPts val="1001"/>
              </a:spcBef>
              <a:buClr>
                <a:srgbClr val="000000"/>
              </a:buClr>
              <a:buFont typeface="Wingdings" charset="2"/>
              <a:buChar char=""/>
            </a:pPr>
            <a:r>
              <a:rPr lang="en-US" sz="2800" b="1" strike="noStrike" spc="-1" dirty="0">
                <a:solidFill>
                  <a:srgbClr val="000000"/>
                </a:solidFill>
                <a:latin typeface="Times New Roman"/>
              </a:rPr>
              <a:t>Data </a:t>
            </a:r>
            <a:r>
              <a:rPr lang="en-US" sz="2800" b="1" strike="noStrike" spc="-1" dirty="0" smtClean="0">
                <a:solidFill>
                  <a:srgbClr val="000000"/>
                </a:solidFill>
                <a:latin typeface="Times New Roman"/>
              </a:rPr>
              <a:t>Set(TEST and TRAIN DATA)</a:t>
            </a:r>
            <a:endParaRPr lang="en-US" sz="2800" b="0" strike="noStrike" spc="-1" dirty="0">
              <a:solidFill>
                <a:srgbClr val="000000"/>
              </a:solidFill>
              <a:latin typeface="Calibri"/>
            </a:endParaRPr>
          </a:p>
        </p:txBody>
      </p:sp>
      <p:sp>
        <p:nvSpPr>
          <p:cNvPr id="12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2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3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85C3928-082C-493B-9C1C-E3EFD9641DCE}" type="slidenum">
              <a:rPr lang="en-IN" sz="1200" b="1" strike="noStrike" spc="-1">
                <a:solidFill>
                  <a:srgbClr val="2B5FF3"/>
                </a:solidFill>
                <a:latin typeface="Calibri"/>
              </a:rPr>
              <a:t>7</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dirty="0" smtClean="0">
                <a:solidFill>
                  <a:srgbClr val="2F5597"/>
                </a:solidFill>
                <a:latin typeface="Times New Roman"/>
              </a:rPr>
              <a:t>SYSTEM DESIGN</a:t>
            </a:r>
            <a:r>
              <a:rPr dirty="0"/>
              <a:t/>
            </a:r>
            <a:br>
              <a:rPr dirty="0"/>
            </a:br>
            <a:endParaRPr lang="en-US" sz="3200" b="0" strike="noStrike" spc="-1" dirty="0">
              <a:solidFill>
                <a:srgbClr val="000000"/>
              </a:solidFill>
              <a:latin typeface="Calibri"/>
            </a:endParaRPr>
          </a:p>
        </p:txBody>
      </p:sp>
      <p:sp>
        <p:nvSpPr>
          <p:cNvPr id="132"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smtClean="0">
                <a:solidFill>
                  <a:srgbClr val="2B5FF3"/>
                </a:solidFill>
                <a:latin typeface="Calibri"/>
              </a:rPr>
              <a:t>VII </a:t>
            </a:r>
            <a:r>
              <a:rPr lang="en-IN" sz="1200" b="1" strike="noStrike" spc="-1" dirty="0">
                <a:solidFill>
                  <a:srgbClr val="2B5FF3"/>
                </a:solidFill>
                <a:latin typeface="Calibri"/>
              </a:rPr>
              <a:t>Semester, Department of ISE, RNSIT</a:t>
            </a:r>
            <a:endParaRPr lang="en-IN" sz="1200" b="0" strike="noStrike" spc="-1" dirty="0">
              <a:latin typeface="Times New Roman"/>
            </a:endParaRPr>
          </a:p>
        </p:txBody>
      </p:sp>
      <p:sp>
        <p:nvSpPr>
          <p:cNvPr id="133"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34" name="CustomShape 4"/>
          <p:cNvSpPr/>
          <p:nvPr/>
        </p:nvSpPr>
        <p:spPr>
          <a:xfrm>
            <a:off x="515520" y="992160"/>
            <a:ext cx="11160720" cy="5172840"/>
          </a:xfrm>
          <a:prstGeom prst="rect">
            <a:avLst/>
          </a:prstGeom>
          <a:noFill/>
          <a:ln>
            <a:noFill/>
          </a:ln>
        </p:spPr>
        <p:style>
          <a:lnRef idx="0">
            <a:scrgbClr r="0" g="0" b="0"/>
          </a:lnRef>
          <a:fillRef idx="0">
            <a:scrgbClr r="0" g="0" b="0"/>
          </a:fillRef>
          <a:effectRef idx="0">
            <a:scrgbClr r="0" g="0" b="0"/>
          </a:effectRef>
          <a:fontRef idx="minor"/>
        </p:style>
      </p:sp>
      <p:sp>
        <p:nvSpPr>
          <p:cNvPr id="13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22ECFE7-9FFA-4396-A737-9C9E41AD89E3}" type="slidenum">
              <a:rPr lang="en-IN" sz="1200" b="1" strike="noStrike" spc="-1">
                <a:solidFill>
                  <a:srgbClr val="2B5FF3"/>
                </a:solidFill>
                <a:latin typeface="Calibri"/>
              </a:rPr>
              <a:t>8</a:t>
            </a:fld>
            <a:endParaRPr lang="en-IN" sz="1200" b="0" strike="noStrike" spc="-1">
              <a:latin typeface="Times New Roman"/>
            </a:endParaRPr>
          </a:p>
        </p:txBody>
      </p:sp>
      <p:pic>
        <p:nvPicPr>
          <p:cNvPr id="136" name="Picture 135"/>
          <p:cNvPicPr/>
          <p:nvPr/>
        </p:nvPicPr>
        <p:blipFill>
          <a:blip r:embed="rId3"/>
          <a:stretch/>
        </p:blipFill>
        <p:spPr>
          <a:xfrm>
            <a:off x="2907720" y="1685880"/>
            <a:ext cx="6476760" cy="3527640"/>
          </a:xfrm>
          <a:prstGeom prst="rect">
            <a:avLst/>
          </a:prstGeom>
          <a:ln>
            <a:noFill/>
          </a:ln>
        </p:spPr>
      </p:pic>
      <p:sp>
        <p:nvSpPr>
          <p:cNvPr id="2" name="TextBox 1"/>
          <p:cNvSpPr txBox="1"/>
          <p:nvPr/>
        </p:nvSpPr>
        <p:spPr>
          <a:xfrm>
            <a:off x="2293034" y="5359791"/>
            <a:ext cx="7624689" cy="400110"/>
          </a:xfrm>
          <a:prstGeom prst="rect">
            <a:avLst/>
          </a:prstGeom>
          <a:noFill/>
        </p:spPr>
        <p:txBody>
          <a:bodyPr wrap="square" rtlCol="0">
            <a:spAutoFit/>
          </a:bodyPr>
          <a:lstStyle/>
          <a:p>
            <a:r>
              <a:rPr lang="en-US" sz="2000" b="1" i="1" dirty="0" smtClean="0">
                <a:latin typeface="Times New Roman" panose="02020603050405020304" pitchFamily="18" charset="0"/>
                <a:cs typeface="Times New Roman" panose="02020603050405020304" pitchFamily="18" charset="0"/>
              </a:rPr>
              <a:t>		The flowchart of the </a:t>
            </a:r>
            <a:r>
              <a:rPr lang="en-US" sz="2000" b="1" i="1" dirty="0" err="1" smtClean="0">
                <a:latin typeface="Times New Roman" panose="02020603050405020304" pitchFamily="18" charset="0"/>
                <a:cs typeface="Times New Roman" panose="02020603050405020304" pitchFamily="18" charset="0"/>
              </a:rPr>
              <a:t>Xgboost</a:t>
            </a:r>
            <a:r>
              <a:rPr lang="en-US" sz="2000" b="1" i="1" dirty="0" smtClean="0">
                <a:latin typeface="Times New Roman" panose="02020603050405020304" pitchFamily="18" charset="0"/>
                <a:cs typeface="Times New Roman" panose="02020603050405020304" pitchFamily="18" charset="0"/>
              </a:rPr>
              <a:t> algorithm</a:t>
            </a:r>
            <a:endParaRPr lang="en-US" sz="2000" b="1"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dirty="0" smtClean="0">
                <a:solidFill>
                  <a:srgbClr val="2F5597"/>
                </a:solidFill>
                <a:latin typeface="Times New Roman"/>
              </a:rPr>
              <a:t>DETAILED DESIGN</a:t>
            </a:r>
            <a:r>
              <a:rPr dirty="0"/>
              <a:t/>
            </a:r>
            <a:br>
              <a:rPr dirty="0"/>
            </a:br>
            <a:endParaRPr lang="en-US" sz="3200" b="0" strike="noStrike" spc="-1" dirty="0">
              <a:solidFill>
                <a:srgbClr val="000000"/>
              </a:solidFill>
              <a:latin typeface="Calibri"/>
            </a:endParaRPr>
          </a:p>
        </p:txBody>
      </p:sp>
      <p:sp>
        <p:nvSpPr>
          <p:cNvPr id="138"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39"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0" name="CustomShape 4"/>
          <p:cNvSpPr/>
          <p:nvPr/>
        </p:nvSpPr>
        <p:spPr>
          <a:xfrm>
            <a:off x="335880" y="992160"/>
            <a:ext cx="11304360" cy="51728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55680" indent="-355320">
              <a:lnSpc>
                <a:spcPct val="150000"/>
              </a:lnSpc>
              <a:spcBef>
                <a:spcPts val="751"/>
              </a:spcBef>
              <a:buClr>
                <a:srgbClr val="000000"/>
              </a:buClr>
              <a:buFont typeface="Wingdings" charset="2"/>
              <a:buChar char=""/>
            </a:pPr>
            <a:endParaRPr lang="en-IN" sz="2100" b="0" strike="noStrike" spc="-1">
              <a:latin typeface="Arial"/>
            </a:endParaRPr>
          </a:p>
          <a:p>
            <a:pPr>
              <a:lnSpc>
                <a:spcPct val="150000"/>
              </a:lnSpc>
              <a:spcBef>
                <a:spcPts val="751"/>
              </a:spcBef>
            </a:pPr>
            <a:endParaRPr lang="en-IN" sz="2100" b="0" strike="noStrike" spc="-1">
              <a:latin typeface="Arial"/>
            </a:endParaRPr>
          </a:p>
        </p:txBody>
      </p:sp>
      <p:sp>
        <p:nvSpPr>
          <p:cNvPr id="14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B6613395-1C45-460F-A08B-494968ECA3C9}" type="slidenum">
              <a:rPr lang="en-IN" sz="1200" b="1" strike="noStrike" spc="-1">
                <a:solidFill>
                  <a:srgbClr val="2B5FF3"/>
                </a:solidFill>
                <a:latin typeface="Calibri"/>
              </a:rPr>
              <a:t>9</a:t>
            </a:fld>
            <a:endParaRPr lang="en-IN" sz="1200" b="0" strike="noStrike" spc="-1">
              <a:latin typeface="Times New Roman"/>
            </a:endParaRPr>
          </a:p>
        </p:txBody>
      </p:sp>
      <p:pic>
        <p:nvPicPr>
          <p:cNvPr id="142" name="Picture 141"/>
          <p:cNvPicPr/>
          <p:nvPr/>
        </p:nvPicPr>
        <p:blipFill>
          <a:blip r:embed="rId3"/>
          <a:stretch/>
        </p:blipFill>
        <p:spPr>
          <a:xfrm>
            <a:off x="2907720" y="1849680"/>
            <a:ext cx="6476760" cy="3200040"/>
          </a:xfrm>
          <a:prstGeom prst="rect">
            <a:avLst/>
          </a:prstGeom>
          <a:ln>
            <a:noFill/>
          </a:ln>
        </p:spPr>
      </p:pic>
      <p:sp>
        <p:nvSpPr>
          <p:cNvPr id="2" name="TextBox 1"/>
          <p:cNvSpPr txBox="1"/>
          <p:nvPr/>
        </p:nvSpPr>
        <p:spPr>
          <a:xfrm>
            <a:off x="2461846" y="5528603"/>
            <a:ext cx="6513342" cy="400110"/>
          </a:xfrm>
          <a:prstGeom prst="rect">
            <a:avLst/>
          </a:prstGeom>
          <a:noFill/>
        </p:spPr>
        <p:txBody>
          <a:bodyPr wrap="square" rtlCol="0">
            <a:spAutoFit/>
          </a:bodyPr>
          <a:lstStyle/>
          <a:p>
            <a:r>
              <a:rPr lang="en-US" sz="2000" b="1" i="1" dirty="0" smtClean="0">
                <a:latin typeface="Times New Roman" panose="02020603050405020304" pitchFamily="18" charset="0"/>
                <a:cs typeface="Times New Roman" panose="02020603050405020304" pitchFamily="18" charset="0"/>
              </a:rPr>
              <a:t>        This figure shows the basic XGboost algorithm </a:t>
            </a:r>
            <a:endParaRPr lang="en-US" sz="2000" b="1"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3005</TotalTime>
  <Words>787</Words>
  <Application>Microsoft Office PowerPoint</Application>
  <PresentationFormat>Widescreen</PresentationFormat>
  <Paragraphs>138</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DARSHAN SATHYA</dc:creator>
  <dc:description/>
  <cp:lastModifiedBy>Vaishnavi S M</cp:lastModifiedBy>
  <cp:revision>293</cp:revision>
  <dcterms:created xsi:type="dcterms:W3CDTF">2015-10-29T14:36:38Z</dcterms:created>
  <dcterms:modified xsi:type="dcterms:W3CDTF">2022-01-12T15:00:31Z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