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287EE5-889F-4A5F-9D68-D6762F36A15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574720-D3A4-4CF0-84BC-DAB2E69F5853}">
      <dgm:prSet phldrT="[Text]" custT="1"/>
      <dgm:spPr/>
      <dgm:t>
        <a:bodyPr/>
        <a:lstStyle/>
        <a:p>
          <a:r>
            <a:rPr lang="en-US" sz="1050" dirty="0"/>
            <a:t>DATA SOURCES</a:t>
          </a:r>
        </a:p>
      </dgm:t>
    </dgm:pt>
    <dgm:pt modelId="{D083CD53-978C-4899-AC5D-C824068A4EAC}" type="parTrans" cxnId="{3E02867B-1382-4477-95FC-3C92A0FFA0BD}">
      <dgm:prSet/>
      <dgm:spPr/>
      <dgm:t>
        <a:bodyPr/>
        <a:lstStyle/>
        <a:p>
          <a:endParaRPr lang="en-US"/>
        </a:p>
      </dgm:t>
    </dgm:pt>
    <dgm:pt modelId="{9B049B88-9A20-428B-87C6-36B2CD0B9A94}" type="sibTrans" cxnId="{3E02867B-1382-4477-95FC-3C92A0FFA0BD}">
      <dgm:prSet/>
      <dgm:spPr/>
      <dgm:t>
        <a:bodyPr/>
        <a:lstStyle/>
        <a:p>
          <a:endParaRPr lang="en-US"/>
        </a:p>
      </dgm:t>
    </dgm:pt>
    <dgm:pt modelId="{3D0B565F-4D05-4C53-AA63-9689799EF635}">
      <dgm:prSet phldrT="[Text]" custT="1"/>
      <dgm:spPr/>
      <dgm:t>
        <a:bodyPr/>
        <a:lstStyle/>
        <a:p>
          <a:r>
            <a:rPr lang="en-US" sz="1050" dirty="0"/>
            <a:t>DATA PROCESSING</a:t>
          </a:r>
        </a:p>
      </dgm:t>
    </dgm:pt>
    <dgm:pt modelId="{0138C1EB-C3D9-4AF5-ABB1-8D554E0AFC67}" type="parTrans" cxnId="{8EEA9E2C-780F-44AF-9A99-92931E770FED}">
      <dgm:prSet/>
      <dgm:spPr/>
      <dgm:t>
        <a:bodyPr/>
        <a:lstStyle/>
        <a:p>
          <a:endParaRPr lang="en-US"/>
        </a:p>
      </dgm:t>
    </dgm:pt>
    <dgm:pt modelId="{18A15A2C-6DCA-426D-94BC-3796410476B0}" type="sibTrans" cxnId="{8EEA9E2C-780F-44AF-9A99-92931E770FED}">
      <dgm:prSet/>
      <dgm:spPr/>
      <dgm:t>
        <a:bodyPr/>
        <a:lstStyle/>
        <a:p>
          <a:endParaRPr lang="en-US"/>
        </a:p>
      </dgm:t>
    </dgm:pt>
    <dgm:pt modelId="{D596D3AB-90E2-48AB-8C3A-4352CC93E3B1}">
      <dgm:prSet phldrT="[Text]" custT="1"/>
      <dgm:spPr/>
      <dgm:t>
        <a:bodyPr/>
        <a:lstStyle/>
        <a:p>
          <a:r>
            <a:rPr lang="en-US" sz="1050" dirty="0"/>
            <a:t>DATA MODELING</a:t>
          </a:r>
        </a:p>
      </dgm:t>
    </dgm:pt>
    <dgm:pt modelId="{C37BB417-3C07-4899-A089-59FA6BD00EC3}" type="parTrans" cxnId="{2CC3A13A-2D3F-4B61-B923-D03E70C03A3F}">
      <dgm:prSet/>
      <dgm:spPr/>
      <dgm:t>
        <a:bodyPr/>
        <a:lstStyle/>
        <a:p>
          <a:endParaRPr lang="en-US"/>
        </a:p>
      </dgm:t>
    </dgm:pt>
    <dgm:pt modelId="{E9A69B4E-55AF-4657-94AE-4FA7B6165354}" type="sibTrans" cxnId="{2CC3A13A-2D3F-4B61-B923-D03E70C03A3F}">
      <dgm:prSet/>
      <dgm:spPr/>
      <dgm:t>
        <a:bodyPr/>
        <a:lstStyle/>
        <a:p>
          <a:endParaRPr lang="en-US"/>
        </a:p>
      </dgm:t>
    </dgm:pt>
    <dgm:pt modelId="{5A8E707A-6A3A-4DD5-89D7-F9BAAEEB2AE1}">
      <dgm:prSet phldrT="[Text]" custT="1"/>
      <dgm:spPr/>
      <dgm:t>
        <a:bodyPr/>
        <a:lstStyle/>
        <a:p>
          <a:r>
            <a:rPr lang="en-US" sz="1050" dirty="0"/>
            <a:t>DATA VISUALIZATION</a:t>
          </a:r>
        </a:p>
      </dgm:t>
    </dgm:pt>
    <dgm:pt modelId="{890EBB8B-C715-4B34-836A-C57CA2899F81}" type="parTrans" cxnId="{CA1DFCFF-3341-4FEC-99C6-77260868956A}">
      <dgm:prSet/>
      <dgm:spPr/>
      <dgm:t>
        <a:bodyPr/>
        <a:lstStyle/>
        <a:p>
          <a:endParaRPr lang="en-US"/>
        </a:p>
      </dgm:t>
    </dgm:pt>
    <dgm:pt modelId="{C9FF418B-AEDE-4865-BD9C-E1A98C2F4BCE}" type="sibTrans" cxnId="{CA1DFCFF-3341-4FEC-99C6-77260868956A}">
      <dgm:prSet/>
      <dgm:spPr/>
      <dgm:t>
        <a:bodyPr/>
        <a:lstStyle/>
        <a:p>
          <a:endParaRPr lang="en-US"/>
        </a:p>
      </dgm:t>
    </dgm:pt>
    <dgm:pt modelId="{BE56FC57-619A-4992-8685-091BB66000AA}" type="pres">
      <dgm:prSet presAssocID="{ED287EE5-889F-4A5F-9D68-D6762F36A15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8821A385-08C9-4847-ADBC-0A956F56425D}" type="pres">
      <dgm:prSet presAssocID="{3A574720-D3A4-4CF0-84BC-DAB2E69F5853}" presName="Accent1" presStyleCnt="0"/>
      <dgm:spPr/>
    </dgm:pt>
    <dgm:pt modelId="{0F722E83-C525-4B6A-9EC7-1D3357404AED}" type="pres">
      <dgm:prSet presAssocID="{3A574720-D3A4-4CF0-84BC-DAB2E69F5853}" presName="Accent" presStyleLbl="node1" presStyleIdx="0" presStyleCnt="4"/>
      <dgm:spPr/>
    </dgm:pt>
    <dgm:pt modelId="{08CB466B-F93A-4BC9-BCDD-27E566B5577C}" type="pres">
      <dgm:prSet presAssocID="{3A574720-D3A4-4CF0-84BC-DAB2E69F5853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DF904E63-9213-4144-8876-06B7BA3BC4E2}" type="pres">
      <dgm:prSet presAssocID="{3D0B565F-4D05-4C53-AA63-9689799EF635}" presName="Accent2" presStyleCnt="0"/>
      <dgm:spPr/>
    </dgm:pt>
    <dgm:pt modelId="{C62FCE6D-B4E7-4986-8167-AE0ECB5E81A5}" type="pres">
      <dgm:prSet presAssocID="{3D0B565F-4D05-4C53-AA63-9689799EF635}" presName="Accent" presStyleLbl="node1" presStyleIdx="1" presStyleCnt="4"/>
      <dgm:spPr/>
    </dgm:pt>
    <dgm:pt modelId="{E35DC5BF-B7CB-433D-B4F5-53DE778F0CE9}" type="pres">
      <dgm:prSet presAssocID="{3D0B565F-4D05-4C53-AA63-9689799EF635}" presName="Parent2" presStyleLbl="revTx" presStyleIdx="1" presStyleCnt="4" custScaleX="216781" custLinFactNeighborX="32112" custLinFactNeighborY="4566">
        <dgm:presLayoutVars>
          <dgm:chMax val="1"/>
          <dgm:chPref val="1"/>
          <dgm:bulletEnabled val="1"/>
        </dgm:presLayoutVars>
      </dgm:prSet>
      <dgm:spPr/>
    </dgm:pt>
    <dgm:pt modelId="{990B6B97-6C6C-4C0C-B361-7F85BDC3F9D0}" type="pres">
      <dgm:prSet presAssocID="{D596D3AB-90E2-48AB-8C3A-4352CC93E3B1}" presName="Accent3" presStyleCnt="0"/>
      <dgm:spPr/>
    </dgm:pt>
    <dgm:pt modelId="{D2A688FA-C447-4D16-B9A1-0DE22B8CB6B6}" type="pres">
      <dgm:prSet presAssocID="{D596D3AB-90E2-48AB-8C3A-4352CC93E3B1}" presName="Accent" presStyleLbl="node1" presStyleIdx="2" presStyleCnt="4"/>
      <dgm:spPr/>
    </dgm:pt>
    <dgm:pt modelId="{6B24D755-380A-4DA3-8517-B32188D4997B}" type="pres">
      <dgm:prSet presAssocID="{D596D3AB-90E2-48AB-8C3A-4352CC93E3B1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98A1DB1A-3CD9-4D24-AD19-E7BFBF05379F}" type="pres">
      <dgm:prSet presAssocID="{5A8E707A-6A3A-4DD5-89D7-F9BAAEEB2AE1}" presName="Accent4" presStyleCnt="0"/>
      <dgm:spPr/>
    </dgm:pt>
    <dgm:pt modelId="{407E2709-D0DD-47BA-83BB-8E8EC6E239BE}" type="pres">
      <dgm:prSet presAssocID="{5A8E707A-6A3A-4DD5-89D7-F9BAAEEB2AE1}" presName="Accent" presStyleLbl="node1" presStyleIdx="3" presStyleCnt="4"/>
      <dgm:spPr/>
    </dgm:pt>
    <dgm:pt modelId="{C997DF01-C2D5-446E-9061-E4042D01F1EC}" type="pres">
      <dgm:prSet presAssocID="{5A8E707A-6A3A-4DD5-89D7-F9BAAEEB2AE1}" presName="Parent4" presStyleLbl="revTx" presStyleIdx="3" presStyleCnt="4" custScaleX="119245">
        <dgm:presLayoutVars>
          <dgm:chMax val="1"/>
          <dgm:chPref val="1"/>
          <dgm:bulletEnabled val="1"/>
        </dgm:presLayoutVars>
      </dgm:prSet>
      <dgm:spPr/>
    </dgm:pt>
  </dgm:ptLst>
  <dgm:cxnLst>
    <dgm:cxn modelId="{8EEA9E2C-780F-44AF-9A99-92931E770FED}" srcId="{ED287EE5-889F-4A5F-9D68-D6762F36A15D}" destId="{3D0B565F-4D05-4C53-AA63-9689799EF635}" srcOrd="1" destOrd="0" parTransId="{0138C1EB-C3D9-4AF5-ABB1-8D554E0AFC67}" sibTransId="{18A15A2C-6DCA-426D-94BC-3796410476B0}"/>
    <dgm:cxn modelId="{2CC3A13A-2D3F-4B61-B923-D03E70C03A3F}" srcId="{ED287EE5-889F-4A5F-9D68-D6762F36A15D}" destId="{D596D3AB-90E2-48AB-8C3A-4352CC93E3B1}" srcOrd="2" destOrd="0" parTransId="{C37BB417-3C07-4899-A089-59FA6BD00EC3}" sibTransId="{E9A69B4E-55AF-4657-94AE-4FA7B6165354}"/>
    <dgm:cxn modelId="{CE798E4E-256D-484B-815B-867DAAC2B1DB}" type="presOf" srcId="{3D0B565F-4D05-4C53-AA63-9689799EF635}" destId="{E35DC5BF-B7CB-433D-B4F5-53DE778F0CE9}" srcOrd="0" destOrd="0" presId="urn:microsoft.com/office/officeart/2009/layout/CircleArrowProcess"/>
    <dgm:cxn modelId="{F5046454-7134-4386-904F-1806191D9DC8}" type="presOf" srcId="{ED287EE5-889F-4A5F-9D68-D6762F36A15D}" destId="{BE56FC57-619A-4992-8685-091BB66000AA}" srcOrd="0" destOrd="0" presId="urn:microsoft.com/office/officeart/2009/layout/CircleArrowProcess"/>
    <dgm:cxn modelId="{3E02867B-1382-4477-95FC-3C92A0FFA0BD}" srcId="{ED287EE5-889F-4A5F-9D68-D6762F36A15D}" destId="{3A574720-D3A4-4CF0-84BC-DAB2E69F5853}" srcOrd="0" destOrd="0" parTransId="{D083CD53-978C-4899-AC5D-C824068A4EAC}" sibTransId="{9B049B88-9A20-428B-87C6-36B2CD0B9A94}"/>
    <dgm:cxn modelId="{9309C185-BDCE-42DE-AC56-D3DEC6E2E807}" type="presOf" srcId="{3A574720-D3A4-4CF0-84BC-DAB2E69F5853}" destId="{08CB466B-F93A-4BC9-BCDD-27E566B5577C}" srcOrd="0" destOrd="0" presId="urn:microsoft.com/office/officeart/2009/layout/CircleArrowProcess"/>
    <dgm:cxn modelId="{C4C48CBF-02AB-4098-B6C0-C712368AC067}" type="presOf" srcId="{5A8E707A-6A3A-4DD5-89D7-F9BAAEEB2AE1}" destId="{C997DF01-C2D5-446E-9061-E4042D01F1EC}" srcOrd="0" destOrd="0" presId="urn:microsoft.com/office/officeart/2009/layout/CircleArrowProcess"/>
    <dgm:cxn modelId="{803304C1-C856-4919-8645-AE7B2C08ED17}" type="presOf" srcId="{D596D3AB-90E2-48AB-8C3A-4352CC93E3B1}" destId="{6B24D755-380A-4DA3-8517-B32188D4997B}" srcOrd="0" destOrd="0" presId="urn:microsoft.com/office/officeart/2009/layout/CircleArrowProcess"/>
    <dgm:cxn modelId="{CA1DFCFF-3341-4FEC-99C6-77260868956A}" srcId="{ED287EE5-889F-4A5F-9D68-D6762F36A15D}" destId="{5A8E707A-6A3A-4DD5-89D7-F9BAAEEB2AE1}" srcOrd="3" destOrd="0" parTransId="{890EBB8B-C715-4B34-836A-C57CA2899F81}" sibTransId="{C9FF418B-AEDE-4865-BD9C-E1A98C2F4BCE}"/>
    <dgm:cxn modelId="{4088DAE0-9E1D-4196-ACB3-A9BDC2C02ED9}" type="presParOf" srcId="{BE56FC57-619A-4992-8685-091BB66000AA}" destId="{8821A385-08C9-4847-ADBC-0A956F56425D}" srcOrd="0" destOrd="0" presId="urn:microsoft.com/office/officeart/2009/layout/CircleArrowProcess"/>
    <dgm:cxn modelId="{247DB1B2-EBF9-45FB-A3BF-AAC5060EDD27}" type="presParOf" srcId="{8821A385-08C9-4847-ADBC-0A956F56425D}" destId="{0F722E83-C525-4B6A-9EC7-1D3357404AED}" srcOrd="0" destOrd="0" presId="urn:microsoft.com/office/officeart/2009/layout/CircleArrowProcess"/>
    <dgm:cxn modelId="{416A7633-C13E-4A2D-99B4-CAEAF5E5756B}" type="presParOf" srcId="{BE56FC57-619A-4992-8685-091BB66000AA}" destId="{08CB466B-F93A-4BC9-BCDD-27E566B5577C}" srcOrd="1" destOrd="0" presId="urn:microsoft.com/office/officeart/2009/layout/CircleArrowProcess"/>
    <dgm:cxn modelId="{CF0015DB-CD4C-4844-BA8A-526E174D560E}" type="presParOf" srcId="{BE56FC57-619A-4992-8685-091BB66000AA}" destId="{DF904E63-9213-4144-8876-06B7BA3BC4E2}" srcOrd="2" destOrd="0" presId="urn:microsoft.com/office/officeart/2009/layout/CircleArrowProcess"/>
    <dgm:cxn modelId="{8C6382EE-52D2-4677-8A75-0857A9E9F4EB}" type="presParOf" srcId="{DF904E63-9213-4144-8876-06B7BA3BC4E2}" destId="{C62FCE6D-B4E7-4986-8167-AE0ECB5E81A5}" srcOrd="0" destOrd="0" presId="urn:microsoft.com/office/officeart/2009/layout/CircleArrowProcess"/>
    <dgm:cxn modelId="{4A97F879-936D-4E7C-A417-F8BC9201A598}" type="presParOf" srcId="{BE56FC57-619A-4992-8685-091BB66000AA}" destId="{E35DC5BF-B7CB-433D-B4F5-53DE778F0CE9}" srcOrd="3" destOrd="0" presId="urn:microsoft.com/office/officeart/2009/layout/CircleArrowProcess"/>
    <dgm:cxn modelId="{CB43EF19-EF2B-4CA6-A60E-CB4030D3DCAB}" type="presParOf" srcId="{BE56FC57-619A-4992-8685-091BB66000AA}" destId="{990B6B97-6C6C-4C0C-B361-7F85BDC3F9D0}" srcOrd="4" destOrd="0" presId="urn:microsoft.com/office/officeart/2009/layout/CircleArrowProcess"/>
    <dgm:cxn modelId="{B7BB9A9D-5DC7-4122-8EED-57324150E01B}" type="presParOf" srcId="{990B6B97-6C6C-4C0C-B361-7F85BDC3F9D0}" destId="{D2A688FA-C447-4D16-B9A1-0DE22B8CB6B6}" srcOrd="0" destOrd="0" presId="urn:microsoft.com/office/officeart/2009/layout/CircleArrowProcess"/>
    <dgm:cxn modelId="{4C373B00-D248-41BD-88DE-0124792CD3A3}" type="presParOf" srcId="{BE56FC57-619A-4992-8685-091BB66000AA}" destId="{6B24D755-380A-4DA3-8517-B32188D4997B}" srcOrd="5" destOrd="0" presId="urn:microsoft.com/office/officeart/2009/layout/CircleArrowProcess"/>
    <dgm:cxn modelId="{9986F396-A4A4-42B6-BD8F-C59572B17CE9}" type="presParOf" srcId="{BE56FC57-619A-4992-8685-091BB66000AA}" destId="{98A1DB1A-3CD9-4D24-AD19-E7BFBF05379F}" srcOrd="6" destOrd="0" presId="urn:microsoft.com/office/officeart/2009/layout/CircleArrowProcess"/>
    <dgm:cxn modelId="{1A544FB9-DE79-48AB-B099-75BF03C72C7A}" type="presParOf" srcId="{98A1DB1A-3CD9-4D24-AD19-E7BFBF05379F}" destId="{407E2709-D0DD-47BA-83BB-8E8EC6E239BE}" srcOrd="0" destOrd="0" presId="urn:microsoft.com/office/officeart/2009/layout/CircleArrowProcess"/>
    <dgm:cxn modelId="{FC86214E-EBDF-4DC2-AD3B-335B92C21376}" type="presParOf" srcId="{BE56FC57-619A-4992-8685-091BB66000AA}" destId="{C997DF01-C2D5-446E-9061-E4042D01F1EC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722E83-C525-4B6A-9EC7-1D3357404AED}">
      <dsp:nvSpPr>
        <dsp:cNvPr id="0" name=""/>
        <dsp:cNvSpPr/>
      </dsp:nvSpPr>
      <dsp:spPr>
        <a:xfrm>
          <a:off x="1760783" y="0"/>
          <a:ext cx="1368583" cy="1368722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CB466B-F93A-4BC9-BCDD-27E566B5577C}">
      <dsp:nvSpPr>
        <dsp:cNvPr id="0" name=""/>
        <dsp:cNvSpPr/>
      </dsp:nvSpPr>
      <dsp:spPr>
        <a:xfrm>
          <a:off x="2062945" y="495440"/>
          <a:ext cx="763747" cy="38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DATA SOURCES</a:t>
          </a:r>
        </a:p>
      </dsp:txBody>
      <dsp:txXfrm>
        <a:off x="2062945" y="495440"/>
        <a:ext cx="763747" cy="381834"/>
      </dsp:txXfrm>
    </dsp:sp>
    <dsp:sp modelId="{C62FCE6D-B4E7-4986-8167-AE0ECB5E81A5}">
      <dsp:nvSpPr>
        <dsp:cNvPr id="0" name=""/>
        <dsp:cNvSpPr/>
      </dsp:nvSpPr>
      <dsp:spPr>
        <a:xfrm>
          <a:off x="1380579" y="786534"/>
          <a:ext cx="1368583" cy="1368722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5DC5BF-B7CB-433D-B4F5-53DE778F0CE9}">
      <dsp:nvSpPr>
        <dsp:cNvPr id="0" name=""/>
        <dsp:cNvSpPr/>
      </dsp:nvSpPr>
      <dsp:spPr>
        <a:xfrm>
          <a:off x="1480498" y="1300861"/>
          <a:ext cx="1655658" cy="38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DATA PROCESSING</a:t>
          </a:r>
        </a:p>
      </dsp:txBody>
      <dsp:txXfrm>
        <a:off x="1480498" y="1300861"/>
        <a:ext cx="1655658" cy="381834"/>
      </dsp:txXfrm>
    </dsp:sp>
    <dsp:sp modelId="{D2A688FA-C447-4D16-B9A1-0DE22B8CB6B6}">
      <dsp:nvSpPr>
        <dsp:cNvPr id="0" name=""/>
        <dsp:cNvSpPr/>
      </dsp:nvSpPr>
      <dsp:spPr>
        <a:xfrm>
          <a:off x="1760783" y="1575973"/>
          <a:ext cx="1368583" cy="1368722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24D755-380A-4DA3-8517-B32188D4997B}">
      <dsp:nvSpPr>
        <dsp:cNvPr id="0" name=""/>
        <dsp:cNvSpPr/>
      </dsp:nvSpPr>
      <dsp:spPr>
        <a:xfrm>
          <a:off x="2062945" y="2071413"/>
          <a:ext cx="763747" cy="38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DATA MODELING</a:t>
          </a:r>
        </a:p>
      </dsp:txBody>
      <dsp:txXfrm>
        <a:off x="2062945" y="2071413"/>
        <a:ext cx="763747" cy="381834"/>
      </dsp:txXfrm>
    </dsp:sp>
    <dsp:sp modelId="{407E2709-D0DD-47BA-83BB-8E8EC6E239BE}">
      <dsp:nvSpPr>
        <dsp:cNvPr id="0" name=""/>
        <dsp:cNvSpPr/>
      </dsp:nvSpPr>
      <dsp:spPr>
        <a:xfrm>
          <a:off x="1478133" y="2453247"/>
          <a:ext cx="1175785" cy="1176354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97DF01-C2D5-446E-9061-E4042D01F1EC}">
      <dsp:nvSpPr>
        <dsp:cNvPr id="0" name=""/>
        <dsp:cNvSpPr/>
      </dsp:nvSpPr>
      <dsp:spPr>
        <a:xfrm>
          <a:off x="1607708" y="2859400"/>
          <a:ext cx="910730" cy="38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DATA VISUALIZATION</a:t>
          </a:r>
        </a:p>
      </dsp:txBody>
      <dsp:txXfrm>
        <a:off x="1607708" y="2859400"/>
        <a:ext cx="910730" cy="381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02/27/2025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53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0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336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275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4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651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811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386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30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9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4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09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17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76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78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09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80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02/27/2025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5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Mobile Sales Data Dashboard</a:t>
            </a:r>
            <a:endParaRPr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Analysis &amp; Visualization using Power BI</a:t>
            </a:r>
          </a:p>
          <a:p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Vaishnavi Sonwane</a:t>
            </a:r>
          </a:p>
          <a:p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27/02/2025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1493B8-0A71-71EB-CBE1-ABF2329D66E8}"/>
              </a:ext>
            </a:extLst>
          </p:cNvPr>
          <p:cNvSpPr txBox="1"/>
          <p:nvPr/>
        </p:nvSpPr>
        <p:spPr>
          <a:xfrm>
            <a:off x="2714920" y="2958800"/>
            <a:ext cx="39024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859350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9EA7A99-9787-498C-5263-002A2FB9A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937" y="1900851"/>
            <a:ext cx="7550869" cy="416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Name: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Mobile Sales Analysis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 insights into mobile phone sales, transactions, and customer ratings.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Covers various cities across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Power BI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interactive visualization.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transactions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ratings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Shows insights on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payment methods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used by customers.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Supports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data-driven decision-making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better sales strategies.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0F9436-D934-E078-D9BA-5A419FB3F6F1}"/>
              </a:ext>
            </a:extLst>
          </p:cNvPr>
          <p:cNvSpPr txBox="1"/>
          <p:nvPr/>
        </p:nvSpPr>
        <p:spPr>
          <a:xfrm>
            <a:off x="3259605" y="1338605"/>
            <a:ext cx="290552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0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Introduction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3735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and Dataset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Project: Mo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bile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Analysis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Sales transactions, customer ratings, payment methods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Analyze sales trends and customer behavior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Used: Power BI, Power Query Editor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1122207"/>
            <a:ext cx="6798734" cy="895130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6" y="2314468"/>
            <a:ext cx="7688565" cy="3444997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or design diagram of the data processing workflow.</a:t>
            </a:r>
          </a:p>
          <a:p>
            <a:endParaRPr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861FE58-DD50-1A92-727C-6621A2B6EB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8500345"/>
              </p:ext>
            </p:extLst>
          </p:nvPr>
        </p:nvGraphicFramePr>
        <p:xfrm>
          <a:off x="2271858" y="2658074"/>
          <a:ext cx="4364612" cy="3629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transaction records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feedback and ratings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method details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sales data by brand and model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duplicate entries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Handled missing values and outliers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date formats and categories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filtering and transformation using Power Query Editor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Data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4" y="2490135"/>
            <a:ext cx="7128149" cy="3444997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sales in metropolitan cities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transactions via Debit Card and UPI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iPhone SE and OnePlus Nord are top-selling models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of customers rated products 4 or 5 stars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Power BI 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4729" y="1890724"/>
            <a:ext cx="7439234" cy="3444997"/>
          </a:xfrm>
        </p:spPr>
        <p:txBody>
          <a:bodyPr/>
          <a:lstStyle/>
          <a:p>
            <a:r>
              <a:rPr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representation of sales analysis using Power BI.</a:t>
            </a:r>
          </a:p>
          <a:p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972384-0E9B-D986-13FB-CD52C22A1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559" y="2486660"/>
            <a:ext cx="6351737" cy="359335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9C61A82-44FE-101A-4F1A-0CDFABB54FEF}"/>
              </a:ext>
            </a:extLst>
          </p:cNvPr>
          <p:cNvSpPr/>
          <p:nvPr/>
        </p:nvSpPr>
        <p:spPr>
          <a:xfrm>
            <a:off x="1480975" y="2639505"/>
            <a:ext cx="575035" cy="55508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Conclusion and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Data-driven insights help improve sales strategy</a:t>
            </a:r>
          </a:p>
          <a:p>
            <a:r>
              <a:rPr dirty="0"/>
              <a:t>Focus on high-performing models and cities</a:t>
            </a:r>
          </a:p>
          <a:p>
            <a:r>
              <a:rPr dirty="0"/>
              <a:t>Optimize payment options based on transaction trends</a:t>
            </a:r>
          </a:p>
          <a:p>
            <a:r>
              <a:rPr dirty="0"/>
              <a:t>Enhance customer experience for better ratings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Override1.xml><?xml version="1.0" encoding="utf-8"?>
<a:themeOverride xmlns:a="http://schemas.openxmlformats.org/drawingml/2006/main">
  <a:clrScheme name="Organic">
    <a:dk1>
      <a:sysClr val="windowText" lastClr="000000"/>
    </a:dk1>
    <a:lt1>
      <a:sysClr val="window" lastClr="FFFFFF"/>
    </a:lt1>
    <a:dk2>
      <a:srgbClr val="212121"/>
    </a:dk2>
    <a:lt2>
      <a:srgbClr val="DADADA"/>
    </a:lt2>
    <a:accent1>
      <a:srgbClr val="83992A"/>
    </a:accent1>
    <a:accent2>
      <a:srgbClr val="3C9770"/>
    </a:accent2>
    <a:accent3>
      <a:srgbClr val="44709D"/>
    </a:accent3>
    <a:accent4>
      <a:srgbClr val="A23C33"/>
    </a:accent4>
    <a:accent5>
      <a:srgbClr val="D97828"/>
    </a:accent5>
    <a:accent6>
      <a:srgbClr val="DEB340"/>
    </a:accent6>
    <a:hlink>
      <a:srgbClr val="A8BF4D"/>
    </a:hlink>
    <a:folHlink>
      <a:srgbClr val="B4CA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</TotalTime>
  <Words>266</Words>
  <Application>Microsoft Office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Garamond</vt:lpstr>
      <vt:lpstr>Times New Roman</vt:lpstr>
      <vt:lpstr>Organic</vt:lpstr>
      <vt:lpstr>Mobile Sales Data Dashboard</vt:lpstr>
      <vt:lpstr>PowerPoint Presentation</vt:lpstr>
      <vt:lpstr>Project and Dataset Information</vt:lpstr>
      <vt:lpstr>Architecture Diagram</vt:lpstr>
      <vt:lpstr>Data Sources</vt:lpstr>
      <vt:lpstr>Data Cleaning and Transformation</vt:lpstr>
      <vt:lpstr>Key Data Insights</vt:lpstr>
      <vt:lpstr>Power BI Dashboard Overview</vt:lpstr>
      <vt:lpstr>Conclusion and Recommendations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HP</dc:creator>
  <cp:keywords/>
  <dc:description>generated using python-pptx</dc:description>
  <cp:lastModifiedBy>Vaishnavi Sonwane</cp:lastModifiedBy>
  <cp:revision>9</cp:revision>
  <dcterms:created xsi:type="dcterms:W3CDTF">2013-01-27T09:14:16Z</dcterms:created>
  <dcterms:modified xsi:type="dcterms:W3CDTF">2025-02-27T15:32:11Z</dcterms:modified>
  <cp:category/>
</cp:coreProperties>
</file>