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9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8" autoAdjust="0"/>
    <p:restoredTop sz="97687" autoAdjust="0"/>
  </p:normalViewPr>
  <p:slideViewPr>
    <p:cSldViewPr>
      <p:cViewPr varScale="1">
        <p:scale>
          <a:sx n="72" d="100"/>
          <a:sy n="72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30563-AE39-43D6-A976-3248E8AC7EA8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D5D6-34CE-42B2-BB6D-9B115DCA1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D5D6-34CE-42B2-BB6D-9B115DCA1F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1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F74D-B661-4E55-BBFF-B55785A8EB60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7AFFE2-BE64-4ADD-9F35-155761E0325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EBA98F-560C-4997-81C4-81D4D9187EAB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F74D-B661-4E55-BBFF-B55785A8EB60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DC1E59-17DD-41CE-97CA-624A472382D4}" type="datetime2">
              <a:rPr lang="en-US" smtClean="0"/>
              <a:t>Monday, November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November 27,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Rashmi </a:t>
            </a:r>
            <a:r>
              <a:rPr lang="en-US" dirty="0" err="1" smtClean="0"/>
              <a:t>lathi</a:t>
            </a:r>
            <a:r>
              <a:rPr lang="en-US" dirty="0" smtClean="0"/>
              <a:t> – 2015b4a70619p</a:t>
            </a:r>
          </a:p>
          <a:p>
            <a:r>
              <a:rPr lang="en-US" dirty="0" err="1" smtClean="0"/>
              <a:t>Vaishnavi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r>
              <a:rPr lang="en-US" dirty="0" smtClean="0"/>
              <a:t>- 2015b4a70777p</a:t>
            </a:r>
          </a:p>
          <a:p>
            <a:r>
              <a:rPr lang="en-US" dirty="0" err="1" smtClean="0"/>
              <a:t>Deepika</a:t>
            </a:r>
            <a:r>
              <a:rPr lang="en-US" dirty="0" smtClean="0"/>
              <a:t> </a:t>
            </a:r>
            <a:r>
              <a:rPr lang="en-US" dirty="0" err="1" smtClean="0"/>
              <a:t>poonia</a:t>
            </a:r>
            <a:r>
              <a:rPr lang="en-US" dirty="0" smtClean="0"/>
              <a:t>- 2015b4ts0968p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FUZZY LOGIC ASSIGNMENT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21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PROCESSING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GB" sz="2500" dirty="0" smtClean="0"/>
          </a:p>
          <a:p>
            <a:r>
              <a:rPr lang="en-GB" sz="2500" dirty="0" smtClean="0"/>
              <a:t>Image </a:t>
            </a:r>
            <a:r>
              <a:rPr lang="en-GB" sz="2500" dirty="0"/>
              <a:t>processing is a method to convert an image into digital form and perform some </a:t>
            </a:r>
            <a:r>
              <a:rPr lang="en-GB" sz="2500" dirty="0" smtClean="0"/>
              <a:t>operations.</a:t>
            </a:r>
          </a:p>
          <a:p>
            <a:pPr marL="0" indent="0">
              <a:buNone/>
            </a:pPr>
            <a:endParaRPr lang="en-GB" sz="2500" dirty="0" smtClean="0"/>
          </a:p>
          <a:p>
            <a:r>
              <a:rPr lang="en-US" sz="2400" dirty="0" smtClean="0"/>
              <a:t>Fuzzy logic is used to incorporate uncertainty.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Fuzzy image processing consists of </a:t>
            </a:r>
            <a:r>
              <a:rPr lang="en-US" sz="2400" dirty="0" smtClean="0"/>
              <a:t>Image </a:t>
            </a:r>
            <a:r>
              <a:rPr lang="en-US" sz="2400" dirty="0"/>
              <a:t>fuzzification, Modification of membership values, </a:t>
            </a:r>
            <a:r>
              <a:rPr lang="en-US" sz="2400" dirty="0" smtClean="0"/>
              <a:t>Image </a:t>
            </a:r>
            <a:r>
              <a:rPr lang="en-US" sz="2400" dirty="0"/>
              <a:t>defuzzification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ppropriate </a:t>
            </a:r>
            <a:r>
              <a:rPr lang="en-US" sz="2400" dirty="0"/>
              <a:t>fuzzy </a:t>
            </a:r>
            <a:r>
              <a:rPr lang="en-US" sz="2400" dirty="0" smtClean="0"/>
              <a:t>techniques using inference system </a:t>
            </a:r>
            <a:r>
              <a:rPr lang="en-US" sz="2400" dirty="0"/>
              <a:t>modify the membership </a:t>
            </a:r>
            <a:r>
              <a:rPr lang="en-US" sz="2400" dirty="0" smtClean="0"/>
              <a:t>values.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96624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Segmentation- </a:t>
            </a:r>
            <a:r>
              <a:rPr lang="en-US" dirty="0"/>
              <a:t>process that subdivides an image into </a:t>
            </a:r>
            <a:r>
              <a:rPr lang="en-US" dirty="0" smtClean="0"/>
              <a:t>uniformly </a:t>
            </a:r>
            <a:r>
              <a:rPr lang="en-US" dirty="0"/>
              <a:t>homogeneous </a:t>
            </a:r>
            <a:r>
              <a:rPr lang="en-US" dirty="0" smtClean="0"/>
              <a:t>regions.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Traditional algorithms convolute the </a:t>
            </a:r>
            <a:r>
              <a:rPr lang="en-US" dirty="0"/>
              <a:t>input </a:t>
            </a:r>
            <a:r>
              <a:rPr lang="en-US" dirty="0" smtClean="0"/>
              <a:t>image which </a:t>
            </a:r>
            <a:r>
              <a:rPr lang="en-US" dirty="0"/>
              <a:t>lead to considerable loss in edge </a:t>
            </a:r>
            <a:r>
              <a:rPr lang="en-US" dirty="0" smtClean="0"/>
              <a:t>detection.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fuzzy logic </a:t>
            </a:r>
            <a:r>
              <a:rPr lang="en-US" dirty="0" smtClean="0"/>
              <a:t>algorithm uses </a:t>
            </a:r>
            <a:r>
              <a:rPr lang="en-US" dirty="0"/>
              <a:t>membership functions to define the degree to which a pixel belongs to an edge or a uniform region.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841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EDGE DETECTION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80" y="2286000"/>
            <a:ext cx="5583767" cy="4187825"/>
          </a:xfrm>
        </p:spPr>
      </p:pic>
      <p:sp>
        <p:nvSpPr>
          <p:cNvPr id="5" name="TextBox 4"/>
          <p:cNvSpPr txBox="1"/>
          <p:nvPr/>
        </p:nvSpPr>
        <p:spPr>
          <a:xfrm>
            <a:off x="3352800" y="167640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INTIAL IMAGE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6887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FOR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Import RGB Image and Convert to </a:t>
            </a:r>
            <a:r>
              <a:rPr lang="en-US" dirty="0" err="1" smtClean="0"/>
              <a:t>Grayscale</a:t>
            </a:r>
            <a:endParaRPr lang="en-US" dirty="0" smtClean="0"/>
          </a:p>
          <a:p>
            <a:endParaRPr lang="en-GB" dirty="0"/>
          </a:p>
          <a:p>
            <a:endParaRPr lang="en-US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https://lh5.googleusercontent.com/1gqCdx2OTaqrHXLiMsgrPZSiTtkXkMBoX1wek0cG49SdIJv33pcQ2uB4QMRJ813N3RH52Isme52eD6FG3eyjMVyyFUxn__TZ7sYDDFaScyqz38Ic1Vm9lKCas-tLZVdYq0UqNkZb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r="8696" b="4348"/>
          <a:stretch/>
        </p:blipFill>
        <p:spPr bwMode="auto">
          <a:xfrm>
            <a:off x="2266122" y="2133600"/>
            <a:ext cx="4363278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1000" y="5486400"/>
            <a:ext cx="8459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Step 2: Convert Image to Double-Precision Data and scale </a:t>
            </a:r>
          </a:p>
          <a:p>
            <a:r>
              <a:rPr lang="en-US" sz="2400" dirty="0" smtClean="0"/>
              <a:t>to [0,1]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026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3: Obtain Image Gradient to locate breaks in uniform regions. </a:t>
            </a:r>
          </a:p>
          <a:p>
            <a:endParaRPr lang="en-GB" dirty="0"/>
          </a:p>
        </p:txBody>
      </p:sp>
      <p:pic>
        <p:nvPicPr>
          <p:cNvPr id="4" name="Picture 3" descr="https://lh6.googleusercontent.com/xkImThGhjAfKSgLrwKeVLeMSqnhqDmVkL_znj6AVXCr8xmO08f7ClpWrnJmtTbVMCh14Qmsou-4ZCy7swvvQf8L5cWKxLzaKGTZbNF3BWxtkjwTeWaStdGC4_TCwjKYYCQMg3BC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6"/>
          <a:stretch/>
        </p:blipFill>
        <p:spPr bwMode="auto">
          <a:xfrm>
            <a:off x="152400" y="2514600"/>
            <a:ext cx="4578626" cy="367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lh5.googleusercontent.com/scK_M9KJ4tflbVWaYTkOBA_r2pKdWrK3fOpfskOvkDzE5_4V28tgq_0azXXbOLxOgDCIcFunbDt4jV0UAHJAGj-aWhMBjMo-r5Xwwn7qcweQm94-Q8iuVsmjVPMvfpYpKxIWLaV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" t="-5435" r="6827" b="5435"/>
          <a:stretch/>
        </p:blipFill>
        <p:spPr bwMode="auto">
          <a:xfrm>
            <a:off x="4919870" y="2362200"/>
            <a:ext cx="4210878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23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4: Define Fuzzy Inference System (FIS) for Edge Detection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https://lh4.googleusercontent.com/0KDcpTPw-CkylDMbxvfvuKEvsIzX12aCuFohjy6DKrZcJ11apHfxMNRHWWwte-L5sOLMI0fTviMGVn5nndTBstFbrel8ip5NRiQjMjAVUqfbxsKyozLgs6-EDZBTLdm7y9TZ9WJ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52578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779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Step </a:t>
            </a:r>
            <a:r>
              <a:rPr lang="en-US" dirty="0"/>
              <a:t>5: Specify FIS Rules</a:t>
            </a:r>
            <a:endParaRPr lang="en-GB" dirty="0"/>
          </a:p>
          <a:p>
            <a:pPr marL="0" indent="0">
              <a:buNone/>
            </a:pPr>
            <a:r>
              <a:rPr lang="en-US" i="1" dirty="0" smtClean="0"/>
              <a:t>    r1 </a:t>
            </a:r>
            <a:r>
              <a:rPr lang="en-US" i="1" dirty="0"/>
              <a:t>= 'If Ix is zero and </a:t>
            </a:r>
            <a:r>
              <a:rPr lang="en-US" i="1" dirty="0" err="1"/>
              <a:t>Iy</a:t>
            </a:r>
            <a:r>
              <a:rPr lang="en-US" i="1" dirty="0"/>
              <a:t> is zero then </a:t>
            </a:r>
            <a:r>
              <a:rPr lang="en-US" i="1" dirty="0" err="1"/>
              <a:t>Iout</a:t>
            </a:r>
            <a:r>
              <a:rPr lang="en-US" i="1" dirty="0"/>
              <a:t> is white';</a:t>
            </a:r>
            <a:br>
              <a:rPr lang="en-US" i="1" dirty="0"/>
            </a:br>
            <a:r>
              <a:rPr lang="en-US" i="1" dirty="0" smtClean="0"/>
              <a:t>    r2 </a:t>
            </a:r>
            <a:r>
              <a:rPr lang="en-US" i="1" dirty="0"/>
              <a:t>= 'If Ix is not zero or </a:t>
            </a:r>
            <a:r>
              <a:rPr lang="en-US" i="1" dirty="0" err="1"/>
              <a:t>Iy</a:t>
            </a:r>
            <a:r>
              <a:rPr lang="en-US" i="1" dirty="0"/>
              <a:t> is not zero then </a:t>
            </a:r>
            <a:r>
              <a:rPr lang="en-US" i="1" dirty="0" err="1"/>
              <a:t>Iout</a:t>
            </a:r>
            <a:r>
              <a:rPr lang="en-US" i="1" dirty="0"/>
              <a:t> is </a:t>
            </a:r>
            <a:r>
              <a:rPr lang="en-US" i="1" dirty="0" smtClean="0"/>
              <a:t>           black';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/>
              <a:t>Step 6: Evaluate FIS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0491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EDGE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7: Plot Results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https://lh4.googleusercontent.com/88H0vuy-fCJJW3dqsJmB7AgmD3iQfdrYRwiRRpasrlpmCTyLhqjnzZjbmaCGQ0sjcbSOObgF2DtGKAKNaIUn40uTgHF6f3DKNiPKCYiXTkPpiOwLkh5BeFWbQT1UK9X6WMJuu6x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5334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881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FUZZIFICATION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of changing a real scalar value into a fuzzy value.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Fuzzy membership functions represent likenesses of objects to vague properties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Fuzzification changes variables into natural language.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1432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FUZZY LINGUISTIC VARIABLE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152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6000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APPLICATIONS IN COMPUTER ENGINEERING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Fuzzy </a:t>
            </a:r>
            <a:r>
              <a:rPr lang="en-US" dirty="0"/>
              <a:t>logic is applied in the design of systems, to make use of human knowledge and experience.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1: </a:t>
            </a: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fuzzy model </a:t>
            </a:r>
            <a:r>
              <a:rPr lang="en-US" dirty="0" smtClean="0"/>
              <a:t>from problem domain.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2: Integration of solution in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06074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MEMBERSHIP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Triangular Membership </a:t>
            </a:r>
            <a:r>
              <a:rPr lang="en-US" b="1" dirty="0" smtClean="0"/>
              <a:t>Function</a:t>
            </a:r>
          </a:p>
          <a:p>
            <a:endParaRPr lang="en-GB" dirty="0"/>
          </a:p>
        </p:txBody>
      </p:sp>
      <p:pic>
        <p:nvPicPr>
          <p:cNvPr id="4" name="Picture 3" descr="C:\Users\user\Desktop\linear_m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3" r="56851" b="21807"/>
          <a:stretch/>
        </p:blipFill>
        <p:spPr bwMode="auto">
          <a:xfrm>
            <a:off x="1905000" y="2209800"/>
            <a:ext cx="52578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867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name: </a:t>
            </a:r>
            <a:r>
              <a:rPr lang="en-US" sz="2400" dirty="0" err="1"/>
              <a:t>trimf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84761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MEMBERSHIP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Trapezoidal </a:t>
            </a:r>
            <a:r>
              <a:rPr lang="en-US" b="1" dirty="0" smtClean="0"/>
              <a:t>Membership Function</a:t>
            </a:r>
          </a:p>
          <a:p>
            <a:endParaRPr lang="en-GB" dirty="0"/>
          </a:p>
        </p:txBody>
      </p:sp>
      <p:pic>
        <p:nvPicPr>
          <p:cNvPr id="4" name="Picture 3" descr="C:\Users\user\Desktop\linear_m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6" t="14057" b="20798"/>
          <a:stretch/>
        </p:blipFill>
        <p:spPr bwMode="auto">
          <a:xfrm>
            <a:off x="1219200" y="2209800"/>
            <a:ext cx="6248400" cy="365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2700" y="588396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name: </a:t>
            </a:r>
            <a:r>
              <a:rPr lang="en-US" sz="2400" dirty="0" err="1" smtClean="0"/>
              <a:t>trapmf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51542191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MEMBERSHIP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Gaussian And Generalized Bell </a:t>
            </a:r>
            <a:r>
              <a:rPr lang="en-US" b="1" dirty="0" smtClean="0"/>
              <a:t>Function</a:t>
            </a:r>
          </a:p>
          <a:p>
            <a:endParaRPr lang="en-GB" dirty="0"/>
          </a:p>
        </p:txBody>
      </p:sp>
      <p:pic>
        <p:nvPicPr>
          <p:cNvPr id="4" name="Picture 3" descr="C:\Users\user\Desktop\gbelland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6" b="12168"/>
          <a:stretch/>
        </p:blipFill>
        <p:spPr bwMode="auto">
          <a:xfrm>
            <a:off x="838200" y="2229264"/>
            <a:ext cx="7315200" cy="3986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465254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MEMBERSHIP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Sigmoidal </a:t>
            </a:r>
            <a:r>
              <a:rPr lang="en-US" b="1" dirty="0" smtClean="0"/>
              <a:t>Function</a:t>
            </a:r>
          </a:p>
          <a:p>
            <a:endParaRPr lang="en-GB" dirty="0"/>
          </a:p>
        </p:txBody>
      </p:sp>
      <p:pic>
        <p:nvPicPr>
          <p:cNvPr id="4" name="Picture 3" descr="C:\Users\user\Desktop\sigmoida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6087" r="-981" b="7279"/>
          <a:stretch/>
        </p:blipFill>
        <p:spPr bwMode="auto">
          <a:xfrm>
            <a:off x="228600" y="2372042"/>
            <a:ext cx="8763000" cy="32667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035505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MEMBERSHIP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Polynomial Function</a:t>
            </a:r>
          </a:p>
          <a:p>
            <a:endParaRPr lang="en-GB" dirty="0"/>
          </a:p>
        </p:txBody>
      </p:sp>
      <p:pic>
        <p:nvPicPr>
          <p:cNvPr id="4" name="Picture 3" descr="C:\Users\user\Desktop\pizsmfs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8"/>
          <a:stretch/>
        </p:blipFill>
        <p:spPr bwMode="auto">
          <a:xfrm>
            <a:off x="152400" y="2606744"/>
            <a:ext cx="8839200" cy="34130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76432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DEFUZZIFICATION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dirty="0"/>
              <a:t> is the process of producing a quantifiable result in Crisp </a:t>
            </a:r>
            <a:r>
              <a:rPr lang="en-US" dirty="0" smtClean="0"/>
              <a:t>logic.</a:t>
            </a:r>
          </a:p>
          <a:p>
            <a:endParaRPr lang="en-US" dirty="0" smtClean="0"/>
          </a:p>
          <a:p>
            <a:r>
              <a:rPr lang="en-US" dirty="0" smtClean="0"/>
              <a:t>It’s maps </a:t>
            </a:r>
            <a:r>
              <a:rPr lang="en-US" dirty="0"/>
              <a:t>a fuzzy set to a crisp </a:t>
            </a:r>
            <a:r>
              <a:rPr lang="en-US" dirty="0" smtClean="0"/>
              <a:t>set.</a:t>
            </a:r>
          </a:p>
          <a:p>
            <a:endParaRPr lang="en-US" dirty="0" smtClean="0"/>
          </a:p>
          <a:p>
            <a:r>
              <a:rPr lang="en-US" dirty="0"/>
              <a:t>It is inverse of </a:t>
            </a:r>
            <a:r>
              <a:rPr lang="en-US" dirty="0" smtClean="0"/>
              <a:t>fuzzification.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031839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METHODS OF DEFUZZIFICATION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1" dirty="0" smtClean="0"/>
              </a:p>
              <a:p>
                <a:r>
                  <a:rPr lang="en-US" b="1" dirty="0" smtClean="0"/>
                  <a:t>Center of Sums</a:t>
                </a:r>
                <a:r>
                  <a:rPr lang="en-GB" b="1" dirty="0"/>
                  <a:t>:</a:t>
                </a:r>
                <a:r>
                  <a:rPr lang="en-GB" dirty="0" smtClean="0"/>
                  <a:t>  </a:t>
                </a:r>
                <a:r>
                  <a:rPr lang="en-US" dirty="0"/>
                  <a:t>z*=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/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i="1"/>
                            </m:ctrlPr>
                          </m:naryPr>
                          <m:sub/>
                          <m:sup/>
                          <m:e>
                            <m:r>
                              <a:rPr lang="en-US" i="1"/>
                              <m:t>𝑧</m:t>
                            </m:r>
                            <m:r>
                              <a:rPr lang="en-US" i="1"/>
                              <m:t>.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i="1"/>
                                </m:ctrlPr>
                              </m:naryPr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=1</m:t>
                                </m:r>
                              </m:sub>
                              <m:sup>
                                <m:r>
                                  <a:rPr lang="en-US" i="1"/>
                                  <m:t>𝑛</m:t>
                                </m:r>
                              </m:sup>
                              <m:e>
                                <m:r>
                                  <a:rPr lang="en-US" i="1"/>
                                  <m:t>µ.</m:t>
                                </m:r>
                                <m:r>
                                  <a:rPr lang="en-US" i="1"/>
                                  <m:t>𝑧𝑑𝑧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i="1"/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i="1"/>
                                </m:ctrlPr>
                              </m:naryPr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=1</m:t>
                                </m:r>
                              </m:sub>
                              <m:sup>
                                <m:r>
                                  <a:rPr lang="en-US" i="1"/>
                                  <m:t>𝑛</m:t>
                                </m:r>
                              </m:sup>
                              <m:e>
                                <m:r>
                                  <a:rPr lang="en-US" i="1"/>
                                  <m:t>µ.</m:t>
                                </m:r>
                                <m:r>
                                  <a:rPr lang="en-US" i="1"/>
                                  <m:t>𝑧𝑑𝑧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dirty="0"/>
                  <a:t> , for all </a:t>
                </a:r>
                <a:r>
                  <a:rPr lang="en-US" dirty="0" smtClean="0"/>
                  <a:t>z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US" b="1" dirty="0"/>
                  <a:t>Centroid </a:t>
                </a:r>
                <a:r>
                  <a:rPr lang="en-US" b="1" dirty="0" smtClean="0"/>
                  <a:t>Method: </a:t>
                </a:r>
                <a:r>
                  <a:rPr lang="en-US" dirty="0"/>
                  <a:t>z</a:t>
                </a:r>
                <a:r>
                  <a:rPr lang="en-US" dirty="0"/>
                  <a:t>*=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 ù</m:t>
                            </m:r>
                          </m:e>
                        </m:nary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𝑑𝑧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ù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𝑑𝑧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dirty="0"/>
                  <a:t>Weighted Average </a:t>
                </a:r>
                <a:r>
                  <a:rPr lang="en-US" b="1" dirty="0" smtClean="0"/>
                  <a:t>Method: </a:t>
                </a:r>
                <a:r>
                  <a:rPr lang="en-US" dirty="0"/>
                  <a:t>z*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/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/>
                            </m:ctrlPr>
                          </m:naryPr>
                          <m:sub/>
                          <m:sup/>
                          <m:e>
                            <m:r>
                              <a:rPr lang="en-US"/>
                              <m:t>µ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z</m:t>
                                </m:r>
                              </m:e>
                            </m:d>
                            <m:r>
                              <a:rPr lang="en-US" baseline="-25000"/>
                              <m:t>.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𝑍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/>
                            </m:ctrlPr>
                          </m:naryPr>
                          <m:sub/>
                          <m:sup/>
                          <m:e>
                            <m:r>
                              <a:rPr lang="en-US" i="1"/>
                              <m:t>µ(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i="1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62" t="-1200" b="-58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0232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DEFUZZIFICATION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b="1" dirty="0" smtClean="0"/>
              </a:p>
              <a:p>
                <a:r>
                  <a:rPr lang="en-US" b="1" dirty="0" smtClean="0"/>
                  <a:t>Max </a:t>
                </a:r>
                <a:r>
                  <a:rPr lang="en-US" b="1" dirty="0"/>
                  <a:t>Membership Principle: </a:t>
                </a:r>
                <a:r>
                  <a:rPr lang="en-US" dirty="0"/>
                  <a:t>µ</a:t>
                </a:r>
                <a:r>
                  <a:rPr lang="en-US" baseline="-25000" dirty="0"/>
                  <a:t>Ç </a:t>
                </a:r>
                <a:r>
                  <a:rPr lang="en-US" dirty="0"/>
                  <a:t>(z*) ≥ µ</a:t>
                </a:r>
                <a:r>
                  <a:rPr lang="en-US" baseline="-25000" dirty="0"/>
                  <a:t>Ç </a:t>
                </a:r>
                <a:r>
                  <a:rPr lang="en-US" dirty="0"/>
                  <a:t>(z)   for all z € Z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Mean </a:t>
                </a:r>
                <a:r>
                  <a:rPr lang="en-US" b="1" dirty="0"/>
                  <a:t>Max Membership: </a:t>
                </a:r>
                <a:r>
                  <a:rPr lang="en-GB" dirty="0"/>
                  <a:t>Z*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+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First </a:t>
                </a:r>
                <a:r>
                  <a:rPr lang="en-US" b="1" dirty="0"/>
                  <a:t>(Or Last) Of </a:t>
                </a:r>
                <a:r>
                  <a:rPr lang="en-US" b="1" dirty="0" smtClean="0"/>
                  <a:t>Maxima: 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 err="1" smtClean="0"/>
                  <a:t>hgt</a:t>
                </a:r>
                <a:r>
                  <a:rPr lang="en-US" dirty="0" smtClean="0"/>
                  <a:t>(C</a:t>
                </a:r>
                <a:r>
                  <a:rPr lang="en-US" baseline="-25000" dirty="0" smtClean="0"/>
                  <a:t>K  </a:t>
                </a:r>
                <a:r>
                  <a:rPr lang="en-US" dirty="0"/>
                  <a:t>) = sup µ</a:t>
                </a:r>
                <a:r>
                  <a:rPr lang="en-US" baseline="-25000" dirty="0" err="1"/>
                  <a:t>Ck</a:t>
                </a:r>
                <a:r>
                  <a:rPr lang="en-US" baseline="-25000" dirty="0"/>
                  <a:t> </a:t>
                </a:r>
                <a:r>
                  <a:rPr lang="en-US" dirty="0"/>
                  <a:t>(z) , where z € </a:t>
                </a:r>
                <a:r>
                  <a:rPr lang="en-US" dirty="0" smtClean="0"/>
                  <a:t>Z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 z* = </a:t>
                </a:r>
                <a:r>
                  <a:rPr lang="en-US" dirty="0" err="1"/>
                  <a:t>inf</a:t>
                </a:r>
                <a:r>
                  <a:rPr lang="en-US" dirty="0"/>
                  <a:t> { z € Z | µ</a:t>
                </a:r>
                <a:r>
                  <a:rPr lang="en-US" baseline="-25000" dirty="0" err="1"/>
                  <a:t>Ck</a:t>
                </a:r>
                <a:r>
                  <a:rPr lang="en-US" baseline="-25000" dirty="0"/>
                  <a:t> </a:t>
                </a:r>
                <a:r>
                  <a:rPr lang="en-US" dirty="0"/>
                  <a:t>(z) = </a:t>
                </a:r>
                <a:r>
                  <a:rPr lang="en-US" dirty="0" err="1"/>
                  <a:t>hgt</a:t>
                </a:r>
                <a:r>
                  <a:rPr lang="en-US" dirty="0"/>
                  <a:t> (C</a:t>
                </a:r>
                <a:r>
                  <a:rPr lang="en-US" baseline="-25000" dirty="0"/>
                  <a:t>K </a:t>
                </a:r>
                <a:r>
                  <a:rPr lang="en-US" dirty="0"/>
                  <a:t>)} , where z € </a:t>
                </a:r>
                <a:r>
                  <a:rPr lang="en-US" dirty="0" smtClean="0"/>
                  <a:t>Z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/>
                  <a:t>z* = sup { z € Z | µ</a:t>
                </a:r>
                <a:r>
                  <a:rPr lang="en-US" baseline="-25000" dirty="0" err="1"/>
                  <a:t>Ck</a:t>
                </a:r>
                <a:r>
                  <a:rPr lang="en-US" baseline="-25000" dirty="0"/>
                  <a:t> </a:t>
                </a:r>
                <a:r>
                  <a:rPr lang="en-US" dirty="0"/>
                  <a:t>(z) = </a:t>
                </a:r>
                <a:r>
                  <a:rPr lang="en-US" dirty="0" err="1"/>
                  <a:t>hgt</a:t>
                </a:r>
                <a:r>
                  <a:rPr lang="en-US" dirty="0"/>
                  <a:t> (C</a:t>
                </a:r>
                <a:r>
                  <a:rPr lang="en-US" baseline="-25000" dirty="0"/>
                  <a:t>K </a:t>
                </a:r>
                <a:r>
                  <a:rPr lang="en-US" dirty="0"/>
                  <a:t>)} , where z € Z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19" t="-1867" r="-430" b="-15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1626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FUZZY CONTROL SYSTEM</a:t>
            </a:r>
            <a:endParaRPr lang="en-GB" b="1" dirty="0"/>
          </a:p>
        </p:txBody>
      </p:sp>
      <p:pic>
        <p:nvPicPr>
          <p:cNvPr id="4" name="Content Placeholder 3" descr="https://lh5.googleusercontent.com/zqVUp76dJrXJlnDNO_HtcyRw15ZQYtmCY5IRum8RpnoTC3ZEABsA9thJ_2-kjI_yrGcEOEkV0dfgvj0YCrt5s2aVlSsmD0KGdGntnFbmdH-jR32Po3yqWRUz8bgXaJf-IugG-6Op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8392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8303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GRADED APPROACH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of Fuzzy Logic in real life problems allows </a:t>
            </a:r>
            <a:r>
              <a:rPr lang="en-US" dirty="0"/>
              <a:t>for a partially ordered scale of truth </a:t>
            </a:r>
            <a:r>
              <a:rPr lang="en-US" dirty="0" smtClean="0"/>
              <a:t>values, including false and true. </a:t>
            </a:r>
          </a:p>
          <a:p>
            <a:endParaRPr lang="en-US" dirty="0" smtClean="0"/>
          </a:p>
          <a:p>
            <a:r>
              <a:rPr lang="en-US" dirty="0" smtClean="0"/>
              <a:t>Classical logic - {0, 1}. Fuzzy logic – [0,1]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995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MINING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Data mining- </a:t>
            </a:r>
            <a:r>
              <a:rPr lang="en-US" dirty="0"/>
              <a:t>P</a:t>
            </a:r>
            <a:r>
              <a:rPr lang="en-US" dirty="0" smtClean="0"/>
              <a:t>rocess of discovering patterns in data.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is to find homogeneous </a:t>
            </a:r>
            <a:r>
              <a:rPr lang="en-US" dirty="0" smtClean="0"/>
              <a:t>categories for recognition </a:t>
            </a:r>
            <a:r>
              <a:rPr lang="en-US" dirty="0"/>
              <a:t>of</a:t>
            </a:r>
            <a:r>
              <a:rPr lang="en-US" dirty="0" smtClean="0"/>
              <a:t> class data.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fuzzy sets brings </a:t>
            </a:r>
            <a:r>
              <a:rPr lang="en-US" dirty="0" smtClean="0"/>
              <a:t>flexibility.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fuzzy </a:t>
            </a:r>
            <a:r>
              <a:rPr lang="en-US" dirty="0"/>
              <a:t>rules </a:t>
            </a:r>
            <a:r>
              <a:rPr lang="en-US" dirty="0" smtClean="0"/>
              <a:t>simplify to </a:t>
            </a:r>
            <a:r>
              <a:rPr lang="en-US" dirty="0"/>
              <a:t>natural </a:t>
            </a:r>
            <a:r>
              <a:rPr lang="en-US" dirty="0" smtClean="0"/>
              <a:t>language.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2678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INFORMATION RETRIEVAL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Information Retrieval – process of organizing data to answer user’s query.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uzzy sets enable </a:t>
            </a:r>
            <a:r>
              <a:rPr lang="en-US" dirty="0"/>
              <a:t>the user to </a:t>
            </a:r>
            <a:r>
              <a:rPr lang="en-US" dirty="0" smtClean="0"/>
              <a:t>express </a:t>
            </a:r>
            <a:r>
              <a:rPr lang="en-US" dirty="0"/>
              <a:t>expectations in </a:t>
            </a:r>
            <a:r>
              <a:rPr lang="en-US" dirty="0" smtClean="0"/>
              <a:t>natural language.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Approximate </a:t>
            </a:r>
            <a:r>
              <a:rPr lang="en-US" dirty="0"/>
              <a:t>matching between the user’s queries </a:t>
            </a:r>
            <a:r>
              <a:rPr lang="en-US" dirty="0" smtClean="0"/>
              <a:t>and existing </a:t>
            </a:r>
            <a:r>
              <a:rPr lang="en-US" dirty="0"/>
              <a:t>elements in the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771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CRYPTOGRAPHY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Cryptography is used for encryption in data communication.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urrently </a:t>
            </a:r>
            <a:r>
              <a:rPr lang="en-US" dirty="0"/>
              <a:t>used encryption algorithms only concern about security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uzzy logic algorithm provides either low </a:t>
            </a:r>
            <a:r>
              <a:rPr lang="en-US" dirty="0"/>
              <a:t>processing or high </a:t>
            </a:r>
            <a:r>
              <a:rPr lang="en-US" dirty="0" smtClean="0"/>
              <a:t>security by using </a:t>
            </a:r>
            <a:r>
              <a:rPr lang="en-US" dirty="0"/>
              <a:t>variable keys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uzzification </a:t>
            </a:r>
            <a:r>
              <a:rPr lang="en-US" dirty="0"/>
              <a:t>changes depending on the key size and the number of mapping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334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COMPUTER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Security concerns the protection of </a:t>
            </a:r>
            <a:r>
              <a:rPr lang="en-US" dirty="0" smtClean="0"/>
              <a:t>information </a:t>
            </a:r>
            <a:r>
              <a:rPr lang="en-US" dirty="0"/>
              <a:t>from </a:t>
            </a:r>
            <a:r>
              <a:rPr lang="en-US" dirty="0" smtClean="0"/>
              <a:t>misuse.</a:t>
            </a:r>
          </a:p>
          <a:p>
            <a:endParaRPr lang="en-US" dirty="0" smtClean="0"/>
          </a:p>
          <a:p>
            <a:r>
              <a:rPr lang="en-US" dirty="0"/>
              <a:t>Fuzzy Logic </a:t>
            </a:r>
            <a:r>
              <a:rPr lang="en-US" dirty="0" smtClean="0"/>
              <a:t>provides </a:t>
            </a:r>
            <a:r>
              <a:rPr lang="en-US" dirty="0"/>
              <a:t>good security analysis </a:t>
            </a:r>
            <a:r>
              <a:rPr lang="en-US" dirty="0" smtClean="0"/>
              <a:t>by taking advantage </a:t>
            </a:r>
            <a:r>
              <a:rPr lang="en-US" dirty="0"/>
              <a:t>of an operator’s experience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uzzy </a:t>
            </a:r>
            <a:r>
              <a:rPr lang="en-US" dirty="0"/>
              <a:t>Logic </a:t>
            </a:r>
            <a:r>
              <a:rPr lang="en-US" dirty="0" smtClean="0"/>
              <a:t>increases </a:t>
            </a:r>
            <a:r>
              <a:rPr lang="en-US" dirty="0"/>
              <a:t>the speed of response of the </a:t>
            </a:r>
            <a:r>
              <a:rPr lang="en-US" dirty="0" smtClean="0"/>
              <a:t>system and thereby its security.</a:t>
            </a:r>
          </a:p>
          <a:p>
            <a:endParaRPr lang="en-US" dirty="0" smtClean="0"/>
          </a:p>
          <a:p>
            <a:r>
              <a:rPr lang="en-US" dirty="0"/>
              <a:t>Fuzzy logic can be used to predefine attacks and to store them.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145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FUZZY LOGIC IN INTRUSION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endParaRPr lang="en-US" dirty="0" smtClean="0"/>
          </a:p>
          <a:p>
            <a:pPr lvl="0" fontAlgn="base"/>
            <a:r>
              <a:rPr lang="en-US" dirty="0"/>
              <a:t>C</a:t>
            </a:r>
            <a:r>
              <a:rPr lang="en-US" dirty="0" smtClean="0"/>
              <a:t>ombine </a:t>
            </a:r>
            <a:r>
              <a:rPr lang="en-US" dirty="0"/>
              <a:t>inputs taken from different sources.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They </a:t>
            </a:r>
            <a:r>
              <a:rPr lang="en-US" dirty="0"/>
              <a:t>can cope with intrusions where some encroachments cannot be clearly determined.</a:t>
            </a:r>
            <a:endParaRPr lang="en-GB" dirty="0"/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Fuzzy </a:t>
            </a:r>
            <a:r>
              <a:rPr lang="en-US" dirty="0"/>
              <a:t>systems have the ability to recognize the level of the attack because it deal with membership grade functions.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595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224</TotalTime>
  <Words>734</Words>
  <Application>Microsoft Office PowerPoint</Application>
  <PresentationFormat>On-screen Show (4:3)</PresentationFormat>
  <Paragraphs>143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FUZZY LOGIC ASSIGNMENT</vt:lpstr>
      <vt:lpstr>APPLICATIONS IN COMPUTER ENGINEERING</vt:lpstr>
      <vt:lpstr>FUZZY CONTROL SYSTEM</vt:lpstr>
      <vt:lpstr>GRADED APPROACH</vt:lpstr>
      <vt:lpstr>DATA MINING</vt:lpstr>
      <vt:lpstr>INFORMATION RETRIEVAL </vt:lpstr>
      <vt:lpstr>CRYPTOGRAPHY</vt:lpstr>
      <vt:lpstr>COMPUTER SECURITY</vt:lpstr>
      <vt:lpstr>FUZZY LOGIC IN INTRUSION DETECTION</vt:lpstr>
      <vt:lpstr>IMAGE PROCESSING</vt:lpstr>
      <vt:lpstr>IMAGE EDGE DETECTION</vt:lpstr>
      <vt:lpstr>IMPLEMENTATION OF EDGE DETECTION</vt:lpstr>
      <vt:lpstr>STEPS FOR EDGE DETECTION</vt:lpstr>
      <vt:lpstr>STEPS FOR EDGE DETECTION</vt:lpstr>
      <vt:lpstr>STEPS FOR EDGE DETECTION</vt:lpstr>
      <vt:lpstr>STEPS FOR EDGE DETECTION</vt:lpstr>
      <vt:lpstr>STEPS FOR EDGE DETECTION</vt:lpstr>
      <vt:lpstr>FUZZIFICATION</vt:lpstr>
      <vt:lpstr>FUZZY LINGUISTIC VARIABLE</vt:lpstr>
      <vt:lpstr>TYPES OF MEMBERSHIP FUNCTIONS</vt:lpstr>
      <vt:lpstr>TYPES OF MEMBERSHIP FUNCTIONS</vt:lpstr>
      <vt:lpstr>TYPES OF MEMBERSHIP FUNCTIONS</vt:lpstr>
      <vt:lpstr>TYPES OF MEMBERSHIP FUNCTIONS</vt:lpstr>
      <vt:lpstr>TYPES OF MEMBERSHIP FUNCTIONS</vt:lpstr>
      <vt:lpstr>DEFUZZIFICATION</vt:lpstr>
      <vt:lpstr>METHODS OF DEFUZZIFICATION</vt:lpstr>
      <vt:lpstr>METHODS OF DEFUZZIFICATION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2017-11-26T16:24:43Z</dcterms:created>
  <dcterms:modified xsi:type="dcterms:W3CDTF">2017-11-27T08:39:27Z</dcterms:modified>
</cp:coreProperties>
</file>