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 id="263" r:id="rId4"/>
    <p:sldId id="264" r:id="rId5"/>
    <p:sldId id="261" r:id="rId6"/>
    <p:sldId id="268" r:id="rId7"/>
    <p:sldId id="265" r:id="rId8"/>
    <p:sldId id="285" r:id="rId9"/>
    <p:sldId id="286" r:id="rId10"/>
    <p:sldId id="281" r:id="rId11"/>
    <p:sldId id="279" r:id="rId12"/>
    <p:sldId id="280" r:id="rId13"/>
    <p:sldId id="274" r:id="rId14"/>
    <p:sldId id="275" r:id="rId15"/>
    <p:sldId id="276" r:id="rId16"/>
    <p:sldId id="277" r:id="rId17"/>
    <p:sldId id="278" r:id="rId18"/>
    <p:sldId id="267" r:id="rId19"/>
    <p:sldId id="266" r:id="rId20"/>
    <p:sldId id="283" r:id="rId21"/>
    <p:sldId id="282"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53A02-AB7F-4FB5-B746-F9182A3D4BF3}" v="11" dt="2024-11-06T06:25:55.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68EB9-1F70-4C2A-8D5E-09D60BC4969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68EB9-1F70-4C2A-8D5E-09D60BC4969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68EB9-1F70-4C2A-8D5E-09D60BC4969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68EB9-1F70-4C2A-8D5E-09D60BC4969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668EB9-1F70-4C2A-8D5E-09D60BC4969E}"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668EB9-1F70-4C2A-8D5E-09D60BC4969E}"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68EB9-1F70-4C2A-8D5E-09D60BC4969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68EB9-1F70-4C2A-8D5E-09D60BC4969E}"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668EB9-1F70-4C2A-8D5E-09D60BC4969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668EB9-1F70-4C2A-8D5E-09D60BC4969E}"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668EB9-1F70-4C2A-8D5E-09D60BC4969E}"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68EB9-1F70-4C2A-8D5E-09D60BC4969E}"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68EB9-1F70-4C2A-8D5E-09D60BC4969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68EB9-1F70-4C2A-8D5E-09D60BC4969E}"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F668EB9-1F70-4C2A-8D5E-09D60BC4969E}" type="datetimeFigureOut">
              <a:rPr lang="en-IN" smtClean="0"/>
              <a:t>06-11-2024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8B6538-D411-4FAA-9839-E9FC64B41DC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6" Type="http://schemas.openxmlformats.org/officeDocument/2006/relationships/hyperlink" Target="https://www.amazon.com/SQLite-Database-Programming-Xamarin-Cross-platform/dp/1484224637" TargetMode="External"/><Relationship Id="rId5" Type="http://schemas.openxmlformats.org/officeDocument/2006/relationships/hyperlink" Target="https://www.amazon.com/Using-SQLite-Jay-A-Kreibich/dp/1449394592" TargetMode="External"/><Relationship Id="rId4" Type="http://schemas.openxmlformats.org/officeDocument/2006/relationships/hyperlink" Target="https://www.amazon.com/Python-GUI-Programming-Tkinter-Moore/dp/178883588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10826409" cy="3156155"/>
          </a:xfrm>
        </p:spPr>
        <p:txBody>
          <a:bodyPr>
            <a:normAutofit/>
          </a:bodyPr>
          <a:lstStyle/>
          <a:p>
            <a:pPr algn="ctr"/>
            <a:r>
              <a:rPr lang="en-IN" sz="5400" dirty="0" err="1"/>
              <a:t>E-COmmERCE</a:t>
            </a:r>
            <a:r>
              <a:rPr lang="en-IN" sz="5400" dirty="0"/>
              <a:t> PRODUCT CATALOG</a:t>
            </a:r>
          </a:p>
        </p:txBody>
      </p:sp>
      <p:sp>
        <p:nvSpPr>
          <p:cNvPr id="3" name="Content Placeholder 2"/>
          <p:cNvSpPr>
            <a:spLocks noGrp="1"/>
          </p:cNvSpPr>
          <p:nvPr>
            <p:ph idx="1"/>
          </p:nvPr>
        </p:nvSpPr>
        <p:spPr>
          <a:xfrm>
            <a:off x="685801" y="2142067"/>
            <a:ext cx="10817941" cy="3649133"/>
          </a:xfrm>
        </p:spPr>
        <p:txBody>
          <a:bodyPr>
            <a:normAutofit lnSpcReduction="10000"/>
          </a:bodyPr>
          <a:lstStyle/>
          <a:p>
            <a:pPr marL="0" indent="0" algn="r">
              <a:buNone/>
            </a:pPr>
            <a:endParaRPr lang="en-IN" dirty="0"/>
          </a:p>
          <a:p>
            <a:pPr marL="0" indent="0" algn="r">
              <a:buNone/>
            </a:pPr>
            <a:endParaRPr lang="en-IN" dirty="0"/>
          </a:p>
          <a:p>
            <a:pPr marL="0" indent="0" algn="r">
              <a:buNone/>
            </a:pPr>
            <a:endParaRPr lang="en-IN" dirty="0"/>
          </a:p>
          <a:p>
            <a:pPr marL="0" indent="0" algn="r">
              <a:buNone/>
            </a:pPr>
            <a:endParaRPr lang="en-IN" dirty="0"/>
          </a:p>
          <a:p>
            <a:pPr marL="0" indent="0" algn="r">
              <a:buNone/>
            </a:pPr>
            <a:endParaRPr lang="en-IN" dirty="0"/>
          </a:p>
          <a:p>
            <a:pPr marL="0" indent="0" algn="r">
              <a:buNone/>
            </a:pPr>
            <a:r>
              <a:rPr lang="en-IN" dirty="0"/>
              <a:t>SANTHOSH  V 221801047</a:t>
            </a:r>
          </a:p>
          <a:p>
            <a:pPr marL="0" indent="0" algn="r">
              <a:buNone/>
            </a:pPr>
            <a:r>
              <a:rPr lang="en-IN" dirty="0"/>
              <a:t>SUKISH M        221801053</a:t>
            </a:r>
          </a:p>
          <a:p>
            <a:pPr marL="0" indent="0" algn="r">
              <a:buNone/>
            </a:pPr>
            <a:r>
              <a:rPr lang="en-IN" dirty="0"/>
              <a:t>VAISHNAVI S  221801059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D391-5B61-4A63-B6E0-95C0B1120CC7}"/>
              </a:ext>
            </a:extLst>
          </p:cNvPr>
          <p:cNvSpPr>
            <a:spLocks noGrp="1"/>
          </p:cNvSpPr>
          <p:nvPr>
            <p:ph type="title"/>
          </p:nvPr>
        </p:nvSpPr>
        <p:spPr/>
        <p:txBody>
          <a:bodyPr/>
          <a:lstStyle/>
          <a:p>
            <a:r>
              <a:rPr lang="en-US" dirty="0"/>
              <a:t>AGILE MODEL</a:t>
            </a:r>
            <a:endParaRPr lang="en-IN" dirty="0"/>
          </a:p>
        </p:txBody>
      </p:sp>
      <p:sp>
        <p:nvSpPr>
          <p:cNvPr id="3" name="Content Placeholder 2">
            <a:extLst>
              <a:ext uri="{FF2B5EF4-FFF2-40B4-BE49-F238E27FC236}">
                <a16:creationId xmlns:a16="http://schemas.microsoft.com/office/drawing/2014/main" id="{24DF550B-F95F-C699-35C5-2BEE920EAC5F}"/>
              </a:ext>
            </a:extLst>
          </p:cNvPr>
          <p:cNvSpPr>
            <a:spLocks noGrp="1"/>
          </p:cNvSpPr>
          <p:nvPr>
            <p:ph idx="1"/>
          </p:nvPr>
        </p:nvSpPr>
        <p:spPr>
          <a:xfrm>
            <a:off x="924443" y="1808480"/>
            <a:ext cx="10343113" cy="3982720"/>
          </a:xfrm>
        </p:spPr>
        <p:txBody>
          <a:bodyPr>
            <a:normAutofit lnSpcReduction="10000"/>
          </a:bodyPr>
          <a:lstStyle/>
          <a:p>
            <a:pPr marL="0" indent="0" eaLnBrk="0" fontAlgn="base" hangingPunct="0">
              <a:lnSpc>
                <a:spcPct val="110000"/>
              </a:lnSpc>
              <a:spcBef>
                <a:spcPct val="0"/>
              </a:spcBef>
              <a:spcAft>
                <a:spcPct val="0"/>
              </a:spcAft>
              <a:buFontTx/>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Implementing the Agile software development model for your e-commerce product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catalog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project would involve dividing the work into small, iterative cycles called sprints. Each sprint delivers a specific part of the system, and the process emphasizes flexibility, ongoing feedback, and continuous improvement. </a:t>
            </a:r>
          </a:p>
          <a:p>
            <a:r>
              <a:rPr lang="en-IN" kern="100" dirty="0">
                <a:effectLst/>
                <a:latin typeface="Times New Roman" panose="02020603050405020304" pitchFamily="18" charset="0"/>
                <a:ea typeface="Calibri" panose="020F0502020204030204" pitchFamily="34" charset="0"/>
              </a:rPr>
              <a:t>1. </a:t>
            </a:r>
            <a:r>
              <a:rPr lang="en-IN" b="1" kern="100" dirty="0">
                <a:effectLst/>
                <a:latin typeface="Times New Roman" panose="02020603050405020304" pitchFamily="18" charset="0"/>
                <a:ea typeface="Calibri" panose="020F0502020204030204" pitchFamily="34" charset="0"/>
              </a:rPr>
              <a:t>Define Requirements and Initial Backlog</a:t>
            </a:r>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2. Sprint Planning and Task Breakdown</a:t>
            </a:r>
            <a:endParaRPr lang="en-IN"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3. Develop and Test in Short Cycles</a:t>
            </a:r>
            <a:endParaRPr lang="en-IN"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4. Daily Standups</a:t>
            </a:r>
            <a:endParaRPr lang="en-IN"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5. End of Sprint Review and Retrospective</a:t>
            </a:r>
            <a:endParaRPr lang="en-IN"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279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1792-6A07-92CB-04AD-9B7FB7C7A462}"/>
              </a:ext>
            </a:extLst>
          </p:cNvPr>
          <p:cNvSpPr>
            <a:spLocks noGrp="1"/>
          </p:cNvSpPr>
          <p:nvPr>
            <p:ph type="title"/>
          </p:nvPr>
        </p:nvSpPr>
        <p:spPr/>
        <p:txBody>
          <a:bodyPr/>
          <a:lstStyle/>
          <a:p>
            <a:r>
              <a:rPr lang="en-US" dirty="0"/>
              <a:t>UNIT TESTING</a:t>
            </a:r>
            <a:endParaRPr lang="en-IN" dirty="0"/>
          </a:p>
        </p:txBody>
      </p:sp>
      <p:sp>
        <p:nvSpPr>
          <p:cNvPr id="4" name="Rectangle 1">
            <a:extLst>
              <a:ext uri="{FF2B5EF4-FFF2-40B4-BE49-F238E27FC236}">
                <a16:creationId xmlns:a16="http://schemas.microsoft.com/office/drawing/2014/main" id="{92C53B02-32B5-E60F-1139-DCC37405B7D2}"/>
              </a:ext>
            </a:extLst>
          </p:cNvPr>
          <p:cNvSpPr>
            <a:spLocks noGrp="1" noChangeArrowheads="1"/>
          </p:cNvSpPr>
          <p:nvPr>
            <p:ph idx="1"/>
          </p:nvPr>
        </p:nvSpPr>
        <p:spPr bwMode="auto">
          <a:xfrm>
            <a:off x="344859" y="2555081"/>
            <a:ext cx="1170991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Objective</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Test individual functions to ensure they work as expected.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Tools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unit test or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pytest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create_connection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confirm a database connection is established.</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create_tables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verify all tables (Users, Products, Orders,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OrderDetails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Cart) are created successfully.</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add_initial_products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ensure that initial products are inserted with correct data.</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endParaRPr lang="en-US" alt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D81215E-9D7A-3BA3-980C-D3B6D28A092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611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96CC-5619-1AB7-0CD1-5B24041F5BC9}"/>
              </a:ext>
            </a:extLst>
          </p:cNvPr>
          <p:cNvSpPr>
            <a:spLocks noGrp="1"/>
          </p:cNvSpPr>
          <p:nvPr>
            <p:ph type="title"/>
          </p:nvPr>
        </p:nvSpPr>
        <p:spPr/>
        <p:txBody>
          <a:bodyPr/>
          <a:lstStyle/>
          <a:p>
            <a:r>
              <a:rPr lang="en-US" dirty="0"/>
              <a:t>TESTING OUTPUT</a:t>
            </a:r>
            <a:endParaRPr lang="en-IN" dirty="0"/>
          </a:p>
        </p:txBody>
      </p:sp>
      <p:pic>
        <p:nvPicPr>
          <p:cNvPr id="11" name="Content Placeholder 10">
            <a:extLst>
              <a:ext uri="{FF2B5EF4-FFF2-40B4-BE49-F238E27FC236}">
                <a16:creationId xmlns:a16="http://schemas.microsoft.com/office/drawing/2014/main" id="{9AB80137-8146-929C-E336-6CD10C01E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123" y="2012134"/>
            <a:ext cx="7717893" cy="1311616"/>
          </a:xfrm>
        </p:spPr>
      </p:pic>
      <p:pic>
        <p:nvPicPr>
          <p:cNvPr id="13" name="Picture 12">
            <a:extLst>
              <a:ext uri="{FF2B5EF4-FFF2-40B4-BE49-F238E27FC236}">
                <a16:creationId xmlns:a16="http://schemas.microsoft.com/office/drawing/2014/main" id="{6FCF7236-43E2-AC2D-4C5A-B90C2A97C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123" y="3742975"/>
            <a:ext cx="7840169" cy="2505425"/>
          </a:xfrm>
          <a:prstGeom prst="rect">
            <a:avLst/>
          </a:prstGeom>
        </p:spPr>
      </p:pic>
    </p:spTree>
    <p:extLst>
      <p:ext uri="{BB962C8B-B14F-4D97-AF65-F5344CB8AC3E}">
        <p14:creationId xmlns:p14="http://schemas.microsoft.com/office/powerpoint/2010/main" val="142818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240030"/>
            <a:ext cx="10353675" cy="783590"/>
          </a:xfrm>
        </p:spPr>
        <p:txBody>
          <a:bodyPr/>
          <a:lstStyle/>
          <a:p>
            <a:r>
              <a:rPr lang="en-IN" altLang="en-US"/>
              <a:t>output</a:t>
            </a:r>
          </a:p>
        </p:txBody>
      </p:sp>
      <p:pic>
        <p:nvPicPr>
          <p:cNvPr id="9" name="Content Placeholder 8" descr="op1"/>
          <p:cNvPicPr>
            <a:picLocks noGrp="1" noChangeAspect="1"/>
          </p:cNvPicPr>
          <p:nvPr>
            <p:ph idx="1"/>
          </p:nvPr>
        </p:nvPicPr>
        <p:blipFill>
          <a:blip r:embed="rId2"/>
          <a:stretch>
            <a:fillRect/>
          </a:stretch>
        </p:blipFill>
        <p:spPr>
          <a:xfrm>
            <a:off x="2995295" y="1322070"/>
            <a:ext cx="6189980" cy="44691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pic>
        <p:nvPicPr>
          <p:cNvPr id="4" name="Content Placeholder 3" descr="op2"/>
          <p:cNvPicPr>
            <a:picLocks noGrp="1" noChangeAspect="1"/>
          </p:cNvPicPr>
          <p:nvPr>
            <p:ph idx="1"/>
          </p:nvPr>
        </p:nvPicPr>
        <p:blipFill>
          <a:blip r:embed="rId2"/>
          <a:stretch>
            <a:fillRect/>
          </a:stretch>
        </p:blipFill>
        <p:spPr>
          <a:xfrm>
            <a:off x="4151630" y="609600"/>
            <a:ext cx="3669030" cy="5250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pic>
        <p:nvPicPr>
          <p:cNvPr id="4" name="Content Placeholder 3" descr="op3"/>
          <p:cNvPicPr>
            <a:picLocks noGrp="1" noChangeAspect="1"/>
          </p:cNvPicPr>
          <p:nvPr>
            <p:ph idx="1"/>
          </p:nvPr>
        </p:nvPicPr>
        <p:blipFill>
          <a:blip r:embed="rId2"/>
          <a:stretch>
            <a:fillRect/>
          </a:stretch>
        </p:blipFill>
        <p:spPr>
          <a:xfrm>
            <a:off x="2627630" y="422275"/>
            <a:ext cx="6717030" cy="56343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op4"/>
          <p:cNvPicPr>
            <a:picLocks noChangeAspect="1"/>
          </p:cNvPicPr>
          <p:nvPr/>
        </p:nvPicPr>
        <p:blipFill>
          <a:blip r:embed="rId2"/>
          <a:stretch>
            <a:fillRect/>
          </a:stretch>
        </p:blipFill>
        <p:spPr>
          <a:xfrm>
            <a:off x="1349375" y="652780"/>
            <a:ext cx="9237980" cy="55518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sp>
        <p:nvSpPr>
          <p:cNvPr id="3" name="Text Placeholder 2"/>
          <p:cNvSpPr>
            <a:spLocks noGrp="1"/>
          </p:cNvSpPr>
          <p:nvPr>
            <p:ph type="body" idx="1"/>
          </p:nvPr>
        </p:nvSpPr>
        <p:spPr/>
        <p:txBody>
          <a:bodyPr/>
          <a:lstStyle/>
          <a:p>
            <a:pPr marL="0" indent="0">
              <a:buNone/>
            </a:pPr>
            <a:r>
              <a:rPr lang="en-IN" altLang="en-US"/>
              <a:t> </a:t>
            </a:r>
          </a:p>
        </p:txBody>
      </p:sp>
      <p:pic>
        <p:nvPicPr>
          <p:cNvPr id="4" name="Picture 3" descr="op5"/>
          <p:cNvPicPr>
            <a:picLocks noChangeAspect="1"/>
          </p:cNvPicPr>
          <p:nvPr/>
        </p:nvPicPr>
        <p:blipFill>
          <a:blip r:embed="rId2"/>
          <a:stretch>
            <a:fillRect/>
          </a:stretch>
        </p:blipFill>
        <p:spPr>
          <a:xfrm>
            <a:off x="2433320" y="2114550"/>
            <a:ext cx="7324725" cy="2628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7484"/>
            <a:ext cx="10353761" cy="816077"/>
          </a:xfrm>
        </p:spPr>
        <p:txBody>
          <a:bodyPr/>
          <a:lstStyle/>
          <a:p>
            <a:r>
              <a:rPr lang="en-IN" dirty="0"/>
              <a:t>ENTITY RELATIONSHIP DIAGRAM</a:t>
            </a:r>
          </a:p>
        </p:txBody>
      </p:sp>
      <p:pic>
        <p:nvPicPr>
          <p:cNvPr id="6" name="Picture 6" descr="ER Diagram of E-Commerce Trading Portal – Student Project Guidance &amp;  Develop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43935" y="1266825"/>
            <a:ext cx="5400675" cy="502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845574"/>
          </a:xfrm>
        </p:spPr>
        <p:txBody>
          <a:bodyPr/>
          <a:lstStyle/>
          <a:p>
            <a:r>
              <a:rPr lang="en-IN" dirty="0"/>
              <a:t>UML DIAGRAM</a:t>
            </a:r>
          </a:p>
        </p:txBody>
      </p:sp>
      <p:sp>
        <p:nvSpPr>
          <p:cNvPr id="6" name="Content Placeholder 5"/>
          <p:cNvSpPr>
            <a:spLocks noGrp="1"/>
          </p:cNvSpPr>
          <p:nvPr>
            <p:ph idx="1"/>
          </p:nvPr>
        </p:nvSpPr>
        <p:spPr/>
        <p:txBody>
          <a:bodyPr/>
          <a:lstStyle/>
          <a:p>
            <a:pPr marL="0" indent="0">
              <a:buNone/>
            </a:pPr>
            <a:r>
              <a:rPr lang="en-IN" altLang="en-US"/>
              <a:t>  </a:t>
            </a:r>
          </a:p>
        </p:txBody>
      </p:sp>
      <p:pic>
        <p:nvPicPr>
          <p:cNvPr id="7" name="Picture 4" descr="C:\Users\Dell\Picture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12415" y="815340"/>
            <a:ext cx="6670040" cy="55156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9087"/>
            <a:ext cx="10883347" cy="1133061"/>
          </a:xfrm>
        </p:spPr>
        <p:txBody>
          <a:bodyPr>
            <a:normAutofit/>
          </a:bodyPr>
          <a:lstStyle/>
          <a:p>
            <a:r>
              <a:rPr lang="en-IN" sz="4000" dirty="0"/>
              <a:t>INTRODUCTION:</a:t>
            </a:r>
          </a:p>
        </p:txBody>
      </p:sp>
      <p:sp>
        <p:nvSpPr>
          <p:cNvPr id="4" name="Rectangle 1"/>
          <p:cNvSpPr>
            <a:spLocks noGrp="1" noChangeArrowheads="1"/>
          </p:cNvSpPr>
          <p:nvPr>
            <p:ph idx="1"/>
          </p:nvPr>
        </p:nvSpPr>
        <p:spPr bwMode="auto">
          <a:xfrm>
            <a:off x="327992" y="1282148"/>
            <a:ext cx="1149957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v"/>
            </a:pPr>
            <a:r>
              <a:rPr lang="en-US" altLang="en-US" dirty="0"/>
              <a:t>1.Comprehensive Online Shopping Platform : This E-Commerce Management System allows users to browse, select, and purchase products online, offering a convenient alternative to in-store shopping.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lang="en-US" altLang="en-US" dirty="0"/>
              <a:t>2.Enhanced User Experience : Users enjoy features like personalized product recommendations, easy navigation, and secure payment options, making the shopping process seamless and user-friendly.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lang="en-US" altLang="en-US" dirty="0"/>
              <a:t>3.Robust Product and Order Management  : Businesses can efficiently manage product listings, inventory, and orders, streamlining sales operations through a centralized interface.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lang="en-US" altLang="en-US" dirty="0"/>
              <a:t>4.Secure Transactions : The system integrates secure payment gateways, safeguarding customer financial information and building trust with buyers.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lang="en-US" altLang="en-US" dirty="0"/>
              <a:t>5.Real-Time Analytics for Merchants  : An admin dashboard provides merchants with insights into sales, user behavior, and product performance, empowering data-driven decisions.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430B-156A-F59B-65E0-EF6746858AE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8697BEB-1A0D-8901-3249-50E8BB67E9A3}"/>
              </a:ext>
            </a:extLst>
          </p:cNvPr>
          <p:cNvSpPr>
            <a:spLocks noGrp="1"/>
          </p:cNvSpPr>
          <p:nvPr>
            <p:ph idx="1"/>
          </p:nvPr>
        </p:nvSpPr>
        <p:spPr/>
        <p:txBody>
          <a:bodyPr/>
          <a:lstStyle/>
          <a:p>
            <a:pPr marL="0" indent="0" algn="just">
              <a:buNone/>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E-Commerce Management System project represents a significant milestone in the journey towards creating a more efficient, inclusive, and accessible online marketplace. By leveraging the power of Python,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SQLite, we have developed a versatile and scalable platform that empowers businesses to thrive in the digital age. As we look towards the future, we remain committed to innovation, excellence, and continuous improvement, ensuring that our system remains at the forefront of e-commerce technology for years to come.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491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D1B1-1430-D6F9-F5DF-94BC44705849}"/>
              </a:ext>
            </a:extLst>
          </p:cNvPr>
          <p:cNvSpPr>
            <a:spLocks noGrp="1"/>
          </p:cNvSpPr>
          <p:nvPr>
            <p:ph type="title"/>
          </p:nvPr>
        </p:nvSpPr>
        <p:spPr>
          <a:xfrm>
            <a:off x="913795" y="0"/>
            <a:ext cx="10353761" cy="1326321"/>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DAA3DEB-6A1E-F7DA-91E9-202A71DAC966}"/>
              </a:ext>
            </a:extLst>
          </p:cNvPr>
          <p:cNvSpPr>
            <a:spLocks noGrp="1"/>
          </p:cNvSpPr>
          <p:nvPr>
            <p:ph idx="1"/>
          </p:nvPr>
        </p:nvSpPr>
        <p:spPr>
          <a:xfrm>
            <a:off x="913794" y="1326320"/>
            <a:ext cx="10353762" cy="5165920"/>
          </a:xfrm>
        </p:spPr>
        <p:txBody>
          <a:bodyPr>
            <a:normAutofit fontScale="85000" lnSpcReduction="20000"/>
          </a:bodyPr>
          <a:lstStyle/>
          <a:p>
            <a:pPr>
              <a:lnSpc>
                <a:spcPct val="107000"/>
              </a:lnSpc>
              <a:spcAft>
                <a:spcPts val="800"/>
              </a:spcAft>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References for Python and </a:t>
            </a:r>
            <a:r>
              <a:rPr lang="en-IN" sz="1900" b="1" kern="1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Python Official Documentation: </a:t>
            </a:r>
            <a:r>
              <a:rPr lang="en-IN" sz="19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https://docs.python.org/3/</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kern="0" dirty="0" err="1">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Official Documentation: </a:t>
            </a:r>
            <a:r>
              <a:rPr lang="en-IN" sz="19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https://docs.python.org/3/library/tkinter.html</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"Python GUI Programming with </a:t>
            </a:r>
            <a:r>
              <a:rPr lang="en-IN" sz="1900" kern="0" dirty="0" err="1">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by Alan D. Moore: </a:t>
            </a:r>
            <a:r>
              <a:rPr lang="en-IN" sz="19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https://www.amazon.com/Python-GUI-Programming-Tkinter-Moore/dp/1788835883</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For SQLite:</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SQLite Documentation: https://www.sqlite.org/docs.html</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"Using SQLite" by Jay A. </a:t>
            </a:r>
            <a:r>
              <a:rPr lang="en-IN" sz="1900" kern="0" dirty="0" err="1">
                <a:effectLst/>
                <a:latin typeface="Times New Roman" panose="02020603050405020304" pitchFamily="18" charset="0"/>
                <a:ea typeface="Times New Roman" panose="02020603050405020304" pitchFamily="18" charset="0"/>
                <a:cs typeface="Times New Roman" panose="02020603050405020304" pitchFamily="18" charset="0"/>
              </a:rPr>
              <a:t>Kreibich</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https://www.amazon.com/Using-SQLite-Jay-A-Kreibich/dp/1449394592</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"SQLite Database Programming for Xamarin: Cross-platform C# Database Development for iOS and Android using </a:t>
            </a:r>
            <a:r>
              <a:rPr lang="en-IN" sz="1900" kern="0" dirty="0" err="1">
                <a:effectLst/>
                <a:latin typeface="Times New Roman" panose="02020603050405020304" pitchFamily="18" charset="0"/>
                <a:ea typeface="Times New Roman" panose="02020603050405020304" pitchFamily="18" charset="0"/>
                <a:cs typeface="Times New Roman" panose="02020603050405020304" pitchFamily="18" charset="0"/>
              </a:rPr>
              <a:t>SQLite.XM</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by Jesse Liberty: </a:t>
            </a:r>
            <a:r>
              <a:rPr lang="en-IN" sz="19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https://www.amazon.com/SQLite-Database-Programming-Xamarin-Cross-platform/dp/1484224637</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873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118E-9005-D339-1981-6985F3A9A14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8824D30-6F65-9415-E303-DD72566127A4}"/>
              </a:ext>
            </a:extLst>
          </p:cNvPr>
          <p:cNvSpPr>
            <a:spLocks noGrp="1"/>
          </p:cNvSpPr>
          <p:nvPr>
            <p:ph idx="1"/>
          </p:nvPr>
        </p:nvSpPr>
        <p:spPr/>
        <p:txBody>
          <a:bodyPr>
            <a:normAutofit/>
          </a:bodyPr>
          <a:lstStyle/>
          <a:p>
            <a:pPr marL="0" indent="0" algn="ctr">
              <a:buNone/>
            </a:pPr>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23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8490"/>
            <a:ext cx="11152238" cy="1229033"/>
          </a:xfrm>
        </p:spPr>
        <p:txBody>
          <a:bodyPr/>
          <a:lstStyle/>
          <a:p>
            <a:r>
              <a:rPr lang="en-IN" dirty="0"/>
              <a:t>Existing system:</a:t>
            </a:r>
          </a:p>
        </p:txBody>
      </p:sp>
      <p:sp>
        <p:nvSpPr>
          <p:cNvPr id="3" name="Content Placeholder 2"/>
          <p:cNvSpPr>
            <a:spLocks noGrp="1"/>
          </p:cNvSpPr>
          <p:nvPr>
            <p:ph idx="1"/>
          </p:nvPr>
        </p:nvSpPr>
        <p:spPr>
          <a:xfrm>
            <a:off x="501445" y="973394"/>
            <a:ext cx="11004754" cy="5240593"/>
          </a:xfrm>
        </p:spPr>
        <p:txBody>
          <a:bodyPr>
            <a:normAutofit/>
          </a:bodyPr>
          <a:lstStyle/>
          <a:p>
            <a:pPr marL="0" indent="0" algn="just">
              <a:buNone/>
            </a:pPr>
            <a:r>
              <a:rPr lang="en-US" dirty="0"/>
              <a:t>The existing e-commerce product management system consists of several key components that streamline operations and enhance customer experience.   Product Information Management (PIM)   serves as a central repository for all product data, ensuring uniform information across sales channels. The   Content Management System (CMS)   facilitates the creation of engaging product pages while enhancing navigation and customer engagement.   Inventory and Order Management   involves monitoring stock levels and predicting future demand based on sales data, helping to maintain optimal inventory. In terms of   Pricing and Promotion Management  , dynamic pricing adjusts product prices according to market trends, while promotion tools manage discounts and seasonal offers.   Analytics and Reporting   track key performance indicators (KPIs) and gather insights on customer preferences, informing product strategies. Lastly,   Cross-Department Collaboration   ensures alignment between marketing efforts and product availability, while providing customer service teams with accurate product information for effective support.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 – DRAWBACKS:</a:t>
            </a:r>
          </a:p>
        </p:txBody>
      </p:sp>
      <p:sp>
        <p:nvSpPr>
          <p:cNvPr id="3" name="Content Placeholder 2"/>
          <p:cNvSpPr>
            <a:spLocks noGrp="1"/>
          </p:cNvSpPr>
          <p:nvPr>
            <p:ph idx="1"/>
          </p:nvPr>
        </p:nvSpPr>
        <p:spPr>
          <a:xfrm>
            <a:off x="913794" y="1684020"/>
            <a:ext cx="10353762" cy="4640580"/>
          </a:xfrm>
        </p:spPr>
        <p:txBody>
          <a:bodyPr>
            <a:normAutofit fontScale="92500" lnSpcReduction="10000"/>
          </a:bodyPr>
          <a:lstStyle/>
          <a:p>
            <a:pPr algn="just">
              <a:buFont typeface="Wingdings" panose="05000000000000000000" pitchFamily="2" charset="2"/>
              <a:buChar char="v"/>
            </a:pPr>
            <a:r>
              <a:rPr lang="en-US" dirty="0"/>
              <a:t> </a:t>
            </a:r>
            <a:r>
              <a:rPr lang="en-US" b="1" dirty="0"/>
              <a:t>Complexity of Management  </a:t>
            </a:r>
            <a:r>
              <a:rPr lang="en-US" dirty="0"/>
              <a:t>: Users may require extensive training, and the abundance of features can overwhelm, resulting in underutilization.</a:t>
            </a:r>
          </a:p>
          <a:p>
            <a:pPr algn="just">
              <a:buFont typeface="Wingdings" panose="05000000000000000000" pitchFamily="2" charset="2"/>
              <a:buChar char="v"/>
            </a:pPr>
            <a:r>
              <a:rPr lang="en-US" dirty="0"/>
              <a:t> </a:t>
            </a:r>
            <a:r>
              <a:rPr lang="en-US" b="1" dirty="0"/>
              <a:t>Inventory Challenges  </a:t>
            </a:r>
            <a:r>
              <a:rPr lang="en-US" dirty="0"/>
              <a:t>: Inaccurate demand forecasting can cause stockouts or overstocking, while rigid systems may struggle to adapt to market changes.</a:t>
            </a:r>
          </a:p>
          <a:p>
            <a:pPr algn="just">
              <a:buFont typeface="Wingdings" panose="05000000000000000000" pitchFamily="2" charset="2"/>
              <a:buChar char="v"/>
            </a:pPr>
            <a:r>
              <a:rPr lang="en-US" b="1" dirty="0"/>
              <a:t>Pricing Management Issues  </a:t>
            </a:r>
            <a:r>
              <a:rPr lang="en-US" dirty="0"/>
              <a:t>: Manual pricing adjustments can lead to errors, and implementing dynamic pricing can be complicated.</a:t>
            </a:r>
          </a:p>
          <a:p>
            <a:pPr algn="just">
              <a:buFont typeface="Wingdings" panose="05000000000000000000" pitchFamily="2" charset="2"/>
              <a:buChar char="v"/>
            </a:pPr>
            <a:r>
              <a:rPr lang="en-US" b="1" dirty="0"/>
              <a:t>Limited Analytics Capabilities  </a:t>
            </a:r>
            <a:r>
              <a:rPr lang="en-US" dirty="0"/>
              <a:t>: Data overload can hinder the extraction of actionable insights, and inadequate reporting tools may complicate performance tracking.</a:t>
            </a:r>
          </a:p>
          <a:p>
            <a:pPr algn="just">
              <a:buFont typeface="Wingdings" panose="05000000000000000000" pitchFamily="2" charset="2"/>
              <a:buChar char="v"/>
            </a:pPr>
            <a:r>
              <a:rPr lang="en-US" b="1" dirty="0"/>
              <a:t>Customer Experience Gaps  </a:t>
            </a:r>
            <a:r>
              <a:rPr lang="en-US" dirty="0"/>
              <a:t>: Inconsistent product presentation and a lack of personalization can negatively impact the shopping experience.</a:t>
            </a:r>
          </a:p>
          <a:p>
            <a:pPr algn="just">
              <a:buFont typeface="Wingdings" panose="05000000000000000000" pitchFamily="2" charset="2"/>
              <a:buChar char="v"/>
            </a:pPr>
            <a:r>
              <a:rPr lang="en-US" b="1" dirty="0"/>
              <a:t>Cost Considerations  </a:t>
            </a:r>
            <a:r>
              <a:rPr lang="en-US" dirty="0"/>
              <a:t>: High implementation and subscription fees can strain budgets, particularly for smaller businesses.</a:t>
            </a:r>
          </a:p>
          <a:p>
            <a:pPr>
              <a:buFont typeface="Wingdings" panose="05000000000000000000" pitchFamily="2" charset="2"/>
              <a:buChar char="v"/>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969" y="177498"/>
            <a:ext cx="10353761" cy="1090864"/>
          </a:xfrm>
        </p:spPr>
        <p:txBody>
          <a:bodyPr/>
          <a:lstStyle/>
          <a:p>
            <a:r>
              <a:rPr lang="en-IN" dirty="0"/>
              <a:t>PROPOSED SYSTEM</a:t>
            </a:r>
          </a:p>
        </p:txBody>
      </p:sp>
      <p:sp>
        <p:nvSpPr>
          <p:cNvPr id="3" name="Content Placeholder 2"/>
          <p:cNvSpPr>
            <a:spLocks noGrp="1"/>
          </p:cNvSpPr>
          <p:nvPr>
            <p:ph idx="1"/>
          </p:nvPr>
        </p:nvSpPr>
        <p:spPr>
          <a:xfrm>
            <a:off x="707923" y="1268363"/>
            <a:ext cx="10982632" cy="4788308"/>
          </a:xfrm>
        </p:spPr>
        <p:txBody>
          <a:bodyPr>
            <a:normAutofit fontScale="92500" lnSpcReduction="10000"/>
          </a:bodyPr>
          <a:lstStyle/>
          <a:p>
            <a:pPr marL="0" indent="0" algn="just">
              <a:lnSpc>
                <a:spcPct val="160000"/>
              </a:lnSpc>
              <a:buNone/>
            </a:pPr>
            <a:r>
              <a:rPr lang="en-US" sz="1900" dirty="0"/>
              <a:t>The proposed e-commerce product management system aims to enhance efficiency and customer satisfaction by integrating several key features. It includes a unified platform for centralized product information and inventory management, ensuring real-time updates to maintain accurate data. The user-friendly interface features a simplified dashboard and customizable options tailored to different roles. Advanced inventory management utilizes AI-driven predictive analytics for optimal stock levels and automated reordering processes. Dynamic pricing algorithms adjust prices based on market trends, while promotional management tools simplify the creation of discounts and campaigns. Enhanced analytics and reporting offer in-depth insights through comprehensive tools and clear data visualization. The system also focuses on improving customer experience with personalized recommendations and stringent quality control for product information. Finally, flexible pricing models and cloud-based solutions provide cost-effective scalability for businesses of all sizes.</a:t>
            </a:r>
            <a:endParaRPr lang="en-IN"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4298"/>
            <a:ext cx="10353761" cy="1002889"/>
          </a:xfrm>
        </p:spPr>
        <p:txBody>
          <a:bodyPr/>
          <a:lstStyle/>
          <a:p>
            <a:r>
              <a:rPr lang="en-IN" dirty="0"/>
              <a:t>PROPOSED SYSTEM - ADVANTAGES</a:t>
            </a:r>
          </a:p>
        </p:txBody>
      </p:sp>
      <p:sp>
        <p:nvSpPr>
          <p:cNvPr id="3" name="Content Placeholder 2"/>
          <p:cNvSpPr>
            <a:spLocks noGrp="1"/>
          </p:cNvSpPr>
          <p:nvPr>
            <p:ph idx="1"/>
          </p:nvPr>
        </p:nvSpPr>
        <p:spPr>
          <a:xfrm>
            <a:off x="913794" y="1455173"/>
            <a:ext cx="10825921" cy="4748981"/>
          </a:xfrm>
        </p:spPr>
        <p:txBody>
          <a:bodyPr>
            <a:noAutofit/>
          </a:bodyPr>
          <a:lstStyle/>
          <a:p>
            <a:pPr algn="just">
              <a:buFont typeface="Wingdings" panose="05000000000000000000" pitchFamily="2" charset="2"/>
              <a:buChar char="v"/>
            </a:pPr>
            <a:r>
              <a:rPr lang="en-US" dirty="0"/>
              <a:t>1.   Increased Convenience  : Customers can shop from anywhere at any time, improving accessibility and user satisfaction.</a:t>
            </a:r>
          </a:p>
          <a:p>
            <a:pPr algn="just">
              <a:buFont typeface="Wingdings" panose="05000000000000000000" pitchFamily="2" charset="2"/>
              <a:buChar char="v"/>
            </a:pPr>
            <a:r>
              <a:rPr lang="en-US" dirty="0"/>
              <a:t>2.   Streamlined Operations  : Automated inventory and order management reduce manual effort, increasing efficiency and minimizing errors.</a:t>
            </a:r>
          </a:p>
          <a:p>
            <a:pPr algn="just">
              <a:buFont typeface="Wingdings" panose="05000000000000000000" pitchFamily="2" charset="2"/>
              <a:buChar char="v"/>
            </a:pPr>
            <a:r>
              <a:rPr lang="en-US" dirty="0"/>
              <a:t>3.   Enhanced Customer Experience  : Personalized recommendations make shopping easier and more engaging for users.</a:t>
            </a:r>
          </a:p>
          <a:p>
            <a:pPr algn="just">
              <a:buFont typeface="Wingdings" panose="05000000000000000000" pitchFamily="2" charset="2"/>
              <a:buChar char="v"/>
            </a:pPr>
            <a:r>
              <a:rPr lang="en-US" dirty="0"/>
              <a:t>4.   Secure Transactions  : Advanced payment gateways provide high levels of security, protecting user data and building trust.</a:t>
            </a:r>
          </a:p>
          <a:p>
            <a:pPr algn="just">
              <a:buFont typeface="Wingdings" panose="05000000000000000000" pitchFamily="2" charset="2"/>
              <a:buChar char="v"/>
            </a:pPr>
            <a:r>
              <a:rPr lang="en-US" dirty="0"/>
              <a:t>5.   Scalability  : The system is built to handle growth, allowing businesses to expand their offerings and user base smoothly.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580103"/>
          </a:xfrm>
        </p:spPr>
        <p:txBody>
          <a:bodyPr/>
          <a:lstStyle/>
          <a:p>
            <a:r>
              <a:rPr lang="en-IN" dirty="0"/>
              <a:t>architecture diagram</a:t>
            </a:r>
          </a:p>
        </p:txBody>
      </p:sp>
      <p:pic>
        <p:nvPicPr>
          <p:cNvPr id="7" name="Picture 4" descr="C:\Users\Dell\Pictures\Cap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44875" y="1122045"/>
            <a:ext cx="5551170" cy="46691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0BE0-0AC4-43E4-878F-D2884E53B456}"/>
              </a:ext>
            </a:extLst>
          </p:cNvPr>
          <p:cNvSpPr>
            <a:spLocks noGrp="1"/>
          </p:cNvSpPr>
          <p:nvPr>
            <p:ph type="title"/>
          </p:nvPr>
        </p:nvSpPr>
        <p:spPr>
          <a:xfrm>
            <a:off x="913795" y="81280"/>
            <a:ext cx="10353761" cy="1326321"/>
          </a:xfrm>
        </p:spPr>
        <p:txBody>
          <a:bodyPr/>
          <a:lstStyle/>
          <a:p>
            <a:r>
              <a:rPr lang="en-US" dirty="0"/>
              <a:t>MODULES</a:t>
            </a:r>
            <a:endParaRPr lang="en-IN" dirty="0"/>
          </a:p>
        </p:txBody>
      </p:sp>
      <p:sp>
        <p:nvSpPr>
          <p:cNvPr id="5" name="Content Placeholder 4">
            <a:extLst>
              <a:ext uri="{FF2B5EF4-FFF2-40B4-BE49-F238E27FC236}">
                <a16:creationId xmlns:a16="http://schemas.microsoft.com/office/drawing/2014/main" id="{7A7C7B48-7CAD-DD44-1CF3-AE8CCEAA9442}"/>
              </a:ext>
            </a:extLst>
          </p:cNvPr>
          <p:cNvSpPr>
            <a:spLocks noGrp="1"/>
          </p:cNvSpPr>
          <p:nvPr>
            <p:ph idx="1"/>
          </p:nvPr>
        </p:nvSpPr>
        <p:spPr>
          <a:xfrm>
            <a:off x="416560" y="1407601"/>
            <a:ext cx="11480799" cy="5104959"/>
          </a:xfrm>
        </p:spPr>
        <p:txBody>
          <a:bodyPr>
            <a:normAutofit lnSpcReduction="10000"/>
          </a:bodyPr>
          <a:lstStyle/>
          <a:p>
            <a:r>
              <a:rPr lang="en-US" b="1" dirty="0"/>
              <a:t>1. User Management Module:</a:t>
            </a:r>
          </a:p>
          <a:p>
            <a:pPr>
              <a:buFont typeface="Arial" panose="020B0604020202020204" pitchFamily="34" charset="0"/>
              <a:buChar char="•"/>
            </a:pPr>
            <a:r>
              <a:rPr lang="en-US" sz="1800" b="1" dirty="0"/>
              <a:t>Login/Registration</a:t>
            </a:r>
            <a:r>
              <a:rPr lang="en-US" sz="1800" dirty="0"/>
              <a:t>: Handles user authentication, including login, registration, and password recovery.</a:t>
            </a:r>
          </a:p>
          <a:p>
            <a:pPr>
              <a:buFont typeface="Arial" panose="020B0604020202020204" pitchFamily="34" charset="0"/>
              <a:buChar char="•"/>
            </a:pPr>
            <a:r>
              <a:rPr lang="en-US" sz="1800" b="1" dirty="0"/>
              <a:t>Profile Management</a:t>
            </a:r>
            <a:r>
              <a:rPr lang="en-US" sz="1800" dirty="0"/>
              <a:t>: Allows users to view and update their profile details, such as shipping address and contact information.</a:t>
            </a:r>
          </a:p>
          <a:p>
            <a:pPr>
              <a:buFont typeface="Arial" panose="020B0604020202020204" pitchFamily="34" charset="0"/>
              <a:buChar char="•"/>
            </a:pPr>
            <a:r>
              <a:rPr lang="en-US" sz="1800" b="1" dirty="0"/>
              <a:t>Role Management</a:t>
            </a:r>
            <a:r>
              <a:rPr lang="en-US" sz="1800" dirty="0"/>
              <a:t>: Differentiates between customer roles and admin roles, managing permissions accordingly.</a:t>
            </a:r>
          </a:p>
          <a:p>
            <a:pPr marL="0" indent="0">
              <a:buNone/>
            </a:pPr>
            <a:r>
              <a:rPr lang="en-US" b="1" dirty="0"/>
              <a:t>2.Product Management Module:</a:t>
            </a:r>
          </a:p>
          <a:p>
            <a:pPr>
              <a:buFont typeface="Arial" panose="020B0604020202020204" pitchFamily="34" charset="0"/>
              <a:buChar char="•"/>
            </a:pPr>
            <a:r>
              <a:rPr lang="en-US" sz="1800" b="1" dirty="0"/>
              <a:t>Product Catalog</a:t>
            </a:r>
            <a:r>
              <a:rPr lang="en-US" sz="1800" dirty="0"/>
              <a:t>: Displays the list of products with details like name, description, price, and availability.</a:t>
            </a:r>
          </a:p>
          <a:p>
            <a:pPr>
              <a:buFont typeface="Arial" panose="020B0604020202020204" pitchFamily="34" charset="0"/>
              <a:buChar char="•"/>
            </a:pPr>
            <a:r>
              <a:rPr lang="en-US" sz="1800" b="1" dirty="0"/>
              <a:t>Category Management</a:t>
            </a:r>
            <a:r>
              <a:rPr lang="en-US" sz="1800" dirty="0"/>
              <a:t>: Organizes products into categories and subcategories for easier navigation.</a:t>
            </a:r>
          </a:p>
          <a:p>
            <a:pPr>
              <a:buFont typeface="Arial" panose="020B0604020202020204" pitchFamily="34" charset="0"/>
              <a:buChar char="•"/>
            </a:pPr>
            <a:r>
              <a:rPr lang="en-US" sz="1800" b="1" dirty="0"/>
              <a:t>Inventory Management</a:t>
            </a:r>
            <a:r>
              <a:rPr lang="en-US" sz="1800" dirty="0"/>
              <a:t>: Tracks stock levels and product availability in real time.</a:t>
            </a:r>
          </a:p>
          <a:p>
            <a:pPr>
              <a:buFont typeface="Arial" panose="020B0604020202020204" pitchFamily="34" charset="0"/>
              <a:buChar char="•"/>
            </a:pPr>
            <a:r>
              <a:rPr lang="en-US" sz="1800" b="1" dirty="0"/>
              <a:t>Product Search &amp; Filter</a:t>
            </a:r>
            <a:r>
              <a:rPr lang="en-US" sz="1800" dirty="0"/>
              <a:t>: Allows users to search for products using various filters such as price range, categories, brands, etc.</a:t>
            </a:r>
          </a:p>
          <a:p>
            <a:pPr>
              <a:buFont typeface="Arial" panose="020B0604020202020204" pitchFamily="34" charset="0"/>
              <a:buChar char="•"/>
            </a:pPr>
            <a:endParaRPr lang="en-US" sz="1800" dirty="0"/>
          </a:p>
          <a:p>
            <a:endParaRPr lang="en-IN" dirty="0"/>
          </a:p>
          <a:p>
            <a:endParaRPr lang="en-IN" dirty="0"/>
          </a:p>
        </p:txBody>
      </p:sp>
    </p:spTree>
    <p:extLst>
      <p:ext uri="{BB962C8B-B14F-4D97-AF65-F5344CB8AC3E}">
        <p14:creationId xmlns:p14="http://schemas.microsoft.com/office/powerpoint/2010/main" val="172620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B52FA-AA5A-71C0-B7F2-593974BCA842}"/>
              </a:ext>
            </a:extLst>
          </p:cNvPr>
          <p:cNvSpPr>
            <a:spLocks noGrp="1"/>
          </p:cNvSpPr>
          <p:nvPr>
            <p:ph idx="1"/>
          </p:nvPr>
        </p:nvSpPr>
        <p:spPr>
          <a:xfrm>
            <a:off x="913795" y="264160"/>
            <a:ext cx="10353762" cy="6106160"/>
          </a:xfrm>
        </p:spPr>
        <p:txBody>
          <a:bodyPr>
            <a:normAutofit fontScale="92500"/>
          </a:bodyPr>
          <a:lstStyle/>
          <a:p>
            <a:pPr marL="0" indent="0">
              <a:buNone/>
            </a:pPr>
            <a:r>
              <a:rPr lang="en-US" b="1" dirty="0"/>
              <a:t>3.Order Management Module</a:t>
            </a:r>
          </a:p>
          <a:p>
            <a:pPr>
              <a:buFont typeface="Arial" panose="020B0604020202020204" pitchFamily="34" charset="0"/>
              <a:buChar char="•"/>
            </a:pPr>
            <a:r>
              <a:rPr lang="en-US" sz="1800" b="1" dirty="0"/>
              <a:t>Cart Management</a:t>
            </a:r>
            <a:r>
              <a:rPr lang="en-US" sz="1800" dirty="0"/>
              <a:t>: Enables users to add, update, or remove products from their cart.</a:t>
            </a:r>
          </a:p>
          <a:p>
            <a:pPr>
              <a:buFont typeface="Arial" panose="020B0604020202020204" pitchFamily="34" charset="0"/>
              <a:buChar char="•"/>
            </a:pPr>
            <a:r>
              <a:rPr lang="en-US" sz="1800" b="1" dirty="0"/>
              <a:t>Checkout Process</a:t>
            </a:r>
            <a:r>
              <a:rPr lang="en-US" sz="1800" dirty="0"/>
              <a:t>: Guides users through selecting shipping methods, payment options, and reviewing the order before final submission.</a:t>
            </a:r>
          </a:p>
          <a:p>
            <a:pPr>
              <a:buFont typeface="Arial" panose="020B0604020202020204" pitchFamily="34" charset="0"/>
              <a:buChar char="•"/>
            </a:pPr>
            <a:r>
              <a:rPr lang="en-US" sz="1800" b="1" dirty="0"/>
              <a:t>Order Processing</a:t>
            </a:r>
            <a:r>
              <a:rPr lang="en-US" sz="1800" dirty="0"/>
              <a:t>: Handles order confirmation, payment verification, and dispatching.</a:t>
            </a:r>
          </a:p>
          <a:p>
            <a:pPr>
              <a:buFont typeface="Arial" panose="020B0604020202020204" pitchFamily="34" charset="0"/>
              <a:buChar char="•"/>
            </a:pPr>
            <a:r>
              <a:rPr lang="en-US" sz="1800" b="1" dirty="0"/>
              <a:t>Order Tracking</a:t>
            </a:r>
            <a:r>
              <a:rPr lang="en-US" sz="1800" dirty="0"/>
              <a:t>: Allows users to track the status of their orders (e.g., pending, shipped, delivered</a:t>
            </a:r>
          </a:p>
          <a:p>
            <a:pPr>
              <a:buFont typeface="Arial" panose="020B0604020202020204" pitchFamily="34" charset="0"/>
              <a:buChar char="•"/>
            </a:pPr>
            <a:endParaRPr lang="en-US" sz="1800" dirty="0"/>
          </a:p>
          <a:p>
            <a:pPr marL="0" indent="0">
              <a:buNone/>
            </a:pPr>
            <a:r>
              <a:rPr lang="en-US" b="1" dirty="0"/>
              <a:t>4. Admin Dashboard Module</a:t>
            </a:r>
          </a:p>
          <a:p>
            <a:pPr>
              <a:buFont typeface="Arial" panose="020B0604020202020204" pitchFamily="34" charset="0"/>
              <a:buChar char="•"/>
            </a:pPr>
            <a:r>
              <a:rPr lang="en-US" sz="1900" b="1" dirty="0"/>
              <a:t>Order Management</a:t>
            </a:r>
            <a:r>
              <a:rPr lang="en-US" sz="1900" dirty="0"/>
              <a:t>: Admin can view, update, or cancel orders.</a:t>
            </a:r>
          </a:p>
          <a:p>
            <a:pPr>
              <a:buFont typeface="Arial" panose="020B0604020202020204" pitchFamily="34" charset="0"/>
              <a:buChar char="•"/>
            </a:pPr>
            <a:r>
              <a:rPr lang="en-US" sz="1900" b="1" dirty="0"/>
              <a:t>Inventory Control</a:t>
            </a:r>
            <a:r>
              <a:rPr lang="en-US" sz="1900" dirty="0"/>
              <a:t>: Admin can manage stock levels, add new products, and update product details.</a:t>
            </a:r>
          </a:p>
          <a:p>
            <a:pPr>
              <a:buFont typeface="Arial" panose="020B0604020202020204" pitchFamily="34" charset="0"/>
              <a:buChar char="•"/>
            </a:pPr>
            <a:r>
              <a:rPr lang="en-US" sz="1900" b="1" dirty="0"/>
              <a:t>User Management</a:t>
            </a:r>
            <a:r>
              <a:rPr lang="en-US" sz="1900" dirty="0"/>
              <a:t>: Admin can manage customers, view customer activity, and handle issues.</a:t>
            </a:r>
          </a:p>
          <a:p>
            <a:pPr>
              <a:buFont typeface="Arial" panose="020B0604020202020204" pitchFamily="34" charset="0"/>
              <a:buChar char="•"/>
            </a:pPr>
            <a:r>
              <a:rPr lang="en-US" sz="1900" b="1" dirty="0"/>
              <a:t>Reporting &amp; Analytics</a:t>
            </a:r>
            <a:r>
              <a:rPr lang="en-US" sz="1900" dirty="0"/>
              <a:t>: Provides insights into sales, product performance, customer behavior, and other business metrics.</a:t>
            </a:r>
          </a:p>
          <a:p>
            <a:endParaRPr lang="en-IN" dirty="0"/>
          </a:p>
        </p:txBody>
      </p:sp>
    </p:spTree>
    <p:extLst>
      <p:ext uri="{BB962C8B-B14F-4D97-AF65-F5344CB8AC3E}">
        <p14:creationId xmlns:p14="http://schemas.microsoft.com/office/powerpoint/2010/main" val="1269113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48</TotalTime>
  <Words>1408</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Bookman Old Style</vt:lpstr>
      <vt:lpstr>Calibri</vt:lpstr>
      <vt:lpstr>Calibri Light</vt:lpstr>
      <vt:lpstr>Rockwell</vt:lpstr>
      <vt:lpstr>Symbol</vt:lpstr>
      <vt:lpstr>Times New Roman</vt:lpstr>
      <vt:lpstr>Wingdings</vt:lpstr>
      <vt:lpstr>Damask</vt:lpstr>
      <vt:lpstr>E-COmmERCE PRODUCT CATALOG</vt:lpstr>
      <vt:lpstr>INTRODUCTION:</vt:lpstr>
      <vt:lpstr>Existing system:</vt:lpstr>
      <vt:lpstr>EXISTING SYSTEM – DRAWBACKS:</vt:lpstr>
      <vt:lpstr>PROPOSED SYSTEM</vt:lpstr>
      <vt:lpstr>PROPOSED SYSTEM - ADVANTAGES</vt:lpstr>
      <vt:lpstr>architecture diagram</vt:lpstr>
      <vt:lpstr>MODULES</vt:lpstr>
      <vt:lpstr>PowerPoint Presentation</vt:lpstr>
      <vt:lpstr>AGILE MODEL</vt:lpstr>
      <vt:lpstr>UNIT TESTING</vt:lpstr>
      <vt:lpstr>TESTING OUTPUT</vt:lpstr>
      <vt:lpstr>output</vt:lpstr>
      <vt:lpstr> </vt:lpstr>
      <vt:lpstr> </vt:lpstr>
      <vt:lpstr>PowerPoint Presentation</vt:lpstr>
      <vt:lpstr> </vt:lpstr>
      <vt:lpstr>ENTITY RELATIONSHIP DIAGRAM</vt:lpstr>
      <vt:lpstr>UML DIAGRAM</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Santhosh VJ</dc:creator>
  <cp:lastModifiedBy>sukish m</cp:lastModifiedBy>
  <cp:revision>4</cp:revision>
  <dcterms:created xsi:type="dcterms:W3CDTF">2024-11-05T14:57:00Z</dcterms:created>
  <dcterms:modified xsi:type="dcterms:W3CDTF">2024-11-06T06:34:09Z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9EBD41A3877446BEB90B586214363D83_12</vt:lpwstr>
  </property>
  <property fmtid="{D5CDD505-2E9C-101B-9397-08002B2CF9AE}" pid="3" name="KSOProductBuildVer">
    <vt:lpwstr>1033-12.2.0.18607</vt:lpwstr>
  </property>
</Properties>
</file>