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256" r:id="rId3"/>
    <p:sldId id="257" r:id="rId4"/>
    <p:sldId id="369" r:id="rId5"/>
    <p:sldId id="370" r:id="rId6"/>
    <p:sldId id="372" r:id="rId8"/>
    <p:sldId id="385" r:id="rId9"/>
    <p:sldId id="386" r:id="rId10"/>
    <p:sldId id="368" r:id="rId11"/>
    <p:sldId id="381" r:id="rId12"/>
    <p:sldId id="387" r:id="rId13"/>
    <p:sldId id="388" r:id="rId14"/>
    <p:sldId id="410" r:id="rId15"/>
    <p:sldId id="411" r:id="rId16"/>
    <p:sldId id="412" r:id="rId17"/>
    <p:sldId id="389" r:id="rId18"/>
    <p:sldId id="400" r:id="rId19"/>
    <p:sldId id="407" r:id="rId20"/>
    <p:sldId id="408" r:id="rId21"/>
    <p:sldId id="409" r:id="rId22"/>
    <p:sldId id="413" r:id="rId23"/>
    <p:sldId id="393" r:id="rId24"/>
    <p:sldId id="391" r:id="rId25"/>
    <p:sldId id="392" r:id="rId26"/>
    <p:sldId id="377" r:id="rId27"/>
    <p:sldId id="379" r:id="rId28"/>
    <p:sldId id="3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a:t>Zeroth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756AFA5A-A15D-402B-9810-66A481E98194}"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fontScale="6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IN" sz="4000" b="1" dirty="0">
                <a:solidFill>
                  <a:srgbClr val="7030A0"/>
                </a:solidFill>
                <a:latin typeface="Verdana" panose="020B0604030504040204" pitchFamily="34" charset="0"/>
                <a:ea typeface="+mn-ea"/>
                <a:cs typeface="+mn-cs"/>
              </a:rPr>
              <a:t>Optimizing Bed Allocation through Advanced Predictive Analytics and Gradient Boosting Technique</a:t>
            </a:r>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962888" y="5106432"/>
            <a:ext cx="388343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Mrs.S.Renuka Devi</a:t>
            </a:r>
            <a:endParaRPr lang="en-IN" altLang="en-US" sz="2400" b="1" dirty="0">
              <a:solidFill>
                <a:srgbClr val="FF0000"/>
              </a:solidFill>
            </a:endParaRPr>
          </a:p>
          <a:p>
            <a:pPr>
              <a:spcBef>
                <a:spcPct val="0"/>
              </a:spcBef>
              <a:buClrTx/>
              <a:buFontTx/>
              <a:buNone/>
            </a:pPr>
            <a:r>
              <a:rPr lang="en-IN" altLang="en-US" sz="2400" b="1" dirty="0">
                <a:solidFill>
                  <a:srgbClr val="FF0000"/>
                </a:solidFill>
              </a:rPr>
              <a:t>AP AI&amp;DS</a:t>
            </a:r>
            <a:endParaRPr lang="en-IN" altLang="en-US" sz="2400" b="1" dirty="0">
              <a:solidFill>
                <a:srgbClr val="FF0000"/>
              </a:solidFill>
            </a:endParaRPr>
          </a:p>
        </p:txBody>
      </p:sp>
      <p:sp>
        <p:nvSpPr>
          <p:cNvPr id="11" name="TextBox 1"/>
          <p:cNvSpPr txBox="1">
            <a:spLocks noChangeArrowheads="1"/>
          </p:cNvSpPr>
          <p:nvPr/>
        </p:nvSpPr>
        <p:spPr bwMode="auto">
          <a:xfrm>
            <a:off x="6383655" y="5106670"/>
            <a:ext cx="52705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l">
              <a:lnSpc>
                <a:spcPct val="90000"/>
              </a:lnSpc>
              <a:spcBef>
                <a:spcPct val="0"/>
              </a:spcBef>
              <a:buClrTx/>
              <a:buFontTx/>
              <a:buNone/>
            </a:pPr>
            <a:r>
              <a:rPr lang="en-IN" altLang="en-US" sz="2400" b="1" dirty="0">
                <a:solidFill>
                  <a:srgbClr val="FF0000"/>
                </a:solidFill>
              </a:rPr>
              <a:t>HARSHITHA R 221801018 VAISHNAVI S 221801059</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Proposed System</a:t>
            </a:r>
            <a:endParaRPr lang="en-IN" altLang="en-US" sz="3200" b="1">
              <a:solidFill>
                <a:srgbClr val="FF0000"/>
              </a:solidFill>
            </a:endParaRPr>
          </a:p>
        </p:txBody>
      </p:sp>
      <p:sp>
        <p:nvSpPr>
          <p:cNvPr id="3" name="Content Placeholder 2"/>
          <p:cNvSpPr>
            <a:spLocks noGrp="1"/>
          </p:cNvSpPr>
          <p:nvPr>
            <p:ph idx="1"/>
          </p:nvPr>
        </p:nvSpPr>
        <p:spPr/>
        <p:txBody>
          <a:bodyPr/>
          <a:lstStyle/>
          <a:p>
            <a:pPr marL="0" indent="0">
              <a:buNone/>
            </a:pPr>
            <a:r>
              <a:rPr lang="en-US" sz="2400">
                <a:latin typeface="Times New Roman" panose="02020603050405020304" pitchFamily="18" charset="0"/>
                <a:cs typeface="Times New Roman" panose="02020603050405020304" pitchFamily="18" charset="0"/>
              </a:rPr>
              <a:t>The proposed system, Optimizing Bed Allocation through Advanced Predictive Analytics and Gradient Boosting Technique, utilizes advanced machine learning models like Gradient Boosting and K-Means Clustering to forecast patient admissions and optimize hospital bed allocation. By analyzing historical patient data, real-time occupancy rates, and external factors, the system ensures efficient bed distribution across departments, minimizing patient wait times and improving care. Additionally, it streamlines resource management by optimizing staff schedules and balancing workloads, ultimately enhancing hospital operational efficiency and reducing costs</a:t>
            </a: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IN" altLang="en-US"/>
              <a:t>Third</a:t>
            </a:r>
            <a:r>
              <a:rPr lang="en-US"/>
              <a:t>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System Architecture</a:t>
            </a:r>
            <a:endParaRPr lang="en-IN" altLang="en-US" sz="3200" b="1">
              <a:solidFill>
                <a:srgbClr val="FF0000"/>
              </a:solidFill>
            </a:endParaRPr>
          </a:p>
        </p:txBody>
      </p:sp>
      <p:sp>
        <p:nvSpPr>
          <p:cNvPr id="4" name="Date Placeholder 3"/>
          <p:cNvSpPr>
            <a:spLocks noGrp="1"/>
          </p:cNvSpPr>
          <p:nvPr>
            <p:ph type="dt" sz="half" idx="10"/>
          </p:nvPr>
        </p:nvSpPr>
        <p:spPr/>
        <p:txBody>
          <a:bodyPr/>
          <a:lstStyle/>
          <a:p>
            <a:pPr>
              <a:defRPr/>
            </a:pPr>
            <a:r>
              <a:rPr lang="en-IN" altLang="en-US"/>
              <a:t>Third</a:t>
            </a:r>
            <a:r>
              <a:rPr lang="en-US"/>
              <a:t>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12" name="Content Placeholder 11"/>
          <p:cNvPicPr>
            <a:picLocks noChangeAspect="1"/>
          </p:cNvPicPr>
          <p:nvPr>
            <p:ph idx="1"/>
          </p:nvPr>
        </p:nvPicPr>
        <p:blipFill>
          <a:blip r:embed="rId1"/>
          <a:stretch>
            <a:fillRect/>
          </a:stretch>
        </p:blipFill>
        <p:spPr>
          <a:xfrm>
            <a:off x="1143000" y="1869440"/>
            <a:ext cx="10092690" cy="426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solidFill>
                  <a:srgbClr val="FF0000"/>
                </a:solidFill>
              </a:rPr>
              <a:t>Methodology</a:t>
            </a:r>
            <a:endParaRPr lang="en-IN" altLang="en-US" sz="3200" b="1">
              <a:solidFill>
                <a:srgbClr val="FF0000"/>
              </a:solidFill>
            </a:endParaRPr>
          </a:p>
        </p:txBody>
      </p:sp>
      <p:sp>
        <p:nvSpPr>
          <p:cNvPr id="3" name="Content Placeholder 2"/>
          <p:cNvSpPr>
            <a:spLocks noGrp="1"/>
          </p:cNvSpPr>
          <p:nvPr>
            <p:ph idx="1"/>
          </p:nvPr>
        </p:nvSpPr>
        <p:spPr/>
        <p:txBody>
          <a:bodyPr/>
          <a:p>
            <a:pPr marL="0" indent="0">
              <a:buNone/>
            </a:pPr>
            <a:r>
              <a:rPr lang="en-US" sz="2400">
                <a:latin typeface="Times New Roman" panose="02020603050405020304" pitchFamily="18" charset="0"/>
                <a:cs typeface="Times New Roman" panose="02020603050405020304" pitchFamily="18" charset="0"/>
              </a:rPr>
              <a:t>The core of XGBoost is based on minimizing an objective function. The objective function consists of two parts:</a:t>
            </a:r>
            <a:endParaRPr lang="en-US" sz="2400">
              <a:latin typeface="Times New Roman" panose="02020603050405020304" pitchFamily="18" charset="0"/>
              <a:cs typeface="Times New Roman" panose="02020603050405020304" pitchFamily="18" charset="0"/>
            </a:endParaRPr>
          </a:p>
          <a:p>
            <a:pPr marL="0" indent="0">
              <a:buNone/>
            </a:pPr>
            <a:endParaRPr lang="en-US" sz="2400"/>
          </a:p>
          <a:p>
            <a:pPr marL="0" indent="0">
              <a:buNone/>
            </a:pPr>
            <a:r>
              <a:rPr lang="en-US" sz="2400" b="1">
                <a:latin typeface="Times New Roman" panose="02020603050405020304" pitchFamily="18" charset="0"/>
                <a:cs typeface="Times New Roman" panose="02020603050405020304" pitchFamily="18" charset="0"/>
              </a:rPr>
              <a:t>Loss Function:</a:t>
            </a:r>
            <a:r>
              <a:rPr lang="en-US" sz="2400">
                <a:latin typeface="Times New Roman" panose="02020603050405020304" pitchFamily="18" charset="0"/>
                <a:cs typeface="Times New Roman" panose="02020603050405020304" pitchFamily="18" charset="0"/>
              </a:rPr>
              <a:t> Measures how well the model's predictions match the true labels.</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Regularization Term:</a:t>
            </a:r>
            <a:r>
              <a:rPr lang="en-US" sz="2400">
                <a:latin typeface="Times New Roman" panose="02020603050405020304" pitchFamily="18" charset="0"/>
                <a:cs typeface="Times New Roman" panose="02020603050405020304" pitchFamily="18" charset="0"/>
              </a:rPr>
              <a:t> Adds a penalty to prevent overfitting by discouraging overly complex models.</a:t>
            </a: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IN" altLang="en-US"/>
              <a:t>Third</a:t>
            </a:r>
            <a:r>
              <a:rPr lang="en-US"/>
              <a:t>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solidFill>
                  <a:srgbClr val="FF0000"/>
                </a:solidFill>
              </a:rPr>
              <a:t>Algorithm steps</a:t>
            </a:r>
            <a:endParaRPr lang="en-IN" altLang="en-US" sz="3200" b="1">
              <a:solidFill>
                <a:srgbClr val="FF0000"/>
              </a:solidFill>
            </a:endParaRPr>
          </a:p>
        </p:txBody>
      </p:sp>
      <p:sp>
        <p:nvSpPr>
          <p:cNvPr id="3" name="Content Placeholder 2"/>
          <p:cNvSpPr>
            <a:spLocks noGrp="1"/>
          </p:cNvSpPr>
          <p:nvPr>
            <p:ph idx="1"/>
          </p:nvPr>
        </p:nvSpPr>
        <p:spPr/>
        <p:txBody>
          <a:bodyPr/>
          <a:p>
            <a:pPr marL="0" indent="0">
              <a:buNone/>
            </a:pPr>
            <a:r>
              <a:rPr lang="en-US" sz="2400" b="1">
                <a:latin typeface="Times New Roman" panose="02020603050405020304" pitchFamily="18" charset="0"/>
                <a:cs typeface="Times New Roman" panose="02020603050405020304" pitchFamily="18" charset="0"/>
              </a:rPr>
              <a:t>Step 1: </a:t>
            </a:r>
            <a:r>
              <a:rPr lang="en-US" sz="2400">
                <a:latin typeface="Times New Roman" panose="02020603050405020304" pitchFamily="18" charset="0"/>
                <a:cs typeface="Times New Roman" panose="02020603050405020304" pitchFamily="18" charset="0"/>
              </a:rPr>
              <a:t>Combine the loss function (measuring prediction errors) and a regularization term (penalizing complexity) to form the objective function.</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Step </a:t>
            </a:r>
            <a:r>
              <a:rPr lang="en-IN" altLang="en-US" sz="2400" b="1">
                <a:latin typeface="Times New Roman" panose="02020603050405020304" pitchFamily="18" charset="0"/>
                <a:cs typeface="Times New Roman" panose="02020603050405020304" pitchFamily="18" charset="0"/>
              </a:rPr>
              <a:t>2:</a:t>
            </a:r>
            <a:r>
              <a:rPr lang="en-US" sz="2400">
                <a:latin typeface="Times New Roman" panose="02020603050405020304" pitchFamily="18" charset="0"/>
                <a:cs typeface="Times New Roman" panose="02020603050405020304" pitchFamily="18" charset="0"/>
              </a:rPr>
              <a:t> Create decision trees, using gradients to determine the best splits at each node that minimize the objective function.</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Step </a:t>
            </a:r>
            <a:r>
              <a:rPr lang="en-IN" altLang="en-US" sz="2400" b="1">
                <a:latin typeface="Times New Roman" panose="02020603050405020304" pitchFamily="18" charset="0"/>
                <a:cs typeface="Times New Roman" panose="02020603050405020304" pitchFamily="18" charset="0"/>
              </a:rPr>
              <a:t>3</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For each tree, update the overall predictions by adding the output from the tree, refining the model's accuracy.</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Step </a:t>
            </a:r>
            <a:r>
              <a:rPr lang="en-IN" altLang="en-US" sz="2400" b="1">
                <a:latin typeface="Times New Roman" panose="02020603050405020304" pitchFamily="18" charset="0"/>
                <a:cs typeface="Times New Roman" panose="02020603050405020304" pitchFamily="18" charset="0"/>
              </a:rPr>
              <a:t>4</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Continue building trees iteratively, correcting errors from previous trees until the model reaches a desired performance level.</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Step 6:</a:t>
            </a:r>
            <a:r>
              <a:rPr lang="en-US" sz="2400">
                <a:latin typeface="Times New Roman" panose="02020603050405020304" pitchFamily="18" charset="0"/>
                <a:cs typeface="Times New Roman" panose="02020603050405020304" pitchFamily="18" charset="0"/>
              </a:rPr>
              <a:t> The final prediction is the sum of predictions from all trees, providing a robust output for new input data.</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IN" altLang="en-US"/>
              <a:t>Third</a:t>
            </a:r>
            <a:r>
              <a:rPr lang="en-US"/>
              <a:t>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pPr>
              <a:defRPr/>
            </a:pPr>
            <a:r>
              <a:rPr lang="en-IN" altLang="en-US"/>
              <a:t>Third</a:t>
            </a:r>
            <a:r>
              <a:rPr lang="en-US"/>
              <a:t>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
        <p:nvSpPr>
          <p:cNvPr id="8" name="Content Placeholder 7"/>
          <p:cNvSpPr/>
          <p:nvPr>
            <p:ph idx="1"/>
          </p:nvPr>
        </p:nvSpPr>
        <p:spPr/>
        <p:txBody>
          <a:bodyPr/>
          <a:p>
            <a:pPr marL="0" indent="0">
              <a:buNone/>
            </a:pPr>
            <a:r>
              <a:rPr lang="en-US"/>
              <a:t>The overall objective function can be written as:</a:t>
            </a:r>
            <a:endParaRPr lang="en-US"/>
          </a:p>
          <a:p>
            <a:pPr marL="0" indent="0">
              <a:buNone/>
            </a:pPr>
            <a:endParaRPr lang="en-US"/>
          </a:p>
        </p:txBody>
      </p:sp>
      <p:pic>
        <p:nvPicPr>
          <p:cNvPr id="9" name="Picture 8"/>
          <p:cNvPicPr>
            <a:picLocks noChangeAspect="1"/>
          </p:cNvPicPr>
          <p:nvPr/>
        </p:nvPicPr>
        <p:blipFill>
          <a:blip r:embed="rId1"/>
          <a:stretch>
            <a:fillRect/>
          </a:stretch>
        </p:blipFill>
        <p:spPr>
          <a:xfrm>
            <a:off x="2872740" y="2345690"/>
            <a:ext cx="6446520" cy="35890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a:solidFill>
                  <a:srgbClr val="FF0000"/>
                </a:solidFill>
              </a:rPr>
              <a:t>List of Modules</a:t>
            </a:r>
            <a:endParaRPr lang="en-IN" altLang="en-US" sz="3200" b="1">
              <a:solidFill>
                <a:srgbClr val="FF0000"/>
              </a:solidFill>
            </a:endParaRPr>
          </a:p>
        </p:txBody>
      </p:sp>
      <p:sp>
        <p:nvSpPr>
          <p:cNvPr id="4" name="Date Placeholder 3"/>
          <p:cNvSpPr>
            <a:spLocks noGrp="1"/>
          </p:cNvSpPr>
          <p:nvPr>
            <p:ph type="dt" sz="half" idx="10"/>
          </p:nvPr>
        </p:nvSpPr>
        <p:spPr/>
        <p:txBody>
          <a:bodyPr/>
          <a:lstStyle/>
          <a:p>
            <a:pPr>
              <a:defRPr/>
            </a:pPr>
            <a:r>
              <a:rPr lang="en-IN" altLang="en-US"/>
              <a:t>Third </a:t>
            </a:r>
            <a:r>
              <a:rPr lang="en-US"/>
              <a:t>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8" name="Content Placeholder 7"/>
          <p:cNvSpPr>
            <a:spLocks noGrp="1"/>
          </p:cNvSpPr>
          <p:nvPr>
            <p:ph idx="1"/>
          </p:nvPr>
        </p:nvSpPr>
        <p:spPr/>
        <p:txBody>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1. </a:t>
            </a:r>
            <a:r>
              <a:rPr lang="en-GB" altLang="en-US" sz="2400" b="1" dirty="0">
                <a:latin typeface="Times New Roman" panose="02020603050405020304" pitchFamily="18" charset="0"/>
                <a:cs typeface="Times New Roman" panose="02020603050405020304" pitchFamily="18" charset="0"/>
              </a:rPr>
              <a:t>Data loading and preprocessing</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GB" altLang="en-US" sz="2400" b="1" dirty="0">
                <a:latin typeface="Times New Roman" panose="02020603050405020304" pitchFamily="18" charset="0"/>
                <a:cs typeface="Times New Roman" panose="02020603050405020304" pitchFamily="18" charset="0"/>
              </a:rPr>
              <a:t>2. Model selection and training</a:t>
            </a:r>
            <a:endParaRPr lang="en-GB" altLang="en-US" sz="2400" b="1" dirty="0">
              <a:latin typeface="Times New Roman" panose="02020603050405020304" pitchFamily="18" charset="0"/>
              <a:cs typeface="Times New Roman" panose="02020603050405020304" pitchFamily="18" charset="0"/>
            </a:endParaRPr>
          </a:p>
          <a:p>
            <a:pPr marL="0" indent="0">
              <a:buNone/>
            </a:pPr>
            <a:r>
              <a:rPr lang="en-GB" altLang="en-US" sz="2400" b="1" dirty="0">
                <a:latin typeface="Times New Roman" panose="02020603050405020304" pitchFamily="18" charset="0"/>
                <a:cs typeface="Times New Roman" panose="02020603050405020304" pitchFamily="18" charset="0"/>
              </a:rPr>
              <a:t>3. Prediction logic</a:t>
            </a:r>
            <a:endParaRPr lang="en-GB" altLang="en-US" sz="2400" b="1" dirty="0">
              <a:latin typeface="Times New Roman" panose="02020603050405020304" pitchFamily="18" charset="0"/>
              <a:cs typeface="Times New Roman" panose="02020603050405020304" pitchFamily="18" charset="0"/>
            </a:endParaRPr>
          </a:p>
          <a:p>
            <a:pPr marL="0" indent="0">
              <a:buNone/>
            </a:pPr>
            <a:r>
              <a:rPr lang="en-GB" altLang="en-US" sz="2400" b="1" dirty="0">
                <a:latin typeface="Times New Roman" panose="02020603050405020304" pitchFamily="18" charset="0"/>
                <a:cs typeface="Times New Roman" panose="02020603050405020304" pitchFamily="18" charset="0"/>
              </a:rPr>
              <a:t>4. Visualization</a:t>
            </a:r>
            <a:endParaRPr lang="en-GB"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55650" y="1752600"/>
            <a:ext cx="11075035" cy="4267200"/>
          </a:xfrm>
        </p:spPr>
        <p:txBody>
          <a:bodyPr/>
          <a:p>
            <a:pPr marL="0" indent="0">
              <a:buNone/>
            </a:pPr>
            <a:r>
              <a:rPr lang="en-US" sz="2400" b="1">
                <a:latin typeface="Times New Roman" panose="02020603050405020304" pitchFamily="18" charset="0"/>
                <a:cs typeface="Times New Roman" panose="02020603050405020304" pitchFamily="18" charset="0"/>
              </a:rPr>
              <a:t>Data Reading: </a:t>
            </a:r>
            <a:r>
              <a:rPr lang="en-US" sz="2400">
                <a:latin typeface="Times New Roman" panose="02020603050405020304" pitchFamily="18" charset="0"/>
                <a:cs typeface="Times New Roman" panose="02020603050405020304" pitchFamily="18" charset="0"/>
              </a:rPr>
              <a:t>The data is read from a CSV file, which contains patient information such as hospital </a:t>
            </a:r>
            <a:r>
              <a:rPr lang="en-US" sz="2400">
                <a:latin typeface="Times New Roman" panose="02020603050405020304" pitchFamily="18" charset="0"/>
                <a:cs typeface="Times New Roman" panose="02020603050405020304" pitchFamily="18" charset="0"/>
                <a:sym typeface="+mn-ea"/>
              </a:rPr>
              <a:t>).</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code, department code, patient ID, age, admission deposit, and the length of stay (target variable</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Exploratory Data Analysis (EDA):</a:t>
            </a:r>
            <a:r>
              <a:rPr lang="en-US" sz="2400">
                <a:latin typeface="Times New Roman" panose="02020603050405020304" pitchFamily="18" charset="0"/>
                <a:cs typeface="Times New Roman" panose="02020603050405020304" pitchFamily="18" charset="0"/>
              </a:rPr>
              <a:t> The correlation between the features is analyzed. This helps in understanding which features are important and how strongly they are related to the target (stay duration). Since the correlation between features is low, advanced machine learning models like XGBoost are chosen.</a:t>
            </a: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IN" altLang="en-US"/>
              <a:t>Third</a:t>
            </a:r>
            <a:r>
              <a:rPr lang="en-US"/>
              <a:t>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9" name="Content Placeholder 8"/>
          <p:cNvPicPr>
            <a:picLocks noChangeAspect="1"/>
          </p:cNvPicPr>
          <p:nvPr>
            <p:ph sz="half" idx="2"/>
          </p:nvPr>
        </p:nvPicPr>
        <p:blipFill>
          <a:blip r:embed="rId1"/>
          <a:stretch>
            <a:fillRect/>
          </a:stretch>
        </p:blipFill>
        <p:spPr>
          <a:xfrm>
            <a:off x="2063750" y="5433060"/>
            <a:ext cx="7647940" cy="586740"/>
          </a:xfrm>
          <a:prstGeom prst="rect">
            <a:avLst/>
          </a:prstGeom>
        </p:spPr>
      </p:pic>
      <p:sp>
        <p:nvSpPr>
          <p:cNvPr id="10" name="Text Box 9"/>
          <p:cNvSpPr txBox="1"/>
          <p:nvPr/>
        </p:nvSpPr>
        <p:spPr>
          <a:xfrm>
            <a:off x="756285" y="567055"/>
            <a:ext cx="11572240" cy="960755"/>
          </a:xfrm>
          <a:prstGeom prst="rect">
            <a:avLst/>
          </a:prstGeom>
          <a:noFill/>
        </p:spPr>
        <p:txBody>
          <a:bodyPr wrap="square" rtlCol="0">
            <a:noAutofit/>
          </a:bodyPr>
          <a:p>
            <a:endParaRPr lang="en-US" sz="3200" b="1" dirty="0">
              <a:solidFill>
                <a:srgbClr val="FF0000"/>
              </a:solidFill>
              <a:latin typeface="+mj-lt"/>
              <a:cs typeface="+mj-lt"/>
              <a:sym typeface="+mn-ea"/>
            </a:endParaRPr>
          </a:p>
          <a:p>
            <a:r>
              <a:rPr lang="en-US" sz="3200" b="1" dirty="0">
                <a:solidFill>
                  <a:srgbClr val="FF0000"/>
                </a:solidFill>
                <a:latin typeface="+mj-lt"/>
                <a:cs typeface="+mj-lt"/>
                <a:sym typeface="+mn-ea"/>
              </a:rPr>
              <a:t>1. </a:t>
            </a:r>
            <a:r>
              <a:rPr lang="en-GB" altLang="en-US" sz="3200" b="1" dirty="0">
                <a:solidFill>
                  <a:srgbClr val="FF0000"/>
                </a:solidFill>
                <a:latin typeface="+mj-lt"/>
                <a:cs typeface="+mj-lt"/>
                <a:sym typeface="+mn-ea"/>
              </a:rPr>
              <a:t>Data loading and</a:t>
            </a:r>
            <a:r>
              <a:rPr lang="en-IN" altLang="en-GB" sz="3200" b="1" dirty="0">
                <a:solidFill>
                  <a:srgbClr val="FF0000"/>
                </a:solidFill>
                <a:latin typeface="+mj-lt"/>
                <a:cs typeface="+mj-lt"/>
                <a:sym typeface="+mn-ea"/>
              </a:rPr>
              <a:t> </a:t>
            </a:r>
            <a:r>
              <a:rPr lang="en-GB" altLang="en-US" sz="3200" b="1" dirty="0">
                <a:solidFill>
                  <a:srgbClr val="FF0000"/>
                </a:solidFill>
                <a:latin typeface="+mj-lt"/>
                <a:cs typeface="+mj-lt"/>
                <a:sym typeface="+mn-ea"/>
              </a:rPr>
              <a:t>preprocessing</a:t>
            </a:r>
            <a:r>
              <a:rPr lang="en-US" sz="3200" dirty="0">
                <a:solidFill>
                  <a:srgbClr val="FF0000"/>
                </a:solidFill>
                <a:latin typeface="+mj-lt"/>
                <a:cs typeface="+mj-lt"/>
                <a:sym typeface="+mn-ea"/>
              </a:rPr>
              <a:t> </a:t>
            </a:r>
            <a:endParaRPr lang="en-US" sz="3200" dirty="0">
              <a:solidFill>
                <a:srgbClr val="FF0000"/>
              </a:solidFill>
              <a:latin typeface="+mj-lt"/>
              <a:cs typeface="+mj-lt"/>
              <a:sym typeface="+mn-ea"/>
            </a:endParaRPr>
          </a:p>
          <a:p>
            <a:endParaRPr lang="en-US" sz="3200" dirty="0">
              <a:solidFill>
                <a:srgbClr val="FF0000"/>
              </a:solidFill>
              <a:latin typeface="+mj-lt"/>
              <a:cs typeface="+mj-lt"/>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FF0000"/>
                </a:solidFill>
                <a:cs typeface="+mj-lt"/>
                <a:sym typeface="+mn-ea"/>
              </a:rPr>
              <a:t>2. Model Selection and Training</a:t>
            </a:r>
            <a:endParaRPr lang="en-US" sz="3200" b="1">
              <a:solidFill>
                <a:srgbClr val="FF0000"/>
              </a:solidFill>
              <a:cs typeface="+mj-lt"/>
              <a:sym typeface="+mn-ea"/>
            </a:endParaRPr>
          </a:p>
        </p:txBody>
      </p:sp>
      <p:sp>
        <p:nvSpPr>
          <p:cNvPr id="3" name="Content Placeholder 2"/>
          <p:cNvSpPr>
            <a:spLocks noGrp="1"/>
          </p:cNvSpPr>
          <p:nvPr>
            <p:ph sz="half" idx="1"/>
          </p:nvPr>
        </p:nvSpPr>
        <p:spPr>
          <a:xfrm>
            <a:off x="755650" y="1752600"/>
            <a:ext cx="10678160" cy="4267200"/>
          </a:xfrm>
        </p:spPr>
        <p:txBody>
          <a:bodyPr/>
          <a:p>
            <a:pPr marL="0" indent="0">
              <a:buNone/>
            </a:pPr>
            <a:r>
              <a:rPr lang="en-US" sz="2400" b="1">
                <a:latin typeface="Times New Roman" panose="02020603050405020304" pitchFamily="18" charset="0"/>
                <a:cs typeface="Times New Roman" panose="02020603050405020304" pitchFamily="18" charset="0"/>
                <a:sym typeface="+mn-ea"/>
              </a:rPr>
              <a:t>XGBoost: </a:t>
            </a:r>
            <a:r>
              <a:rPr lang="en-US" sz="2400">
                <a:latin typeface="Times New Roman" panose="02020603050405020304" pitchFamily="18" charset="0"/>
                <a:cs typeface="Times New Roman" panose="02020603050405020304" pitchFamily="18" charset="0"/>
                <a:sym typeface="+mn-ea"/>
              </a:rPr>
              <a:t>This model is an optimized gradient-boosting algorithm that combines weak prediction models (in this case, decision trees) to form a strong predictive model. It does this by iteratively adding trees that correct errors made by the previous trees. Each tree predicts the residual errors of the previous model, and the final prediction is the sum of all tree predictions.</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Training:</a:t>
            </a:r>
            <a:r>
              <a:rPr lang="en-US" sz="2400">
                <a:latin typeface="Times New Roman" panose="02020603050405020304" pitchFamily="18" charset="0"/>
                <a:cs typeface="Times New Roman" panose="02020603050405020304" pitchFamily="18" charset="0"/>
              </a:rPr>
              <a:t> The model is trained on the selected features, where the target variable is the stay duration (i.e., how long a patient is expected to stay in the hospital).</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pPr>
              <a:defRPr/>
            </a:pPr>
            <a:r>
              <a:rPr lang="en-IN" altLang="en-US"/>
              <a:t>Third</a:t>
            </a:r>
            <a:r>
              <a:rPr lang="en-US"/>
              <a:t> Review</a:t>
            </a:r>
            <a:endParaRPr lang="en-US"/>
          </a:p>
        </p:txBody>
      </p:sp>
      <p:sp>
        <p:nvSpPr>
          <p:cNvPr id="6" name="Footer Placeholder 5"/>
          <p:cNvSpPr>
            <a:spLocks noGrp="1"/>
          </p:cNvSpPr>
          <p:nvPr>
            <p:ph type="ftr" sz="quarter" idx="11"/>
          </p:nvPr>
        </p:nvSpPr>
        <p:spPr/>
        <p:txBody>
          <a:bodyPr/>
          <a:p>
            <a:pPr>
              <a:defRPr/>
            </a:pPr>
            <a:r>
              <a:rPr lang="en-US"/>
              <a:t>Department of Artificial Intelligence and Data Science</a:t>
            </a:r>
            <a:endParaRPr lang="en-US"/>
          </a:p>
        </p:txBody>
      </p:sp>
      <p:sp>
        <p:nvSpPr>
          <p:cNvPr id="7" name="Slide Number Placeholder 6"/>
          <p:cNvSpPr>
            <a:spLocks noGrp="1"/>
          </p:cNvSpPr>
          <p:nvPr>
            <p:ph type="sldNum" sz="quarter" idx="12"/>
          </p:nvPr>
        </p:nvSpPr>
        <p:spPr/>
        <p:txBody>
          <a:bodyPr/>
          <a:p>
            <a:pPr>
              <a:defRPr/>
            </a:pPr>
            <a:fld id="{7A8ED4EA-E359-45F1-B86A-A40772B25C23}" type="slidenum">
              <a:rPr lang="en-US" altLang="en-US"/>
            </a:fld>
            <a:endParaRPr lang="en-US" altLang="en-US"/>
          </a:p>
        </p:txBody>
      </p:sp>
      <p:pic>
        <p:nvPicPr>
          <p:cNvPr id="8" name="Picture 7"/>
          <p:cNvPicPr>
            <a:picLocks noChangeAspect="1"/>
          </p:cNvPicPr>
          <p:nvPr/>
        </p:nvPicPr>
        <p:blipFill>
          <a:blip r:embed="rId1"/>
          <a:stretch>
            <a:fillRect/>
          </a:stretch>
        </p:blipFill>
        <p:spPr>
          <a:xfrm>
            <a:off x="2207260" y="4855845"/>
            <a:ext cx="7353300" cy="12420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FF0000"/>
                </a:solidFill>
                <a:cs typeface="+mj-lt"/>
                <a:sym typeface="+mn-ea"/>
              </a:rPr>
              <a:t>3. Prediction Logic</a:t>
            </a:r>
            <a:endParaRPr lang="en-US" sz="3200" b="1">
              <a:solidFill>
                <a:srgbClr val="FF0000"/>
              </a:solidFill>
              <a:cs typeface="+mj-lt"/>
              <a:sym typeface="+mn-ea"/>
            </a:endParaRPr>
          </a:p>
        </p:txBody>
      </p:sp>
      <p:sp>
        <p:nvSpPr>
          <p:cNvPr id="3" name="Content Placeholder 2"/>
          <p:cNvSpPr>
            <a:spLocks noGrp="1"/>
          </p:cNvSpPr>
          <p:nvPr>
            <p:ph sz="half" idx="1"/>
          </p:nvPr>
        </p:nvSpPr>
        <p:spPr>
          <a:xfrm>
            <a:off x="755650" y="1752600"/>
            <a:ext cx="10749915" cy="4267200"/>
          </a:xfrm>
        </p:spPr>
        <p:txBody>
          <a:bodyPr/>
          <a:p>
            <a:pPr marL="0" indent="0">
              <a:buNone/>
            </a:pPr>
            <a:r>
              <a:rPr lang="en-US" sz="2400" b="1">
                <a:latin typeface="Times New Roman" panose="02020603050405020304" pitchFamily="18" charset="0"/>
                <a:cs typeface="Times New Roman" panose="02020603050405020304" pitchFamily="18" charset="0"/>
              </a:rPr>
              <a:t>Simulating Hospital Management: </a:t>
            </a:r>
            <a:r>
              <a:rPr lang="en-US" sz="2400">
                <a:latin typeface="Times New Roman" panose="02020603050405020304" pitchFamily="18" charset="0"/>
                <a:cs typeface="Times New Roman" panose="02020603050405020304" pitchFamily="18" charset="0"/>
              </a:rPr>
              <a:t>A class is implemented to simulate a real-world scenario of hospital bed management. It randomly selects 20 patients from the test set (X_Test) and uses the trained XGBoost model to predict their stay duration.</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Bed Prediction: </a:t>
            </a:r>
            <a:r>
              <a:rPr lang="en-US" sz="2400">
                <a:latin typeface="Times New Roman" panose="02020603050405020304" pitchFamily="18" charset="0"/>
                <a:cs typeface="Times New Roman" panose="02020603050405020304" pitchFamily="18" charset="0"/>
              </a:rPr>
              <a:t>Based on the predicted stay durations, the model calculates how many extra hospital beds will be needed. This can be adjusted by setting the total_beds value, which represents the total number of beds available in the hospital.</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pPr>
              <a:defRPr/>
            </a:pPr>
            <a:r>
              <a:rPr lang="en-IN" altLang="en-US"/>
              <a:t>Third</a:t>
            </a:r>
            <a:r>
              <a:rPr lang="en-US"/>
              <a:t> Review</a:t>
            </a:r>
            <a:endParaRPr lang="en-US"/>
          </a:p>
        </p:txBody>
      </p:sp>
      <p:sp>
        <p:nvSpPr>
          <p:cNvPr id="6" name="Footer Placeholder 5"/>
          <p:cNvSpPr>
            <a:spLocks noGrp="1"/>
          </p:cNvSpPr>
          <p:nvPr>
            <p:ph type="ftr" sz="quarter" idx="11"/>
          </p:nvPr>
        </p:nvSpPr>
        <p:spPr/>
        <p:txBody>
          <a:bodyPr/>
          <a:p>
            <a:pPr>
              <a:defRPr/>
            </a:pPr>
            <a:r>
              <a:rPr lang="en-US"/>
              <a:t>Department of Artificial Intelligence and Data Science</a:t>
            </a:r>
            <a:endParaRPr lang="en-US"/>
          </a:p>
        </p:txBody>
      </p:sp>
      <p:sp>
        <p:nvSpPr>
          <p:cNvPr id="7" name="Slide Number Placeholder 6"/>
          <p:cNvSpPr>
            <a:spLocks noGrp="1"/>
          </p:cNvSpPr>
          <p:nvPr>
            <p:ph type="sldNum" sz="quarter" idx="12"/>
          </p:nvPr>
        </p:nvSpPr>
        <p:spPr/>
        <p:txBody>
          <a:bodyPr/>
          <a:p>
            <a:pPr>
              <a:defRPr/>
            </a:pPr>
            <a:fld id="{7A8ED4EA-E359-45F1-B86A-A40772B25C23}" type="slidenum">
              <a:rPr lang="en-US" altLang="en-US"/>
            </a:fld>
            <a:endParaRPr lang="en-US" altLang="en-US"/>
          </a:p>
        </p:txBody>
      </p:sp>
      <p:pic>
        <p:nvPicPr>
          <p:cNvPr id="8" name="Picture 7"/>
          <p:cNvPicPr>
            <a:picLocks noChangeAspect="1"/>
          </p:cNvPicPr>
          <p:nvPr/>
        </p:nvPicPr>
        <p:blipFill>
          <a:blip r:embed="rId1"/>
          <a:stretch>
            <a:fillRect/>
          </a:stretch>
        </p:blipFill>
        <p:spPr>
          <a:xfrm>
            <a:off x="2825750" y="4587240"/>
            <a:ext cx="6073140" cy="14325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solidFill>
                  <a:srgbClr val="FF0000"/>
                </a:solidFill>
                <a:cs typeface="+mj-lt"/>
                <a:sym typeface="+mn-ea"/>
              </a:rPr>
              <a:t>4. Visualization</a:t>
            </a:r>
            <a:endParaRPr lang="en-US" sz="3200" b="1">
              <a:solidFill>
                <a:srgbClr val="FF0000"/>
              </a:solidFill>
              <a:cs typeface="+mj-lt"/>
              <a:sym typeface="+mn-ea"/>
            </a:endParaRPr>
          </a:p>
        </p:txBody>
      </p:sp>
      <p:sp>
        <p:nvSpPr>
          <p:cNvPr id="3" name="Content Placeholder 2"/>
          <p:cNvSpPr>
            <a:spLocks noGrp="1"/>
          </p:cNvSpPr>
          <p:nvPr>
            <p:ph sz="half" idx="1"/>
          </p:nvPr>
        </p:nvSpPr>
        <p:spPr>
          <a:xfrm>
            <a:off x="755650" y="1752600"/>
            <a:ext cx="10623550" cy="4267200"/>
          </a:xfrm>
        </p:spPr>
        <p:txBody>
          <a:bodyPr/>
          <a:p>
            <a:pPr marL="0" indent="0">
              <a:buNone/>
            </a:pPr>
            <a:r>
              <a:rPr lang="en-US" sz="2400">
                <a:latin typeface="Times New Roman" panose="02020603050405020304" pitchFamily="18" charset="0"/>
                <a:cs typeface="Times New Roman" panose="02020603050405020304" pitchFamily="18" charset="0"/>
              </a:rPr>
              <a:t>The results of the prediction are visualized using graphs. This step helps in interpreting how many extra beds the hospital may need, based on the predicted patient stays.</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pPr>
              <a:defRPr/>
            </a:pPr>
            <a:r>
              <a:rPr lang="en-IN" altLang="en-US"/>
              <a:t>Third</a:t>
            </a:r>
            <a:r>
              <a:rPr lang="en-US"/>
              <a:t> Review</a:t>
            </a:r>
            <a:endParaRPr lang="en-US"/>
          </a:p>
        </p:txBody>
      </p:sp>
      <p:sp>
        <p:nvSpPr>
          <p:cNvPr id="6" name="Footer Placeholder 5"/>
          <p:cNvSpPr>
            <a:spLocks noGrp="1"/>
          </p:cNvSpPr>
          <p:nvPr>
            <p:ph type="ftr" sz="quarter" idx="11"/>
          </p:nvPr>
        </p:nvSpPr>
        <p:spPr/>
        <p:txBody>
          <a:bodyPr/>
          <a:p>
            <a:pPr>
              <a:defRPr/>
            </a:pPr>
            <a:r>
              <a:rPr lang="en-US"/>
              <a:t>Department of Artificial Intelligence and Data Science</a:t>
            </a:r>
            <a:endParaRPr lang="en-US"/>
          </a:p>
        </p:txBody>
      </p:sp>
      <p:sp>
        <p:nvSpPr>
          <p:cNvPr id="7" name="Slide Number Placeholder 6"/>
          <p:cNvSpPr>
            <a:spLocks noGrp="1"/>
          </p:cNvSpPr>
          <p:nvPr>
            <p:ph type="sldNum" sz="quarter" idx="12"/>
          </p:nvPr>
        </p:nvSpPr>
        <p:spPr/>
        <p:txBody>
          <a:bodyPr/>
          <a:p>
            <a:pPr>
              <a:defRPr/>
            </a:pPr>
            <a:fld id="{7A8ED4EA-E359-45F1-B86A-A40772B25C23}" type="slidenum">
              <a:rPr lang="en-US" altLang="en-US"/>
            </a:fld>
            <a:endParaRPr lang="en-US" altLang="en-US"/>
          </a:p>
        </p:txBody>
      </p:sp>
      <p:pic>
        <p:nvPicPr>
          <p:cNvPr id="8" name="Picture 7"/>
          <p:cNvPicPr>
            <a:picLocks noChangeAspect="1"/>
          </p:cNvPicPr>
          <p:nvPr/>
        </p:nvPicPr>
        <p:blipFill>
          <a:blip r:embed="rId1"/>
          <a:stretch>
            <a:fillRect/>
          </a:stretch>
        </p:blipFill>
        <p:spPr>
          <a:xfrm>
            <a:off x="1471295" y="3582670"/>
            <a:ext cx="8784590" cy="964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3524250" lvl="8" indent="0" algn="just">
              <a:buClr>
                <a:srgbClr val="CC0000"/>
              </a:buClr>
              <a:buNone/>
              <a:defRPr/>
            </a:pP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342900" lvl="8" indent="-342900" algn="just" eaLnBrk="0" hangingPunct="0">
              <a:spcBef>
                <a:spcPct val="20000"/>
              </a:spcBef>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sym typeface="+mn-ea"/>
              </a:rPr>
              <a:t>A healthcare provider aims to optimize hospital bed allocation by analyzing patient admission data and bed occupancy rates. </a:t>
            </a:r>
            <a:endParaRPr lang="en-US" sz="2400" dirty="0">
              <a:latin typeface="Times New Roman" panose="02020603050405020304" pitchFamily="18" charset="0"/>
              <a:cs typeface="Times New Roman" panose="02020603050405020304" pitchFamily="18" charset="0"/>
              <a:sym typeface="+mn-ea"/>
            </a:endParaRPr>
          </a:p>
          <a:p>
            <a:pPr marL="342900" lvl="8" indent="-342900" algn="just" eaLnBrk="0" hangingPunct="0">
              <a:spcBef>
                <a:spcPct val="20000"/>
              </a:spcBef>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sym typeface="+mn-ea"/>
              </a:rPr>
              <a:t>They aim to improve operational efficiency and patient care. The aim is to </a:t>
            </a:r>
            <a:r>
              <a:rPr lang="en-US" sz="2400" dirty="0">
                <a:latin typeface="Times New Roman" panose="02020603050405020304" pitchFamily="18" charset="0"/>
                <a:cs typeface="Times New Roman" panose="02020603050405020304" pitchFamily="18" charset="0"/>
              </a:rPr>
              <a:t>reduce the wait times, prevents overcrowding, lowers costs, and improves staff satisfaction by ensuring resources are available where needed. </a:t>
            </a:r>
            <a:endParaRPr lang="en-US" sz="2400" dirty="0">
              <a:latin typeface="Times New Roman" panose="02020603050405020304" pitchFamily="18" charset="0"/>
              <a:cs typeface="Times New Roman" panose="02020603050405020304" pitchFamily="18" charset="0"/>
            </a:endParaRPr>
          </a:p>
          <a:p>
            <a:pPr marL="342900" lvl="8" indent="-342900" algn="just" eaLnBrk="0" hangingPunct="0">
              <a:spcBef>
                <a:spcPct val="20000"/>
              </a:spcBef>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data-driven approach is crucial for sustainable healthcare system management</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r>
              <a:rPr lang="en-IN" altLang="en-US"/>
              <a:t>Third</a:t>
            </a:r>
            <a:r>
              <a:rPr lang="en-US"/>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Data flow diagram</a:t>
            </a:r>
            <a:endParaRPr lang="en-IN" altLang="en-US" b="1">
              <a:solidFill>
                <a:srgbClr val="FF0000"/>
              </a:solidFill>
            </a:endParaRPr>
          </a:p>
        </p:txBody>
      </p:sp>
      <p:pic>
        <p:nvPicPr>
          <p:cNvPr id="8" name="Content Placeholder 7"/>
          <p:cNvPicPr>
            <a:picLocks noChangeAspect="1"/>
          </p:cNvPicPr>
          <p:nvPr>
            <p:ph sz="half" idx="1"/>
          </p:nvPr>
        </p:nvPicPr>
        <p:blipFill>
          <a:blip r:embed="rId1"/>
          <a:stretch>
            <a:fillRect/>
          </a:stretch>
        </p:blipFill>
        <p:spPr>
          <a:xfrm>
            <a:off x="1651000" y="2168525"/>
            <a:ext cx="8604250" cy="3339465"/>
          </a:xfrm>
          <a:prstGeom prst="rect">
            <a:avLst/>
          </a:prstGeom>
        </p:spPr>
      </p:pic>
      <p:sp>
        <p:nvSpPr>
          <p:cNvPr id="5" name="Date Placeholder 4"/>
          <p:cNvSpPr>
            <a:spLocks noGrp="1"/>
          </p:cNvSpPr>
          <p:nvPr>
            <p:ph type="dt" sz="half" idx="10"/>
          </p:nvPr>
        </p:nvSpPr>
        <p:spPr/>
        <p:txBody>
          <a:bodyPr/>
          <a:p>
            <a:pPr>
              <a:defRPr/>
            </a:pPr>
            <a:r>
              <a:rPr lang="en-IN" altLang="en-US"/>
              <a:t>T</a:t>
            </a:r>
            <a:r>
              <a:rPr lang="en-US"/>
              <a:t>h</a:t>
            </a:r>
            <a:r>
              <a:rPr lang="en-IN" altLang="en-US"/>
              <a:t>ird</a:t>
            </a:r>
            <a:r>
              <a:rPr lang="en-US"/>
              <a:t> Review</a:t>
            </a:r>
            <a:endParaRPr lang="en-US"/>
          </a:p>
        </p:txBody>
      </p:sp>
      <p:sp>
        <p:nvSpPr>
          <p:cNvPr id="6" name="Footer Placeholder 5"/>
          <p:cNvSpPr>
            <a:spLocks noGrp="1"/>
          </p:cNvSpPr>
          <p:nvPr>
            <p:ph type="ftr" sz="quarter" idx="11"/>
          </p:nvPr>
        </p:nvSpPr>
        <p:spPr/>
        <p:txBody>
          <a:bodyPr/>
          <a:p>
            <a:pPr>
              <a:defRPr/>
            </a:pPr>
            <a:r>
              <a:rPr lang="en-US"/>
              <a:t>Department of Artificial Intelligence and Data Science</a:t>
            </a:r>
            <a:endParaRPr lang="en-US"/>
          </a:p>
        </p:txBody>
      </p:sp>
      <p:sp>
        <p:nvSpPr>
          <p:cNvPr id="7" name="Slide Number Placeholder 6"/>
          <p:cNvSpPr>
            <a:spLocks noGrp="1"/>
          </p:cNvSpPr>
          <p:nvPr>
            <p:ph type="sldNum" sz="quarter" idx="12"/>
          </p:nvPr>
        </p:nvSpPr>
        <p:spPr/>
        <p:txBody>
          <a:bodyPr/>
          <a:p>
            <a:pPr>
              <a:defRPr/>
            </a:pPr>
            <a:fld id="{7A8ED4EA-E359-45F1-B86A-A40772B25C23}" type="slidenum">
              <a:rPr lang="en-US" altLang="en-US"/>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Output</a:t>
            </a:r>
            <a:endParaRPr lang="en-US" sz="3200" b="1" dirty="0" smtClean="0">
              <a:solidFill>
                <a:srgbClr val="FF0000"/>
              </a:solidFill>
            </a:endParaRPr>
          </a:p>
        </p:txBody>
      </p:sp>
      <p:sp>
        <p:nvSpPr>
          <p:cNvPr id="4" name="Date Placeholder 3"/>
          <p:cNvSpPr>
            <a:spLocks noGrp="1"/>
          </p:cNvSpPr>
          <p:nvPr>
            <p:ph type="dt" sz="half" idx="10"/>
          </p:nvPr>
        </p:nvSpPr>
        <p:spPr/>
        <p:txBody>
          <a:bodyPr/>
          <a:lstStyle/>
          <a:p>
            <a:pPr>
              <a:defRPr/>
            </a:pPr>
            <a:r>
              <a:rPr lang="en-IN" altLang="en-US" smtClean="0"/>
              <a:t>Third</a:t>
            </a:r>
            <a:r>
              <a:rPr lang="en-US" smtClean="0"/>
              <a:t>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12800" y="1732712"/>
            <a:ext cx="5640251" cy="42286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051" y="1753031"/>
            <a:ext cx="4926149" cy="42286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Output</a:t>
            </a:r>
            <a:endParaRPr lang="en-US" sz="3200" b="1" dirty="0" smtClean="0">
              <a:solidFill>
                <a:srgbClr val="FF0000"/>
              </a:solidFill>
            </a:endParaRP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39799" y="1802674"/>
            <a:ext cx="5134429" cy="4206240"/>
          </a:xfrm>
        </p:spPr>
      </p:pic>
      <p:sp>
        <p:nvSpPr>
          <p:cNvPr id="4" name="Date Placeholder 3"/>
          <p:cNvSpPr>
            <a:spLocks noGrp="1"/>
          </p:cNvSpPr>
          <p:nvPr>
            <p:ph type="dt" sz="half" idx="10"/>
          </p:nvPr>
        </p:nvSpPr>
        <p:spPr/>
        <p:txBody>
          <a:bodyPr/>
          <a:lstStyle/>
          <a:p>
            <a:pPr>
              <a:defRPr/>
            </a:pPr>
            <a:r>
              <a:rPr lang="en-IN" altLang="en-US" smtClean="0"/>
              <a:t>Third</a:t>
            </a:r>
            <a:r>
              <a:rPr lang="en-US" smtClean="0"/>
              <a:t>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794" y="1802674"/>
            <a:ext cx="5242439" cy="42062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Output</a:t>
            </a:r>
            <a:endParaRPr lang="en-US" sz="3200" b="1" dirty="0" smtClean="0">
              <a:solidFill>
                <a:srgbClr val="FF0000"/>
              </a:solidFill>
            </a:endParaRPr>
          </a:p>
        </p:txBody>
      </p:sp>
      <p:sp>
        <p:nvSpPr>
          <p:cNvPr id="4" name="Date Placeholder 3"/>
          <p:cNvSpPr>
            <a:spLocks noGrp="1"/>
          </p:cNvSpPr>
          <p:nvPr>
            <p:ph type="dt" sz="half" idx="10"/>
          </p:nvPr>
        </p:nvSpPr>
        <p:spPr/>
        <p:txBody>
          <a:bodyPr/>
          <a:lstStyle/>
          <a:p>
            <a:pPr>
              <a:defRPr/>
            </a:pPr>
            <a:r>
              <a:rPr lang="en-IN" altLang="en-US" smtClean="0"/>
              <a:t>Third</a:t>
            </a:r>
            <a:r>
              <a:rPr lang="en-US" smtClean="0"/>
              <a:t> Review</a:t>
            </a:r>
            <a:endParaRPr lang="en-US"/>
          </a:p>
        </p:txBody>
      </p:sp>
      <p:sp>
        <p:nvSpPr>
          <p:cNvPr id="5" name="Footer Placeholder 4"/>
          <p:cNvSpPr>
            <a:spLocks noGrp="1"/>
          </p:cNvSpPr>
          <p:nvPr>
            <p:ph type="ftr" sz="quarter" idx="11"/>
          </p:nvPr>
        </p:nvSpPr>
        <p:spPr/>
        <p:txBody>
          <a:bodyPr/>
          <a:lstStyle/>
          <a:p>
            <a:pPr>
              <a:defRPr/>
            </a:pPr>
            <a:r>
              <a:rPr lang="en-US" smtClean="0"/>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10"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98617" y="1711234"/>
            <a:ext cx="8438605" cy="434993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References.</a:t>
            </a:r>
            <a:endParaRPr lang="en-US" sz="3200" b="1" dirty="0">
              <a:solidFill>
                <a:srgbClr val="FF0000"/>
              </a:solidFill>
            </a:endParaRPr>
          </a:p>
        </p:txBody>
      </p:sp>
      <p:sp>
        <p:nvSpPr>
          <p:cNvPr id="3" name="Content Placeholder 2"/>
          <p:cNvSpPr>
            <a:spLocks noGrp="1"/>
          </p:cNvSpPr>
          <p:nvPr>
            <p:ph idx="1"/>
          </p:nvPr>
        </p:nvSpPr>
        <p:spPr/>
        <p:txBody>
          <a:bodyPr/>
          <a:lstStyle/>
          <a:p>
            <a:pPr marL="0" indent="0" algn="just">
              <a:buNone/>
            </a:pPr>
            <a:r>
              <a:rPr lang="en-GB" sz="2400">
                <a:latin typeface="Times New Roman" panose="02020603050405020304"/>
                <a:ea typeface="Times New Roman" panose="02020603050405020304"/>
                <a:cs typeface="Times New Roman" panose="02020603050405020304"/>
                <a:sym typeface="Times New Roman" panose="02020603050405020304"/>
              </a:rPr>
              <a:t>[1] </a:t>
            </a:r>
            <a:r>
              <a:rPr lang="en-US" sz="2400" dirty="0" err="1">
                <a:latin typeface="Times New Roman" panose="02020603050405020304" pitchFamily="18" charset="0"/>
                <a:cs typeface="Times New Roman" panose="02020603050405020304" pitchFamily="18" charset="0"/>
              </a:rPr>
              <a:t>Aboagye-Sarfo</a:t>
            </a:r>
            <a:r>
              <a:rPr lang="en-US" sz="2400" dirty="0">
                <a:latin typeface="Times New Roman" panose="02020603050405020304" pitchFamily="18" charset="0"/>
                <a:cs typeface="Times New Roman" panose="02020603050405020304" pitchFamily="18" charset="0"/>
              </a:rPr>
              <a:t> P, Mai Q, </a:t>
            </a:r>
            <a:r>
              <a:rPr lang="en-US" sz="2400" dirty="0" err="1">
                <a:latin typeface="Times New Roman" panose="02020603050405020304" pitchFamily="18" charset="0"/>
                <a:cs typeface="Times New Roman" panose="02020603050405020304" pitchFamily="18" charset="0"/>
              </a:rPr>
              <a:t>Sanilippo</a:t>
            </a:r>
            <a:r>
              <a:rPr lang="en-US" sz="2400" dirty="0">
                <a:latin typeface="Times New Roman" panose="02020603050405020304" pitchFamily="18" charset="0"/>
                <a:cs typeface="Times New Roman" panose="02020603050405020304" pitchFamily="18" charset="0"/>
              </a:rPr>
              <a:t> FM, Preen DB, Stewart LM,</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err="1">
                <a:latin typeface="Times New Roman" panose="02020603050405020304" pitchFamily="18" charset="0"/>
                <a:cs typeface="Times New Roman" panose="02020603050405020304" pitchFamily="18" charset="0"/>
              </a:rPr>
              <a:t>Fatovich</a:t>
            </a:r>
            <a:r>
              <a:rPr lang="en-US" sz="2400" dirty="0">
                <a:latin typeface="Times New Roman" panose="02020603050405020304" pitchFamily="18" charset="0"/>
                <a:cs typeface="Times New Roman" panose="02020603050405020304" pitchFamily="18" charset="0"/>
              </a:rPr>
              <a:t> DM (2015) A comparison of multivariate and univariate time series approaches to modelling and forecasting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emer_x0002_gency department demand in western Australia. J Biomed</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Inform 57:62–73</a:t>
            </a:r>
            <a:endParaRPr lang="en-US" sz="2400" dirty="0">
              <a:latin typeface="Times New Roman" panose="02020603050405020304" pitchFamily="18" charset="0"/>
              <a:cs typeface="Times New Roman" panose="02020603050405020304" pitchFamily="18" charset="0"/>
            </a:endParaRPr>
          </a:p>
          <a:p>
            <a:pPr marL="0" indent="0" algn="just">
              <a:buNone/>
            </a:pPr>
            <a:r>
              <a:rPr lang="en-IN" altLang="en-US"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Adan I, </a:t>
            </a:r>
            <a:r>
              <a:rPr lang="en-US" sz="2400" dirty="0" err="1">
                <a:latin typeface="Times New Roman" panose="02020603050405020304" pitchFamily="18" charset="0"/>
                <a:cs typeface="Times New Roman" panose="02020603050405020304" pitchFamily="18" charset="0"/>
              </a:rPr>
              <a:t>Bekkers</a:t>
            </a:r>
            <a:r>
              <a:rPr lang="en-US" sz="2400" dirty="0">
                <a:latin typeface="Times New Roman" panose="02020603050405020304" pitchFamily="18" charset="0"/>
                <a:cs typeface="Times New Roman" panose="02020603050405020304" pitchFamily="18" charset="0"/>
              </a:rPr>
              <a:t> J, </a:t>
            </a:r>
            <a:r>
              <a:rPr lang="en-US" sz="2400" dirty="0" err="1">
                <a:latin typeface="Times New Roman" panose="02020603050405020304" pitchFamily="18" charset="0"/>
                <a:cs typeface="Times New Roman" panose="02020603050405020304" pitchFamily="18" charset="0"/>
              </a:rPr>
              <a:t>Dellaert</a:t>
            </a:r>
            <a:r>
              <a:rPr lang="en-US" sz="2400" dirty="0">
                <a:latin typeface="Times New Roman" panose="02020603050405020304" pitchFamily="18" charset="0"/>
                <a:cs typeface="Times New Roman" panose="02020603050405020304" pitchFamily="18" charset="0"/>
              </a:rPr>
              <a:t> N, </a:t>
            </a:r>
            <a:r>
              <a:rPr lang="en-US" sz="2400" dirty="0" err="1">
                <a:latin typeface="Times New Roman" panose="02020603050405020304" pitchFamily="18" charset="0"/>
                <a:cs typeface="Times New Roman" panose="02020603050405020304" pitchFamily="18" charset="0"/>
              </a:rPr>
              <a:t>Vissers</a:t>
            </a:r>
            <a:r>
              <a:rPr lang="en-US" sz="2400" dirty="0">
                <a:latin typeface="Times New Roman" panose="02020603050405020304" pitchFamily="18" charset="0"/>
                <a:cs typeface="Times New Roman" panose="02020603050405020304" pitchFamily="18" charset="0"/>
              </a:rPr>
              <a:t> J, Yu X (2009) Patient mix</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err="1">
                <a:latin typeface="Times New Roman" panose="02020603050405020304" pitchFamily="18" charset="0"/>
                <a:cs typeface="Times New Roman" panose="02020603050405020304" pitchFamily="18" charset="0"/>
              </a:rPr>
              <a:t>optimisation</a:t>
            </a:r>
            <a:r>
              <a:rPr lang="en-US" sz="2400" dirty="0">
                <a:latin typeface="Times New Roman" panose="02020603050405020304" pitchFamily="18" charset="0"/>
                <a:cs typeface="Times New Roman" panose="02020603050405020304" pitchFamily="18" charset="0"/>
              </a:rPr>
              <a:t> and stochastic resource requirements: a case study</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 cardiothoracic surgery planning. Health Care </a:t>
            </a:r>
            <a:r>
              <a:rPr lang="en-US" sz="2400" dirty="0" err="1">
                <a:latin typeface="Times New Roman" panose="02020603050405020304" pitchFamily="18" charset="0"/>
                <a:cs typeface="Times New Roman" panose="02020603050405020304" pitchFamily="18" charset="0"/>
              </a:rPr>
              <a:t>Manag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Sci</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12(2):129</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p:txBody>
      </p:sp>
      <p:sp>
        <p:nvSpPr>
          <p:cNvPr id="4" name="Date Placeholder 3"/>
          <p:cNvSpPr>
            <a:spLocks noGrp="1"/>
          </p:cNvSpPr>
          <p:nvPr>
            <p:ph type="dt" sz="half" idx="10"/>
          </p:nvPr>
        </p:nvSpPr>
        <p:spPr/>
        <p:txBody>
          <a:bodyPr/>
          <a:lstStyle/>
          <a:p>
            <a:pPr>
              <a:defRPr/>
            </a:pPr>
            <a:r>
              <a:rPr lang="en-IN" altLang="en-US"/>
              <a:t>T</a:t>
            </a:r>
            <a:r>
              <a:rPr lang="en-US"/>
              <a:t>h</a:t>
            </a:r>
            <a:r>
              <a:rPr lang="en-IN" altLang="en-US"/>
              <a:t>ird</a:t>
            </a:r>
            <a:r>
              <a:rPr lang="en-US"/>
              <a:t>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Ref</a:t>
            </a:r>
            <a:r>
              <a:rPr lang="en-IN" altLang="en-US" sz="3200" b="1" dirty="0">
                <a:solidFill>
                  <a:srgbClr val="FF0000"/>
                </a:solidFill>
              </a:rPr>
              <a:t>erences.</a:t>
            </a:r>
            <a:endParaRPr lang="en-IN" altLang="en-US" sz="3200" b="1" dirty="0">
              <a:solidFill>
                <a:srgbClr val="FF0000"/>
              </a:solidFill>
            </a:endParaRPr>
          </a:p>
        </p:txBody>
      </p:sp>
      <p:sp>
        <p:nvSpPr>
          <p:cNvPr id="3" name="Content Placeholder 2"/>
          <p:cNvSpPr>
            <a:spLocks noGrp="1"/>
          </p:cNvSpPr>
          <p:nvPr>
            <p:ph idx="1"/>
          </p:nvPr>
        </p:nvSpPr>
        <p:spPr/>
        <p:txBody>
          <a:bodyPr/>
          <a:lstStyle/>
          <a:p>
            <a:pPr marL="0" indent="0" algn="just">
              <a:buNone/>
            </a:pPr>
            <a:r>
              <a:rPr lang="en-IN" altLang="en-US" sz="2400" dirty="0">
                <a:latin typeface="Times New Roman" panose="02020603050405020304" pitchFamily="18" charset="0"/>
                <a:cs typeface="Times New Roman" panose="02020603050405020304" pitchFamily="18" charset="0"/>
                <a:sym typeface="+mn-ea"/>
              </a:rPr>
              <a:t>[3] </a:t>
            </a:r>
            <a:r>
              <a:rPr lang="en-US" sz="2400" dirty="0">
                <a:latin typeface="Times New Roman" panose="02020603050405020304" pitchFamily="18" charset="0"/>
                <a:cs typeface="Times New Roman" panose="02020603050405020304" pitchFamily="18" charset="0"/>
                <a:sym typeface="+mn-ea"/>
              </a:rPr>
              <a:t>Ahmed MA, </a:t>
            </a:r>
            <a:r>
              <a:rPr lang="en-US" sz="2400" dirty="0" err="1">
                <a:latin typeface="Times New Roman" panose="02020603050405020304" pitchFamily="18" charset="0"/>
                <a:cs typeface="Times New Roman" panose="02020603050405020304" pitchFamily="18" charset="0"/>
                <a:sym typeface="+mn-ea"/>
              </a:rPr>
              <a:t>Alkhamis</a:t>
            </a:r>
            <a:r>
              <a:rPr lang="en-US" sz="2400" dirty="0">
                <a:latin typeface="Times New Roman" panose="02020603050405020304" pitchFamily="18" charset="0"/>
                <a:cs typeface="Times New Roman" panose="02020603050405020304" pitchFamily="18" charset="0"/>
                <a:sym typeface="+mn-ea"/>
              </a:rPr>
              <a:t> TM (2009) Simulation optimization for an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sym typeface="+mn-ea"/>
              </a:rPr>
              <a:t>emergency department healthcare unit in Kuwait. </a:t>
            </a:r>
            <a:r>
              <a:rPr lang="en-US" sz="2400" dirty="0" err="1">
                <a:latin typeface="Times New Roman" panose="02020603050405020304" pitchFamily="18" charset="0"/>
                <a:cs typeface="Times New Roman" panose="02020603050405020304" pitchFamily="18" charset="0"/>
                <a:sym typeface="+mn-ea"/>
              </a:rPr>
              <a:t>Eur</a:t>
            </a:r>
            <a:r>
              <a:rPr lang="en-US" sz="2400" dirty="0">
                <a:latin typeface="Times New Roman" panose="02020603050405020304" pitchFamily="18" charset="0"/>
                <a:cs typeface="Times New Roman" panose="02020603050405020304" pitchFamily="18" charset="0"/>
                <a:sym typeface="+mn-ea"/>
              </a:rPr>
              <a:t> J </a:t>
            </a:r>
            <a:r>
              <a:rPr lang="en-US" sz="2400" dirty="0" err="1">
                <a:latin typeface="Times New Roman" panose="02020603050405020304" pitchFamily="18" charset="0"/>
                <a:cs typeface="Times New Roman" panose="02020603050405020304" pitchFamily="18" charset="0"/>
                <a:sym typeface="+mn-ea"/>
              </a:rPr>
              <a:t>Oper</a:t>
            </a:r>
            <a:r>
              <a:rPr lang="en-US" sz="2400" dirty="0">
                <a:latin typeface="Times New Roman" panose="02020603050405020304" pitchFamily="18" charset="0"/>
                <a:cs typeface="Times New Roman" panose="02020603050405020304" pitchFamily="18" charset="0"/>
                <a:sym typeface="+mn-ea"/>
              </a:rPr>
              <a:t> Res</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sym typeface="+mn-ea"/>
              </a:rPr>
              <a:t>198(3):936–942</a:t>
            </a:r>
            <a:endParaRPr lang="en-US" sz="2400" dirty="0">
              <a:latin typeface="Times New Roman" panose="02020603050405020304" pitchFamily="18" charset="0"/>
              <a:cs typeface="Times New Roman" panose="02020603050405020304" pitchFamily="18" charset="0"/>
            </a:endParaRPr>
          </a:p>
          <a:p>
            <a:pPr marL="0" indent="0" algn="just">
              <a:buNone/>
            </a:pPr>
            <a:r>
              <a:rPr lang="en-IN" alt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Majzoubi</a:t>
            </a:r>
            <a:r>
              <a:rPr lang="en-US" sz="2400" dirty="0">
                <a:latin typeface="Times New Roman" panose="02020603050405020304" pitchFamily="18" charset="0"/>
                <a:cs typeface="Times New Roman" panose="02020603050405020304" pitchFamily="18" charset="0"/>
              </a:rPr>
              <a:t> F, Bai L, </a:t>
            </a:r>
            <a:r>
              <a:rPr lang="en-US" sz="2400" dirty="0" err="1">
                <a:latin typeface="Times New Roman" panose="02020603050405020304" pitchFamily="18" charset="0"/>
                <a:cs typeface="Times New Roman" panose="02020603050405020304" pitchFamily="18" charset="0"/>
              </a:rPr>
              <a:t>Heragu</a:t>
            </a:r>
            <a:r>
              <a:rPr lang="en-US" sz="2400" dirty="0">
                <a:latin typeface="Times New Roman" panose="02020603050405020304" pitchFamily="18" charset="0"/>
                <a:cs typeface="Times New Roman" panose="02020603050405020304" pitchFamily="18" charset="0"/>
              </a:rPr>
              <a:t> SS (2012) An optimization approach</a:t>
            </a:r>
            <a:r>
              <a:rPr lang="en-IN" altLang="en-US" sz="2400" dirty="0">
                <a:latin typeface="Times New Roman" panose="02020603050405020304" pitchFamily="18" charset="0"/>
                <a:cs typeface="Times New Roman" panose="02020603050405020304" pitchFamily="18" charset="0"/>
              </a:rPr>
              <a:t> D       </a:t>
            </a:r>
            <a:r>
              <a:rPr lang="en-US" sz="2400" dirty="0">
                <a:latin typeface="Times New Roman" panose="02020603050405020304" pitchFamily="18" charset="0"/>
                <a:cs typeface="Times New Roman" panose="02020603050405020304" pitchFamily="18" charset="0"/>
              </a:rPr>
              <a:t>dispatching and relocating EMS vehicles. IIE Trans </a:t>
            </a:r>
            <a:r>
              <a:rPr lang="en-US" sz="2400" dirty="0" err="1">
                <a:latin typeface="Times New Roman" panose="02020603050405020304" pitchFamily="18" charset="0"/>
                <a:cs typeface="Times New Roman" panose="02020603050405020304" pitchFamily="18" charset="0"/>
              </a:rPr>
              <a:t>Healthc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err="1">
                <a:latin typeface="Times New Roman" panose="02020603050405020304" pitchFamily="18" charset="0"/>
                <a:cs typeface="Times New Roman" panose="02020603050405020304" pitchFamily="18" charset="0"/>
              </a:rPr>
              <a:t>Eng</a:t>
            </a:r>
            <a:r>
              <a:rPr lang="en-US" sz="2400" dirty="0">
                <a:latin typeface="Times New Roman" panose="02020603050405020304" pitchFamily="18" charset="0"/>
                <a:cs typeface="Times New Roman" panose="02020603050405020304" pitchFamily="18" charset="0"/>
              </a:rPr>
              <a:t> 2(3):211–223</a:t>
            </a:r>
            <a:endParaRPr lang="en-US" sz="2400" dirty="0">
              <a:latin typeface="Times New Roman" panose="02020603050405020304" pitchFamily="18" charset="0"/>
              <a:cs typeface="Times New Roman" panose="02020603050405020304" pitchFamily="18" charset="0"/>
            </a:endParaRPr>
          </a:p>
          <a:p>
            <a:pPr marL="0" indent="0" algn="just">
              <a:buNone/>
            </a:pPr>
            <a:r>
              <a:rPr lang="en-IN" alt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Nezamoddini</a:t>
            </a:r>
            <a:r>
              <a:rPr lang="en-US" sz="2400" dirty="0">
                <a:latin typeface="Times New Roman" panose="02020603050405020304" pitchFamily="18" charset="0"/>
                <a:cs typeface="Times New Roman" panose="02020603050405020304" pitchFamily="18" charset="0"/>
              </a:rPr>
              <a:t> N, </a:t>
            </a:r>
            <a:r>
              <a:rPr lang="en-US" sz="2400" dirty="0" err="1">
                <a:latin typeface="Times New Roman" panose="02020603050405020304" pitchFamily="18" charset="0"/>
                <a:cs typeface="Times New Roman" panose="02020603050405020304" pitchFamily="18" charset="0"/>
              </a:rPr>
              <a:t>Khasawneh</a:t>
            </a:r>
            <a:r>
              <a:rPr lang="en-US" sz="2400" dirty="0">
                <a:latin typeface="Times New Roman" panose="02020603050405020304" pitchFamily="18" charset="0"/>
                <a:cs typeface="Times New Roman" panose="02020603050405020304" pitchFamily="18" charset="0"/>
              </a:rPr>
              <a:t> MT (2016) Modeling and optimization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of resources in multi-emergency department settings with patient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transfer. </a:t>
            </a:r>
            <a:r>
              <a:rPr lang="en-US" sz="2400" dirty="0" err="1">
                <a:latin typeface="Times New Roman" panose="02020603050405020304" pitchFamily="18" charset="0"/>
                <a:cs typeface="Times New Roman" panose="02020603050405020304" pitchFamily="18" charset="0"/>
              </a:rPr>
              <a:t>Oper</a:t>
            </a:r>
            <a:r>
              <a:rPr lang="en-US" sz="2400" dirty="0">
                <a:latin typeface="Times New Roman" panose="02020603050405020304" pitchFamily="18" charset="0"/>
                <a:cs typeface="Times New Roman" panose="02020603050405020304" pitchFamily="18" charset="0"/>
              </a:rPr>
              <a:t> Res Health Care 10:23–34</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IN" altLang="en-US"/>
              <a:t>Third</a:t>
            </a:r>
            <a:r>
              <a:rPr lang="en-US"/>
              <a:t>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IN" altLang="en-US"/>
              <a:t>Third</a:t>
            </a:r>
            <a:r>
              <a:rPr lang="en-US"/>
              <a:t> Review</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lvl="0" algn="just">
              <a:buClr>
                <a:srgbClr val="CC0000"/>
              </a:buClr>
              <a:buFont typeface="Wingdings" panose="05000000000000000000" pitchFamily="2" charset="2"/>
              <a:buChar char="q"/>
              <a:defRPr/>
            </a:pPr>
            <a:r>
              <a:rPr lang="en-US" sz="2400" dirty="0">
                <a:latin typeface="Times New Roman" panose="02020603050405020304" pitchFamily="18" charset="0"/>
                <a:cs typeface="Times New Roman" panose="02020603050405020304" pitchFamily="18" charset="0"/>
              </a:rPr>
              <a:t>To develop a predictive model using gradient boosting algorithms to optimize hospital bed allocation. The model should forecast patient admission rates and predict the optimal allocation of beds across various departments and wards, aiming to balance patient needs with available resources. </a:t>
            </a:r>
            <a:endParaRPr lang="en-US" sz="2400" dirty="0">
              <a:latin typeface="Times New Roman" panose="02020603050405020304" pitchFamily="18" charset="0"/>
              <a:cs typeface="Times New Roman" panose="02020603050405020304" pitchFamily="18" charset="0"/>
            </a:endParaRPr>
          </a:p>
          <a:p>
            <a:pPr lvl="0" algn="just">
              <a:buClr>
                <a:srgbClr val="CC0000"/>
              </a:buClr>
              <a:buFont typeface="Wingdings" panose="05000000000000000000" pitchFamily="2" charset="2"/>
              <a:buChar char="q"/>
              <a:defRPr/>
            </a:pPr>
            <a:r>
              <a:rPr lang="en-US" sz="2400" dirty="0">
                <a:latin typeface="Times New Roman" panose="02020603050405020304" pitchFamily="18" charset="0"/>
                <a:cs typeface="Times New Roman" panose="02020603050405020304" pitchFamily="18" charset="0"/>
              </a:rPr>
              <a:t>This initiative aims to enhance operational efficiency, reduce patient wait times, and ensure the optimal utilization of beds and staff. </a:t>
            </a:r>
            <a:endParaRPr lang="en-US" sz="2400" dirty="0">
              <a:latin typeface="Times New Roman" panose="02020603050405020304" pitchFamily="18" charset="0"/>
              <a:cs typeface="Times New Roman" panose="02020603050405020304" pitchFamily="18" charset="0"/>
            </a:endParaRPr>
          </a:p>
          <a:p>
            <a:pPr lvl="0" algn="just">
              <a:buClr>
                <a:srgbClr val="CC0000"/>
              </a:buClr>
              <a:buFont typeface="Wingdings" panose="05000000000000000000" pitchFamily="2" charset="2"/>
              <a:buChar char="q"/>
              <a:defRPr/>
            </a:pPr>
            <a:r>
              <a:rPr lang="en-US" sz="2400" dirty="0">
                <a:latin typeface="Times New Roman" panose="02020603050405020304" pitchFamily="18" charset="0"/>
                <a:cs typeface="Times New Roman" panose="02020603050405020304" pitchFamily="18" charset="0"/>
              </a:rPr>
              <a:t>By leveraging data insights, the goal is to improve overall patient care quality, balance staff workload, and decrease operational costs. </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a:t>Third </a:t>
            </a:r>
            <a:r>
              <a:rPr lang="en-US"/>
              <a:t>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Hospital bed allocation is a critical aspect of healthcare management that impacts patient care quality and operational efficiency. This project aims to develop a predictive model using gradient boosting algorithms to optimize hospital bed allocation. Implement gradient boosting algorithms such as </a:t>
            </a:r>
            <a:r>
              <a:rPr lang="en-US" sz="2400" dirty="0" err="1">
                <a:latin typeface="Times New Roman" panose="02020603050405020304" pitchFamily="18" charset="0"/>
                <a:cs typeface="Times New Roman" panose="02020603050405020304" pitchFamily="18" charset="0"/>
              </a:rPr>
              <a:t>LightGBM</a:t>
            </a:r>
            <a:r>
              <a:rPr lang="en-US" sz="2400" dirty="0">
                <a:latin typeface="Times New Roman" panose="02020603050405020304" pitchFamily="18" charset="0"/>
                <a:cs typeface="Times New Roman" panose="02020603050405020304" pitchFamily="18" charset="0"/>
              </a:rPr>
              <a:t> to predict future patient admissions and bed requirements and K-Means clustering to segment patients or operational data into </a:t>
            </a:r>
            <a:r>
              <a:rPr lang="en-US" sz="2400">
                <a:latin typeface="Times New Roman" panose="02020603050405020304" pitchFamily="18" charset="0"/>
                <a:cs typeface="Times New Roman" panose="02020603050405020304" pitchFamily="18" charset="0"/>
              </a:rPr>
              <a:t>distinct clusters. </a:t>
            </a:r>
            <a:r>
              <a:rPr lang="en-US" sz="2400" dirty="0">
                <a:latin typeface="Times New Roman" panose="02020603050405020304" pitchFamily="18" charset="0"/>
                <a:cs typeface="Times New Roman" panose="02020603050405020304" pitchFamily="18" charset="0"/>
              </a:rPr>
              <a:t>Utilizing historical data on admissions, bed availability, patient demographics, and operational parameters, the model will enhance bed utilization, patient care, and operational efficiency. </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dirty="0"/>
              <a:t>Third</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Introduction and Overview of the Project.</a:t>
            </a:r>
            <a:endParaRPr lang="en-US" sz="3200" b="1" dirty="0">
              <a:solidFill>
                <a:srgbClr val="FF0000"/>
              </a:solidFill>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Effective hospital bed allocation is crucial for ensuring timely patient care and operational efficiency. This project aims to develop a predictive model using K-means clustering and gradient boosting algorithms to optimize bed allocation.</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K-means clustering will segment patients into groups based on demographics and medical needs, providing insights for targeted prediction. Gradient boosting models will then forecast admission rates and bed requirements within each cluster.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By leveraging historical data on admissions, bed availability, and operational constraints, the model will enhance bed utilization, improve patient outcomes, and increase operational efficiency. Continuous monitoring and adjustments will ensure sustained performance improvements.</a:t>
            </a:r>
            <a:r>
              <a:rPr lang="en-US" dirty="0"/>
              <a:t>	</a:t>
            </a: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IN" altLang="en-US"/>
              <a:t>Third </a:t>
            </a:r>
            <a:r>
              <a:rPr lang="en-US"/>
              <a:t>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custDataLst>
              <p:tags r:id="rId1"/>
            </p:custDataLst>
          </p:nvPr>
        </p:nvGraphicFramePr>
        <p:xfrm>
          <a:off x="763270" y="104140"/>
          <a:ext cx="10671810" cy="6035040"/>
        </p:xfrm>
        <a:graphic>
          <a:graphicData uri="http://schemas.openxmlformats.org/drawingml/2006/table">
            <a:tbl>
              <a:tblPr firstRow="1" bandRow="1">
                <a:tableStyleId>{5C22544A-7EE6-4342-B048-85BDC9FD1C3A}</a:tableStyleId>
              </a:tblPr>
              <a:tblGrid>
                <a:gridCol w="1778635"/>
                <a:gridCol w="1778635"/>
                <a:gridCol w="1778635"/>
                <a:gridCol w="1778635"/>
                <a:gridCol w="1778635"/>
                <a:gridCol w="1778635"/>
              </a:tblGrid>
              <a:tr h="640080">
                <a:tc>
                  <a:txBody>
                    <a:bodyPr/>
                    <a:lstStyle/>
                    <a:p>
                      <a:pPr algn="l">
                        <a:buNone/>
                      </a:pPr>
                      <a:r>
                        <a:rPr lang="en-IN" altLang="en-US" sz="2000">
                          <a:latin typeface="Times New Roman" panose="02020603050405020304" pitchFamily="18" charset="0"/>
                          <a:cs typeface="Times New Roman" panose="02020603050405020304" pitchFamily="18" charset="0"/>
                        </a:rPr>
                        <a:t>S.NO</a:t>
                      </a:r>
                      <a:endParaRPr lang="en-IN" altLang="en-US" sz="2000">
                        <a:latin typeface="Times New Roman" panose="02020603050405020304" pitchFamily="18" charset="0"/>
                        <a:cs typeface="Times New Roman" panose="02020603050405020304" pitchFamily="18" charset="0"/>
                      </a:endParaRP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AUTHOR NAME</a:t>
                      </a:r>
                      <a:endParaRPr lang="en-IN" altLang="en-US">
                        <a:latin typeface="Times New Roman" panose="02020603050405020304" pitchFamily="18" charset="0"/>
                        <a:cs typeface="Times New Roman" panose="02020603050405020304" pitchFamily="18" charset="0"/>
                      </a:endParaRP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PAPER TITLE</a:t>
                      </a:r>
                      <a:endParaRPr lang="en-IN" altLang="en-US">
                        <a:latin typeface="Times New Roman" panose="02020603050405020304" pitchFamily="18" charset="0"/>
                        <a:cs typeface="Times New Roman" panose="02020603050405020304" pitchFamily="18" charset="0"/>
                      </a:endParaRP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DESCRIPTION</a:t>
                      </a:r>
                      <a:endParaRPr lang="en-IN" altLang="en-US">
                        <a:latin typeface="Times New Roman" panose="02020603050405020304" pitchFamily="18" charset="0"/>
                        <a:cs typeface="Times New Roman" panose="02020603050405020304" pitchFamily="18" charset="0"/>
                      </a:endParaRP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JOURNAL</a:t>
                      </a:r>
                      <a:endParaRPr lang="en-IN" altLang="en-US">
                        <a:latin typeface="Times New Roman" panose="02020603050405020304" pitchFamily="18" charset="0"/>
                        <a:cs typeface="Times New Roman" panose="02020603050405020304" pitchFamily="18" charset="0"/>
                      </a:endParaRPr>
                    </a:p>
                  </a:txBody>
                  <a:tcPr>
                    <a:solidFill>
                      <a:schemeClr val="tx1"/>
                    </a:solidFill>
                  </a:tcPr>
                </a:tc>
                <a:tc>
                  <a:txBody>
                    <a:bodyPr/>
                    <a:lstStyle/>
                    <a:p>
                      <a:pPr>
                        <a:buNone/>
                      </a:pPr>
                      <a:r>
                        <a:rPr lang="en-IN" altLang="en-US">
                          <a:latin typeface="Times New Roman" panose="02020603050405020304" pitchFamily="18" charset="0"/>
                          <a:cs typeface="Times New Roman" panose="02020603050405020304" pitchFamily="18" charset="0"/>
                        </a:rPr>
                        <a:t>VOLUME/</a:t>
                      </a:r>
                      <a:endParaRPr lang="en-IN" altLang="en-US">
                        <a:latin typeface="Times New Roman" panose="02020603050405020304" pitchFamily="18" charset="0"/>
                        <a:cs typeface="Times New Roman" panose="02020603050405020304" pitchFamily="18" charset="0"/>
                      </a:endParaRPr>
                    </a:p>
                    <a:p>
                      <a:pPr>
                        <a:buNone/>
                      </a:pPr>
                      <a:r>
                        <a:rPr lang="en-IN" altLang="en-US">
                          <a:latin typeface="Times New Roman" panose="02020603050405020304" pitchFamily="18" charset="0"/>
                          <a:cs typeface="Times New Roman" panose="02020603050405020304" pitchFamily="18" charset="0"/>
                        </a:rPr>
                        <a:t>YEAR</a:t>
                      </a:r>
                      <a:endParaRPr lang="en-IN" altLang="en-US">
                        <a:latin typeface="Times New Roman" panose="02020603050405020304" pitchFamily="18" charset="0"/>
                        <a:cs typeface="Times New Roman" panose="02020603050405020304" pitchFamily="18" charset="0"/>
                      </a:endParaRPr>
                    </a:p>
                  </a:txBody>
                  <a:tcPr>
                    <a:solidFill>
                      <a:schemeClr val="tx1"/>
                    </a:solidFill>
                  </a:tcPr>
                </a:tc>
              </a:tr>
              <a:tr h="2103120">
                <a:tc>
                  <a:txBody>
                    <a:bodyPr/>
                    <a:lstStyle/>
                    <a:p>
                      <a:pPr>
                        <a:buNone/>
                      </a:pPr>
                      <a:r>
                        <a:rPr lang="en-IN" altLang="en-US" sz="1800">
                          <a:latin typeface="Times New Roman" panose="02020603050405020304" pitchFamily="18" charset="0"/>
                          <a:cs typeface="Times New Roman" panose="02020603050405020304" pitchFamily="18" charset="0"/>
                        </a:rPr>
                        <a:t>1.</a:t>
                      </a:r>
                      <a:endParaRPr lang="en-IN" altLang="en-US" sz="18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Aboagye-Sarfo P, Mai Q, Sanilippo FM, Preen DB, Stewart LM, Fatovich DM</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A Comparison of Multivariate and Univariate Time Series Approaches to Modelling and Forecasting Emergency Department Demand</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This paper compares multivariate and univariate time series models to predict demand in emergency departments in Western Australia. It explores how each model impacts patient flow management and operational decision-making.</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Journal of Biomedical Informatics</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2015</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r>
              <a:tr h="1737360">
                <a:tc>
                  <a:txBody>
                    <a:bodyPr/>
                    <a:lstStyle/>
                    <a:p>
                      <a:pPr>
                        <a:buNone/>
                      </a:pPr>
                      <a:r>
                        <a:rPr lang="en-IN" altLang="en-US">
                          <a:latin typeface="Times New Roman" panose="02020603050405020304" pitchFamily="18" charset="0"/>
                          <a:cs typeface="Times New Roman" panose="02020603050405020304" pitchFamily="18" charset="0"/>
                        </a:rPr>
                        <a:t>2.</a:t>
                      </a:r>
                      <a:endParaRPr lang="en-IN" altLang="en-US">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Adan I, Bekkers J, Dellaert N, Vissers J, Yu X</a:t>
                      </a:r>
                      <a:endParaRPr 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Patient Mix Optimization and Stochastic Resource Requirements: A Case Study in Cardiothoracic Surgery Planning</a:t>
                      </a:r>
                      <a:endParaRPr 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This study focuses on optimizing patient mix and managing stochastic resource requirements in a cardiothoracic surgery unit. The model assists in planning for resource allocation and improving patient outcomes.</a:t>
                      </a:r>
                      <a:endParaRPr 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Health Care Management Science</a:t>
                      </a:r>
                      <a:endParaRPr 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2009</a:t>
                      </a:r>
                      <a:endParaRPr 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r>
              <a:tr h="1554480">
                <a:tc>
                  <a:txBody>
                    <a:bodyPr/>
                    <a:lstStyle/>
                    <a:p>
                      <a:pPr>
                        <a:buNone/>
                      </a:pPr>
                      <a:r>
                        <a:rPr lang="en-IN" altLang="en-US">
                          <a:latin typeface="Times New Roman" panose="02020603050405020304" pitchFamily="18" charset="0"/>
                          <a:cs typeface="Times New Roman" panose="02020603050405020304" pitchFamily="18" charset="0"/>
                        </a:rPr>
                        <a:t>3.</a:t>
                      </a:r>
                      <a:endParaRPr lang="en-IN" altLang="en-US">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Ahmed MA, Alkhamis TM</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Simulation Optimization for an Emergency Department Healthcare Unit in Kuwait</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sym typeface="+mn-ea"/>
                        </a:rPr>
                        <a:t>This research uses simulation optimization techniques to improve patient flow and resource allocation in an emergency healthcare unit.</a:t>
                      </a:r>
                      <a:endParaRPr lang="en-US" sz="1200">
                        <a:latin typeface="Times New Roman" panose="02020603050405020304" pitchFamily="18" charset="0"/>
                        <a:cs typeface="Times New Roman" panose="02020603050405020304" pitchFamily="18" charset="0"/>
                      </a:endParaRPr>
                    </a:p>
                    <a:p>
                      <a:pPr>
                        <a:buNone/>
                      </a:pP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European Journal of Operational Research</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2009</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
        <p:nvSpPr>
          <p:cNvPr id="4" name="Date Placeholder 3"/>
          <p:cNvSpPr>
            <a:spLocks noGrp="1"/>
          </p:cNvSpPr>
          <p:nvPr>
            <p:ph type="dt" sz="half" idx="10"/>
          </p:nvPr>
        </p:nvSpPr>
        <p:spPr/>
        <p:txBody>
          <a:bodyPr/>
          <a:lstStyle/>
          <a:p>
            <a:pPr>
              <a:defRPr/>
            </a:pPr>
            <a:r>
              <a:rPr lang="en-IN" altLang="en-US"/>
              <a:t>Third </a:t>
            </a:r>
            <a:r>
              <a:rPr lang="en-US"/>
              <a:t>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custDataLst>
              <p:tags r:id="rId1"/>
            </p:custDataLst>
          </p:nvPr>
        </p:nvGraphicFramePr>
        <p:xfrm>
          <a:off x="755650" y="86360"/>
          <a:ext cx="10679430" cy="5982335"/>
        </p:xfrm>
        <a:graphic>
          <a:graphicData uri="http://schemas.openxmlformats.org/drawingml/2006/table">
            <a:tbl>
              <a:tblPr firstRow="1" bandRow="1">
                <a:tableStyleId>{5C22544A-7EE6-4342-B048-85BDC9FD1C3A}</a:tableStyleId>
              </a:tblPr>
              <a:tblGrid>
                <a:gridCol w="1779905"/>
                <a:gridCol w="1779905"/>
                <a:gridCol w="1779905"/>
                <a:gridCol w="1779905"/>
                <a:gridCol w="1779905"/>
                <a:gridCol w="1779905"/>
              </a:tblGrid>
              <a:tr h="918210">
                <a:tc>
                  <a:txBody>
                    <a:bodyPr/>
                    <a:lstStyle/>
                    <a:p>
                      <a:pPr>
                        <a:buNone/>
                      </a:pPr>
                      <a:r>
                        <a:rPr lang="en-IN" altLang="en-US" sz="1800">
                          <a:latin typeface="Times New Roman" panose="02020603050405020304" pitchFamily="18" charset="0"/>
                          <a:cs typeface="Times New Roman" panose="02020603050405020304" pitchFamily="18" charset="0"/>
                          <a:sym typeface="+mn-ea"/>
                        </a:rPr>
                        <a:t>S.NO</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AUTHOR NAME</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PAPER TITLE</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DESCRIPTION</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JOURNAL</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c>
                  <a:txBody>
                    <a:bodyPr/>
                    <a:lstStyle/>
                    <a:p>
                      <a:pPr>
                        <a:buNone/>
                      </a:pPr>
                      <a:r>
                        <a:rPr lang="en-IN" altLang="en-US" sz="1800">
                          <a:latin typeface="Times New Roman" panose="02020603050405020304" pitchFamily="18" charset="0"/>
                          <a:cs typeface="Times New Roman" panose="02020603050405020304" pitchFamily="18" charset="0"/>
                          <a:sym typeface="+mn-ea"/>
                        </a:rPr>
                        <a:t>VOLUME/</a:t>
                      </a:r>
                      <a:endParaRPr lang="en-IN" altLang="en-US" sz="1800">
                        <a:latin typeface="Times New Roman" panose="02020603050405020304" pitchFamily="18" charset="0"/>
                        <a:cs typeface="Times New Roman" panose="02020603050405020304" pitchFamily="18" charset="0"/>
                      </a:endParaRPr>
                    </a:p>
                    <a:p>
                      <a:pPr>
                        <a:buNone/>
                      </a:pPr>
                      <a:r>
                        <a:rPr lang="en-IN" altLang="en-US" sz="1800">
                          <a:latin typeface="Times New Roman" panose="02020603050405020304" pitchFamily="18" charset="0"/>
                          <a:cs typeface="Times New Roman" panose="02020603050405020304" pitchFamily="18" charset="0"/>
                          <a:sym typeface="+mn-ea"/>
                        </a:rPr>
                        <a:t>YEAR</a:t>
                      </a:r>
                      <a:endParaRPr lang="en-IN" altLang="en-US" sz="1800">
                        <a:latin typeface="Times New Roman" panose="02020603050405020304" pitchFamily="18" charset="0"/>
                        <a:cs typeface="Times New Roman" panose="02020603050405020304" pitchFamily="18" charset="0"/>
                      </a:endParaRPr>
                    </a:p>
                    <a:p>
                      <a:pPr>
                        <a:buNone/>
                      </a:pPr>
                      <a:endParaRPr lang="en-US"/>
                    </a:p>
                  </a:txBody>
                  <a:tcPr>
                    <a:solidFill>
                      <a:schemeClr val="tx1"/>
                    </a:solidFill>
                  </a:tcPr>
                </a:tc>
              </a:tr>
              <a:tr h="1737360">
                <a:tc>
                  <a:txBody>
                    <a:bodyPr/>
                    <a:lstStyle/>
                    <a:p>
                      <a:pPr>
                        <a:buNone/>
                      </a:pPr>
                      <a:r>
                        <a:rPr lang="en-IN" altLang="en-US">
                          <a:latin typeface="Times New Roman" panose="02020603050405020304" pitchFamily="18" charset="0"/>
                          <a:cs typeface="Times New Roman" panose="02020603050405020304" pitchFamily="18" charset="0"/>
                        </a:rPr>
                        <a:t>4.</a:t>
                      </a:r>
                      <a:endParaRPr lang="en-IN" altLang="en-US">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Majzoubi F, Bai L, Heragu SS</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An Optimization Approach for Dispatching and Relocating EMS Vehicles</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This paper presents an optimization model for efficiently dispatching and relocating emergency medical services (EMS) vehicles. The model reduces response times and improves service availability.</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IIE Transactions on Healthcare Systems Engineering</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IN" altLang="en-US" sz="1200">
                          <a:latin typeface="Times New Roman" panose="02020603050405020304" pitchFamily="18" charset="0"/>
                          <a:cs typeface="Times New Roman" panose="02020603050405020304" pitchFamily="18" charset="0"/>
                        </a:rPr>
                        <a:t>2012</a:t>
                      </a:r>
                      <a:endParaRPr lang="en-IN" alt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r>
              <a:tr h="1920240">
                <a:tc>
                  <a:txBody>
                    <a:bodyPr/>
                    <a:lstStyle/>
                    <a:p>
                      <a:pPr>
                        <a:buNone/>
                      </a:pPr>
                      <a:r>
                        <a:rPr lang="en-IN" altLang="en-US">
                          <a:latin typeface="Times New Roman" panose="02020603050405020304" pitchFamily="18" charset="0"/>
                          <a:cs typeface="Times New Roman" panose="02020603050405020304" pitchFamily="18" charset="0"/>
                        </a:rPr>
                        <a:t>5.</a:t>
                      </a:r>
                      <a:endParaRPr lang="en-IN" altLang="en-US">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Nezamoddini N, Khasawneh MT</a:t>
                      </a:r>
                      <a:endParaRPr 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Modeling and Optimization of Resources in Multi-Emergency Department Settings with Patient Transfer</a:t>
                      </a:r>
                      <a:endParaRPr 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This study models and optimizes resources across multiple emergency departments, with a focus on patient transfers. It aims to enhance operational efficiency and patient outcomes through better resource allocation.</a:t>
                      </a:r>
                      <a:endParaRPr 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US" sz="1200">
                          <a:latin typeface="Times New Roman" panose="02020603050405020304" pitchFamily="18" charset="0"/>
                          <a:cs typeface="Times New Roman" panose="02020603050405020304" pitchFamily="18" charset="0"/>
                        </a:rPr>
                        <a:t>Operations Research for Health Care</a:t>
                      </a:r>
                      <a:endParaRPr 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a:buNone/>
                      </a:pPr>
                      <a:r>
                        <a:rPr lang="en-IN" altLang="en-US" sz="1200">
                          <a:latin typeface="Times New Roman" panose="02020603050405020304" pitchFamily="18" charset="0"/>
                          <a:cs typeface="Times New Roman" panose="02020603050405020304" pitchFamily="18" charset="0"/>
                        </a:rPr>
                        <a:t>2016</a:t>
                      </a:r>
                      <a:endParaRPr lang="en-IN" altLang="en-US" sz="1200">
                        <a:latin typeface="Times New Roman" panose="02020603050405020304" pitchFamily="18" charset="0"/>
                        <a:cs typeface="Times New Roman" panose="02020603050405020304" pitchFamily="18" charset="0"/>
                      </a:endParaRPr>
                    </a:p>
                  </a:txBody>
                  <a:tcPr>
                    <a:solidFill>
                      <a:schemeClr val="bg1">
                        <a:lumMod val="95000"/>
                      </a:schemeClr>
                    </a:solidFill>
                  </a:tcPr>
                </a:tc>
              </a:tr>
              <a:tr h="1406525">
                <a:tc>
                  <a:txBody>
                    <a:bodyPr/>
                    <a:lstStyle/>
                    <a:p>
                      <a:pPr>
                        <a:buNone/>
                      </a:pPr>
                      <a:r>
                        <a:rPr lang="en-IN" altLang="en-US">
                          <a:latin typeface="Times New Roman" panose="02020603050405020304" pitchFamily="18" charset="0"/>
                          <a:cs typeface="Times New Roman" panose="02020603050405020304" pitchFamily="18" charset="0"/>
                        </a:rPr>
                        <a:t>6.</a:t>
                      </a:r>
                      <a:endParaRPr lang="en-IN" altLang="en-US">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Jang W, Dobrzykowski D, Sarker R</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Predictive Modeling for Healthcare Bed Allocation Using Machine Learning Techniques</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IN" altLang="en-US" sz="1200">
                          <a:latin typeface="Times New Roman" panose="02020603050405020304" pitchFamily="18" charset="0"/>
                          <a:cs typeface="Times New Roman" panose="02020603050405020304" pitchFamily="18" charset="0"/>
                        </a:rPr>
                        <a:t>This paper </a:t>
                      </a:r>
                      <a:r>
                        <a:rPr lang="en-US" sz="1200">
                          <a:latin typeface="Times New Roman" panose="02020603050405020304" pitchFamily="18" charset="0"/>
                          <a:cs typeface="Times New Roman" panose="02020603050405020304" pitchFamily="18" charset="0"/>
                        </a:rPr>
                        <a:t>employs decision tree algorithms and historical patient data to forecast bed demand, aiming to enhance patient care and operational efficiency.</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US" sz="1200">
                          <a:latin typeface="Times New Roman" panose="02020603050405020304" pitchFamily="18" charset="0"/>
                          <a:cs typeface="Times New Roman" panose="02020603050405020304" pitchFamily="18" charset="0"/>
                        </a:rPr>
                        <a:t>Health Systems</a:t>
                      </a:r>
                      <a:endParaRPr 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buNone/>
                      </a:pPr>
                      <a:r>
                        <a:rPr lang="en-IN" altLang="en-US" sz="1200">
                          <a:latin typeface="Times New Roman" panose="02020603050405020304" pitchFamily="18" charset="0"/>
                          <a:cs typeface="Times New Roman" panose="02020603050405020304" pitchFamily="18" charset="0"/>
                        </a:rPr>
                        <a:t>2019</a:t>
                      </a:r>
                      <a:endParaRPr lang="en-IN" altLang="en-US" sz="1200">
                        <a:latin typeface="Times New Roman" panose="02020603050405020304" pitchFamily="18" charset="0"/>
                        <a:cs typeface="Times New Roman" panose="02020603050405020304" pitchFamily="18" charset="0"/>
                      </a:endParaRPr>
                    </a:p>
                  </a:txBody>
                  <a:tcPr>
                    <a:solidFill>
                      <a:schemeClr val="bg1">
                        <a:lumMod val="85000"/>
                      </a:schemeClr>
                    </a:solidFill>
                  </a:tcPr>
                </a:tc>
              </a:tr>
            </a:tbl>
          </a:graphicData>
        </a:graphic>
      </p:graphicFrame>
      <p:sp>
        <p:nvSpPr>
          <p:cNvPr id="4" name="Date Placeholder 3"/>
          <p:cNvSpPr>
            <a:spLocks noGrp="1"/>
          </p:cNvSpPr>
          <p:nvPr>
            <p:ph type="dt" sz="half" idx="10"/>
          </p:nvPr>
        </p:nvSpPr>
        <p:spPr/>
        <p:txBody>
          <a:bodyPr/>
          <a:lstStyle/>
          <a:p>
            <a:pPr>
              <a:defRPr/>
            </a:pPr>
            <a:r>
              <a:rPr lang="en-IN" altLang="en-US"/>
              <a:t>Third</a:t>
            </a:r>
            <a:r>
              <a:rPr lang="en-US"/>
              <a:t>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pPr lvl="0" algn="just">
              <a:buClr>
                <a:srgbClr val="CC0000"/>
              </a:buClr>
              <a:defRPr/>
            </a:pPr>
            <a:r>
              <a:rPr lang="en-US" altLang="en-US" sz="2400" b="1" dirty="0">
                <a:solidFill>
                  <a:srgbClr val="000000"/>
                </a:solidFill>
                <a:latin typeface="Times New Roman" panose="02020603050405020304" pitchFamily="18" charset="0"/>
                <a:cs typeface="Times New Roman" panose="02020603050405020304" pitchFamily="18" charset="0"/>
              </a:rPr>
              <a:t>Cerner:</a:t>
            </a:r>
            <a:r>
              <a:rPr lang="en-US" altLang="en-US" sz="2400" dirty="0">
                <a:solidFill>
                  <a:srgbClr val="000000"/>
                </a:solidFill>
                <a:latin typeface="Times New Roman" panose="02020603050405020304" pitchFamily="18" charset="0"/>
                <a:cs typeface="Times New Roman" panose="02020603050405020304" pitchFamily="18" charset="0"/>
              </a:rPr>
              <a:t> Provides comprehensive solutions for managing clinical, operational, and financial resources, including staff scheduling, inventory management, and patient flow.</a:t>
            </a:r>
            <a:endParaRPr lang="en-US" altLang="en-US" sz="2400" dirty="0">
              <a:solidFill>
                <a:srgbClr val="000000"/>
              </a:solidFill>
              <a:latin typeface="Times New Roman" panose="02020603050405020304" pitchFamily="18" charset="0"/>
              <a:cs typeface="Times New Roman" panose="02020603050405020304" pitchFamily="18" charset="0"/>
            </a:endParaRPr>
          </a:p>
          <a:p>
            <a:pPr lvl="0" algn="just">
              <a:buClr>
                <a:srgbClr val="CC0000"/>
              </a:buClr>
              <a:defRPr/>
            </a:pPr>
            <a:r>
              <a:rPr lang="en-US" altLang="en-US" sz="2400" b="1" dirty="0">
                <a:solidFill>
                  <a:srgbClr val="000000"/>
                </a:solidFill>
                <a:latin typeface="Times New Roman" panose="02020603050405020304" pitchFamily="18" charset="0"/>
                <a:cs typeface="Times New Roman" panose="02020603050405020304" pitchFamily="18" charset="0"/>
              </a:rPr>
              <a:t>Epic Systems:</a:t>
            </a:r>
            <a:r>
              <a:rPr lang="en-US" altLang="en-US" sz="2400" dirty="0">
                <a:solidFill>
                  <a:srgbClr val="000000"/>
                </a:solidFill>
                <a:latin typeface="Times New Roman" panose="02020603050405020304" pitchFamily="18" charset="0"/>
                <a:cs typeface="Times New Roman" panose="02020603050405020304" pitchFamily="18" charset="0"/>
              </a:rPr>
              <a:t> Offers an integrated suite of tools for managing patient care, including resource management features such as staffing, equipment tracking, and facility management.</a:t>
            </a:r>
            <a:endParaRPr lang="en-US" altLang="en-US" sz="2400" dirty="0">
              <a:solidFill>
                <a:srgbClr val="000000"/>
              </a:solidFill>
              <a:latin typeface="Times New Roman" panose="02020603050405020304" pitchFamily="18" charset="0"/>
              <a:cs typeface="Times New Roman" panose="02020603050405020304" pitchFamily="18" charset="0"/>
            </a:endParaRPr>
          </a:p>
          <a:p>
            <a:pPr lvl="0" algn="just">
              <a:buClr>
                <a:srgbClr val="CC0000"/>
              </a:buClr>
              <a:defRPr/>
            </a:pPr>
            <a:r>
              <a:rPr lang="en-US" altLang="en-US" sz="2400" b="1" dirty="0" err="1">
                <a:solidFill>
                  <a:srgbClr val="000000"/>
                </a:solidFill>
                <a:latin typeface="Times New Roman" panose="02020603050405020304" pitchFamily="18" charset="0"/>
                <a:cs typeface="Times New Roman" panose="02020603050405020304" pitchFamily="18" charset="0"/>
              </a:rPr>
              <a:t>Meditech</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en-US" sz="2400" dirty="0">
                <a:solidFill>
                  <a:srgbClr val="000000"/>
                </a:solidFill>
                <a:latin typeface="Times New Roman" panose="02020603050405020304" pitchFamily="18" charset="0"/>
                <a:cs typeface="Times New Roman" panose="02020603050405020304" pitchFamily="18" charset="0"/>
              </a:rPr>
              <a:t> Known for its integrated EHR system, </a:t>
            </a:r>
            <a:r>
              <a:rPr lang="en-US" altLang="en-US" sz="2400" dirty="0" err="1">
                <a:solidFill>
                  <a:srgbClr val="000000"/>
                </a:solidFill>
                <a:latin typeface="Times New Roman" panose="02020603050405020304" pitchFamily="18" charset="0"/>
                <a:cs typeface="Times New Roman" panose="02020603050405020304" pitchFamily="18" charset="0"/>
              </a:rPr>
              <a:t>Meditech</a:t>
            </a:r>
            <a:r>
              <a:rPr lang="en-US" altLang="en-US" sz="2400" dirty="0">
                <a:solidFill>
                  <a:srgbClr val="000000"/>
                </a:solidFill>
                <a:latin typeface="Times New Roman" panose="02020603050405020304" pitchFamily="18" charset="0"/>
                <a:cs typeface="Times New Roman" panose="02020603050405020304" pitchFamily="18" charset="0"/>
              </a:rPr>
              <a:t> also includes resource management features that cover staff, inventory, and patient flow.</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IN" altLang="en-US"/>
              <a:t>Third</a:t>
            </a:r>
            <a:r>
              <a:rPr lang="en-US"/>
              <a:t>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sym typeface="+mn-ea"/>
              </a:rPr>
              <a:t>Drawback of Existing System</a:t>
            </a:r>
            <a:endParaRPr lang="en-US" sz="3200"/>
          </a:p>
        </p:txBody>
      </p:sp>
      <p:sp>
        <p:nvSpPr>
          <p:cNvPr id="3" name="Content Placeholder 2"/>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sym typeface="+mn-ea"/>
              </a:rPr>
              <a:t>Complex interface, high cost, steep learning curve. </a:t>
            </a:r>
            <a:endParaRPr lang="en-IN" sz="2400" dirty="0">
              <a:latin typeface="Times New Roman" panose="02020603050405020304" pitchFamily="18" charset="0"/>
              <a:cs typeface="Times New Roman" panose="02020603050405020304" pitchFamily="18" charset="0"/>
              <a:sym typeface="+mn-ea"/>
            </a:endParaRPr>
          </a:p>
          <a:p>
            <a:r>
              <a:rPr lang="en-IN" sz="2400" dirty="0">
                <a:latin typeface="Times New Roman" panose="02020603050405020304" pitchFamily="18" charset="0"/>
                <a:cs typeface="Times New Roman" panose="02020603050405020304" pitchFamily="18" charset="0"/>
                <a:sym typeface="+mn-ea"/>
              </a:rPr>
              <a:t>Expensive, implementation can be time-consuming, can be challenging for smaller facilities.</a:t>
            </a:r>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sym typeface="+mn-ea"/>
              </a:rPr>
              <a:t>Less flexible compared to some competitors, slower to adopt new technologies.</a:t>
            </a:r>
            <a:endParaRPr lang="en-IN" sz="2400" dirty="0">
              <a:latin typeface="Times New Roman" panose="02020603050405020304" pitchFamily="18" charset="0"/>
              <a:cs typeface="Times New Roman" panose="02020603050405020304" pitchFamily="18" charset="0"/>
            </a:endParaRPr>
          </a:p>
          <a:p>
            <a:endParaRPr lang="en-US" sz="2400"/>
          </a:p>
        </p:txBody>
      </p:sp>
      <p:sp>
        <p:nvSpPr>
          <p:cNvPr id="4" name="Date Placeholder 3"/>
          <p:cNvSpPr>
            <a:spLocks noGrp="1"/>
          </p:cNvSpPr>
          <p:nvPr>
            <p:ph type="dt" sz="half" idx="10"/>
          </p:nvPr>
        </p:nvSpPr>
        <p:spPr/>
        <p:txBody>
          <a:bodyPr/>
          <a:lstStyle/>
          <a:p>
            <a:pPr>
              <a:defRPr/>
            </a:pPr>
            <a:r>
              <a:rPr lang="en-IN" altLang="en-US"/>
              <a:t>Third</a:t>
            </a:r>
            <a:r>
              <a:rPr lang="en-US"/>
              <a:t>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tags/tag1.xml><?xml version="1.0" encoding="utf-8"?>
<p:tagLst xmlns:p="http://schemas.openxmlformats.org/presentationml/2006/main">
  <p:tag name="TABLE_ENDDRAG_ORIGIN_RECT" val="840*475"/>
  <p:tag name="TABLE_ENDDRAG_RECT" val="60*8*840*475"/>
</p:tagLst>
</file>

<file path=ppt/tags/tag2.xml><?xml version="1.0" encoding="utf-8"?>
<p:tagLst xmlns:p="http://schemas.openxmlformats.org/presentationml/2006/main">
  <p:tag name="TABLE_ENDDRAG_ORIGIN_RECT" val="840*470"/>
  <p:tag name="TABLE_ENDDRAG_RECT" val="59*7*840*470"/>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11997</Words>
  <Application>WPS Presentation</Application>
  <PresentationFormat>Widescreen</PresentationFormat>
  <Paragraphs>390</Paragraphs>
  <Slides>26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Verdana</vt:lpstr>
      <vt:lpstr>Verdana</vt:lpstr>
      <vt:lpstr>Times New Roman</vt:lpstr>
      <vt:lpstr>Times New Roman</vt:lpstr>
      <vt:lpstr>Microsoft YaHei</vt:lpstr>
      <vt:lpstr>Arial Unicode MS</vt:lpstr>
      <vt:lpstr>Calibri</vt:lpstr>
      <vt:lpstr>BatangChe</vt:lpstr>
      <vt:lpstr>Segoe Print</vt:lpstr>
      <vt:lpstr>Profile</vt:lpstr>
      <vt:lpstr>PowerPoint 演示文稿</vt:lpstr>
      <vt:lpstr>Problem Statement and Motivation</vt:lpstr>
      <vt:lpstr>Objectives</vt:lpstr>
      <vt:lpstr>Abstract</vt:lpstr>
      <vt:lpstr>Introduction and Overview of the Project.</vt:lpstr>
      <vt:lpstr>PowerPoint 演示文稿</vt:lpstr>
      <vt:lpstr>PowerPoint 演示文稿</vt:lpstr>
      <vt:lpstr>Existing System</vt:lpstr>
      <vt:lpstr>Drawback of Existing System</vt:lpstr>
      <vt:lpstr>Proposed System</vt:lpstr>
      <vt:lpstr>System Architecture</vt:lpstr>
      <vt:lpstr>PowerPoint 演示文稿</vt:lpstr>
      <vt:lpstr>PowerPoint 演示文稿</vt:lpstr>
      <vt:lpstr>PowerPoint 演示文稿</vt:lpstr>
      <vt:lpstr>List of Modules</vt:lpstr>
      <vt:lpstr>PowerPoint 演示文稿</vt:lpstr>
      <vt:lpstr>PowerPoint 演示文稿</vt:lpstr>
      <vt:lpstr>PowerPoint 演示文稿</vt:lpstr>
      <vt:lpstr>PowerPoint 演示文稿</vt:lpstr>
      <vt:lpstr>PowerPoint 演示文稿</vt:lpstr>
      <vt:lpstr>Output</vt:lpstr>
      <vt:lpstr>Output</vt:lpstr>
      <vt:lpstr>Output</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harsh</cp:lastModifiedBy>
  <cp:revision>31</cp:revision>
  <dcterms:created xsi:type="dcterms:W3CDTF">2023-08-03T04:32:00Z</dcterms:created>
  <dcterms:modified xsi:type="dcterms:W3CDTF">2024-09-27T16:02:44Z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62C0013330C14AEFBAC9436F78C87429_13</vt:lpwstr>
  </property>
  <property fmtid="{D5CDD505-2E9C-101B-9397-08002B2CF9AE}" pid="3" name="KSOProductBuildVer">
    <vt:lpwstr>1033-12.2.0.17562</vt:lpwstr>
  </property>
</Properties>
</file>