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9"/>
  </p:notesMasterIdLst>
  <p:sldIdLst>
    <p:sldId id="261" r:id="rId2"/>
    <p:sldId id="271" r:id="rId3"/>
    <p:sldId id="272" r:id="rId4"/>
    <p:sldId id="273" r:id="rId5"/>
    <p:sldId id="274" r:id="rId6"/>
    <p:sldId id="260" r:id="rId7"/>
    <p:sldId id="275" r:id="rId8"/>
    <p:sldId id="276" r:id="rId9"/>
    <p:sldId id="257" r:id="rId10"/>
    <p:sldId id="293" r:id="rId11"/>
    <p:sldId id="294" r:id="rId12"/>
    <p:sldId id="263" r:id="rId13"/>
    <p:sldId id="280" r:id="rId14"/>
    <p:sldId id="278" r:id="rId15"/>
    <p:sldId id="279" r:id="rId16"/>
    <p:sldId id="281" r:id="rId17"/>
    <p:sldId id="283" r:id="rId18"/>
    <p:sldId id="284" r:id="rId19"/>
    <p:sldId id="285" r:id="rId20"/>
    <p:sldId id="282" r:id="rId21"/>
    <p:sldId id="286" r:id="rId22"/>
    <p:sldId id="287" r:id="rId23"/>
    <p:sldId id="270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288" r:id="rId37"/>
    <p:sldId id="28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B2DED-B077-4490-B677-A56607482AA3}" type="datetimeFigureOut">
              <a:rPr lang="en-IN" smtClean="0"/>
              <a:pPr/>
              <a:t>28-04-2015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EF135-17FF-48A9-99B4-B12ECA65D68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75503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35CC-ECDC-4555-A9DA-F0FBEF9799E6}" type="datetime1">
              <a:rPr lang="en-IN" smtClean="0"/>
              <a:pPr/>
              <a:t>28-04-2015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0188-EF23-4926-9381-F560ED85D5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D1C9-E14B-4902-8F08-132987B7562A}" type="datetime1">
              <a:rPr lang="en-IN" smtClean="0"/>
              <a:pPr/>
              <a:t>28-04-2015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0188-EF23-4926-9381-F560ED85D5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8AE0-A5F8-4DFB-98B3-7DA0103FA6FC}" type="datetime1">
              <a:rPr lang="en-IN" smtClean="0"/>
              <a:pPr/>
              <a:t>28-04-2015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0188-EF23-4926-9381-F560ED85D552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D88E-83A1-4006-8BB7-14117B2F73A9}" type="datetime1">
              <a:rPr lang="en-IN" smtClean="0"/>
              <a:pPr/>
              <a:t>28-04-2015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0188-EF23-4926-9381-F560ED85D55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E8E5-E798-4356-A551-9271CEBDDDE0}" type="datetime1">
              <a:rPr lang="en-IN" smtClean="0"/>
              <a:pPr/>
              <a:t>28-04-2015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0188-EF23-4926-9381-F560ED85D5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F7BF-058E-47DB-8682-F5F822E21729}" type="datetime1">
              <a:rPr lang="en-IN" smtClean="0"/>
              <a:pPr/>
              <a:t>28-04-2015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0188-EF23-4926-9381-F560ED85D55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85EB9-B257-4ABB-9C2C-82DEF2ED1917}" type="datetime1">
              <a:rPr lang="en-IN" smtClean="0"/>
              <a:pPr/>
              <a:t>28-04-2015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0188-EF23-4926-9381-F560ED85D5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467D-6847-4322-B455-4090772DD2E3}" type="datetime1">
              <a:rPr lang="en-IN" smtClean="0"/>
              <a:pPr/>
              <a:t>28-04-2015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0188-EF23-4926-9381-F560ED85D5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D578-22C4-4C29-A50F-740A10AD1653}" type="datetime1">
              <a:rPr lang="en-IN" smtClean="0"/>
              <a:pPr/>
              <a:t>28-04-2015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0188-EF23-4926-9381-F560ED85D5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304F-539F-4645-97E7-E70F63209560}" type="datetime1">
              <a:rPr lang="en-IN" smtClean="0"/>
              <a:pPr/>
              <a:t>28-04-2015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0188-EF23-4926-9381-F560ED85D55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5AC5-FBD2-4E63-85BE-2E5ED5287514}" type="datetime1">
              <a:rPr lang="en-IN" smtClean="0"/>
              <a:pPr/>
              <a:t>28-04-2015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0188-EF23-4926-9381-F560ED85D55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55DECB8-54B0-4DFD-9352-7AE8F7B42EA0}" type="datetime1">
              <a:rPr lang="en-IN" smtClean="0"/>
              <a:pPr/>
              <a:t>28-04-2015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45D0188-EF23-4926-9381-F560ED85D55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2656"/>
            <a:ext cx="9144000" cy="17526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BIOMETRIC PATTERN ANALYSIS USING SPATIO-FREQUENCY DOMAIN APPROACH FOR DATABASE SECURITY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362200"/>
            <a:ext cx="8839200" cy="4191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GUIDED BY</a:t>
            </a:r>
          </a:p>
          <a:p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Dr. P. ANANDHAKUMAR</a:t>
            </a:r>
          </a:p>
          <a:p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HEAD &amp; PROFESSOR</a:t>
            </a:r>
          </a:p>
          <a:p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DEPARTMENT OF CT</a:t>
            </a:r>
          </a:p>
          <a:p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MIT CAMPUS, ANNA UNIVERSITY</a:t>
            </a:r>
          </a:p>
          <a:p>
            <a:endParaRPr lang="en-US" sz="2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0188-EF23-4926-9381-F560ED85D552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2673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33111" cy="762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APPLYING SNL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APROACH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910" y="1066800"/>
            <a:ext cx="7543800" cy="5334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Based on the Snake and Ladder game the pixel values of the image are aligned .when a snake is encountered pixel value goes down, whereas pixel value moves upon seeing a ladder.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e.g. Snake(16,20) = LCM(16, 20) = 80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Hence 80 times the value of upper level pixel will come down. The generated gap will be filled by the other pixels.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3951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373563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Ladder(8,2) = BIT. COMPLEMENT(8,2)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		            = BIT. COMPLEMENT(1000, 2)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		            = 12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	 Hence 12 times the value of lower level pixel will go up. The generated gap will be filled by the other pixels.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31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	Different number of snakes and ladders will be inserted in each level to increase the template protection.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31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167578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980728"/>
            <a:ext cx="7704856" cy="555002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Four stages of Security Enhancement in our approach: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(A) INTERMIXING OF PIXELS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All the pixel values of the image are shuffled to form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a new encrypted image.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(B) APPLYING SNL ALGORITHM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Based on the Snake and Ladder game the pixel values of the image are aligned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when a snake is encountered pixel value goes down; whereas pixel value moves up on seeing a ladder.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(C) INSERTION OF ARTIFICIAL MINUTIAE POINTS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Later on artificial  minutiae points are inserted to enhance the security.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(D) TREE BASED SHUFFLING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MECHANISM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Shuffling of pixels by considering the matrix as a tree.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sz="2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0188-EF23-4926-9381-F560ED85D552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76710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(A) INTERMIXING OF PIXELS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0188-EF23-4926-9381-F560ED85D552}" type="slidenum">
              <a:rPr lang="en-IN" smtClean="0"/>
              <a:pPr/>
              <a:t>13</a:t>
            </a:fld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79678315"/>
              </p:ext>
            </p:extLst>
          </p:nvPr>
        </p:nvGraphicFramePr>
        <p:xfrm>
          <a:off x="431540" y="1940974"/>
          <a:ext cx="3348372" cy="300019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837093"/>
                <a:gridCol w="837093"/>
                <a:gridCol w="837093"/>
                <a:gridCol w="837093"/>
              </a:tblGrid>
              <a:tr h="682476"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IN" dirty="0"/>
                    </a:p>
                  </a:txBody>
                  <a:tcPr/>
                </a:tc>
              </a:tr>
              <a:tr h="772573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IN" dirty="0"/>
                    </a:p>
                  </a:txBody>
                  <a:tcPr/>
                </a:tc>
              </a:tr>
              <a:tr h="772573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IN" dirty="0"/>
                    </a:p>
                  </a:txBody>
                  <a:tcPr/>
                </a:tc>
              </a:tr>
              <a:tr h="772573"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92195160"/>
              </p:ext>
            </p:extLst>
          </p:nvPr>
        </p:nvGraphicFramePr>
        <p:xfrm>
          <a:off x="5004048" y="1844824"/>
          <a:ext cx="3240360" cy="309634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810090"/>
                <a:gridCol w="810090"/>
                <a:gridCol w="810090"/>
                <a:gridCol w="810090"/>
              </a:tblGrid>
              <a:tr h="866113"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IN" dirty="0"/>
                    </a:p>
                  </a:txBody>
                  <a:tcPr/>
                </a:tc>
              </a:tr>
              <a:tr h="743410"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IN" dirty="0"/>
                    </a:p>
                  </a:txBody>
                  <a:tcPr/>
                </a:tc>
              </a:tr>
              <a:tr h="743410">
                <a:tc>
                  <a:txBody>
                    <a:bodyPr/>
                    <a:lstStyle/>
                    <a:p>
                      <a:r>
                        <a:rPr lang="en-US" dirty="0" smtClean="0"/>
                        <a:t>180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IN" dirty="0"/>
                    </a:p>
                  </a:txBody>
                  <a:tcPr/>
                </a:tc>
              </a:tr>
              <a:tr h="743410"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3923928" y="3140968"/>
            <a:ext cx="93610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79512" y="5282270"/>
            <a:ext cx="75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COMBINED MINUTIAE TTEMPLATE</a:t>
            </a:r>
            <a:endParaRPr lang="en-IN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606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(B) APPLYING SNL ALGORITHM</a:t>
            </a:r>
            <a:endParaRPr lang="en-IN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0188-EF23-4926-9381-F560ED85D552}" type="slidenum">
              <a:rPr lang="en-IN" smtClean="0"/>
              <a:pPr/>
              <a:t>14</a:t>
            </a:fld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83308820"/>
              </p:ext>
            </p:extLst>
          </p:nvPr>
        </p:nvGraphicFramePr>
        <p:xfrm>
          <a:off x="539552" y="3158970"/>
          <a:ext cx="3024336" cy="187220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56084"/>
                <a:gridCol w="756084"/>
                <a:gridCol w="756084"/>
                <a:gridCol w="756084"/>
              </a:tblGrid>
              <a:tr h="523696"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IN" dirty="0"/>
                    </a:p>
                  </a:txBody>
                  <a:tcPr/>
                </a:tc>
              </a:tr>
              <a:tr h="449504"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IN" dirty="0"/>
                    </a:p>
                  </a:txBody>
                  <a:tcPr/>
                </a:tc>
              </a:tr>
              <a:tr h="449504">
                <a:tc>
                  <a:txBody>
                    <a:bodyPr/>
                    <a:lstStyle/>
                    <a:p>
                      <a:r>
                        <a:rPr lang="en-US" dirty="0" smtClean="0"/>
                        <a:t>180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IN" dirty="0"/>
                    </a:p>
                  </a:txBody>
                  <a:tcPr/>
                </a:tc>
              </a:tr>
              <a:tr h="449504"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Curved Connector 4"/>
          <p:cNvCxnSpPr/>
          <p:nvPr/>
        </p:nvCxnSpPr>
        <p:spPr>
          <a:xfrm rot="16200000" flipH="1">
            <a:off x="863588" y="3609020"/>
            <a:ext cx="936104" cy="720080"/>
          </a:xfrm>
          <a:prstGeom prst="curvedConnector3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483768" y="3501008"/>
            <a:ext cx="684076" cy="46805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982185" y="4437112"/>
            <a:ext cx="144016" cy="48711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 flipV="1">
            <a:off x="1799692" y="4504911"/>
            <a:ext cx="1368152" cy="375530"/>
          </a:xfrm>
          <a:prstGeom prst="curvedConnector3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40856200"/>
              </p:ext>
            </p:extLst>
          </p:nvPr>
        </p:nvGraphicFramePr>
        <p:xfrm>
          <a:off x="4716016" y="3066249"/>
          <a:ext cx="4176464" cy="267668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61690"/>
                <a:gridCol w="680846"/>
                <a:gridCol w="911548"/>
                <a:gridCol w="1222380"/>
              </a:tblGrid>
              <a:tr h="821486">
                <a:tc>
                  <a:txBody>
                    <a:bodyPr/>
                    <a:lstStyle/>
                    <a:p>
                      <a:r>
                        <a:rPr lang="en-US" dirty="0" smtClean="0"/>
                        <a:t>Shift</a:t>
                      </a:r>
                      <a:r>
                        <a:rPr lang="en-US" baseline="0" dirty="0" smtClean="0"/>
                        <a:t> 67 down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IN" dirty="0"/>
                    </a:p>
                  </a:txBody>
                  <a:tcPr/>
                </a:tc>
              </a:tr>
              <a:tr h="575041"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</a:t>
                      </a:r>
                      <a:r>
                        <a:rPr lang="en-US" baseline="0" dirty="0" smtClean="0"/>
                        <a:t> 30 up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IN" dirty="0"/>
                    </a:p>
                  </a:txBody>
                  <a:tcPr/>
                </a:tc>
              </a:tr>
              <a:tr h="575041">
                <a:tc>
                  <a:txBody>
                    <a:bodyPr/>
                    <a:lstStyle/>
                    <a:p>
                      <a:r>
                        <a:rPr lang="en-US" dirty="0" smtClean="0"/>
                        <a:t>180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Shift</a:t>
                      </a:r>
                      <a:r>
                        <a:rPr lang="en-US" baseline="0" dirty="0" smtClean="0"/>
                        <a:t> 150 down</a:t>
                      </a:r>
                      <a:endParaRPr lang="en-IN" dirty="0"/>
                    </a:p>
                  </a:txBody>
                  <a:tcPr/>
                </a:tc>
              </a:tr>
              <a:tr h="575041">
                <a:tc>
                  <a:txBody>
                    <a:bodyPr/>
                    <a:lstStyle/>
                    <a:p>
                      <a:r>
                        <a:rPr lang="en-US" dirty="0" smtClean="0"/>
                        <a:t>Shift</a:t>
                      </a:r>
                      <a:r>
                        <a:rPr lang="en-US" baseline="0" dirty="0" smtClean="0"/>
                        <a:t> 76 up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3707904" y="3969060"/>
            <a:ext cx="928344" cy="252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047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(C) INSERTION OF ARTIFICIAL MINUTIAE POINTS</a:t>
            </a:r>
            <a:endParaRPr lang="en-IN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0188-EF23-4926-9381-F560ED85D552}" type="slidenum">
              <a:rPr lang="en-IN" smtClean="0"/>
              <a:pPr/>
              <a:t>15</a:t>
            </a:fld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45494691"/>
              </p:ext>
            </p:extLst>
          </p:nvPr>
        </p:nvGraphicFramePr>
        <p:xfrm>
          <a:off x="5796136" y="2492896"/>
          <a:ext cx="3120008" cy="263232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80002"/>
                <a:gridCol w="780002"/>
                <a:gridCol w="780002"/>
                <a:gridCol w="780002"/>
              </a:tblGrid>
              <a:tr h="658082">
                <a:tc>
                  <a:txBody>
                    <a:bodyPr/>
                    <a:lstStyle/>
                    <a:p>
                      <a:r>
                        <a:rPr lang="en-US" dirty="0" smtClean="0"/>
                        <a:t>33+a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11+a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66+a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220+a</a:t>
                      </a:r>
                      <a:endParaRPr lang="en-IN" dirty="0"/>
                    </a:p>
                  </a:txBody>
                  <a:tcPr/>
                </a:tc>
              </a:tr>
              <a:tr h="658082">
                <a:tc>
                  <a:txBody>
                    <a:bodyPr/>
                    <a:lstStyle/>
                    <a:p>
                      <a:r>
                        <a:rPr lang="en-US" dirty="0" smtClean="0"/>
                        <a:t>48+b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20+b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250+b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52+b</a:t>
                      </a:r>
                      <a:endParaRPr lang="en-IN" dirty="0"/>
                    </a:p>
                  </a:txBody>
                  <a:tcPr/>
                </a:tc>
              </a:tr>
              <a:tr h="658082">
                <a:tc>
                  <a:txBody>
                    <a:bodyPr/>
                    <a:lstStyle/>
                    <a:p>
                      <a:r>
                        <a:rPr lang="en-US" dirty="0" smtClean="0"/>
                        <a:t>180+a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100+a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07+a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110+a</a:t>
                      </a:r>
                      <a:endParaRPr lang="en-IN" dirty="0"/>
                    </a:p>
                  </a:txBody>
                  <a:tcPr/>
                </a:tc>
              </a:tr>
              <a:tr h="658082">
                <a:tc>
                  <a:txBody>
                    <a:bodyPr/>
                    <a:lstStyle/>
                    <a:p>
                      <a:r>
                        <a:rPr lang="en-US" dirty="0" smtClean="0"/>
                        <a:t>00+b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40+b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200+b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71+b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4716016" y="3284984"/>
            <a:ext cx="8640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74767703"/>
              </p:ext>
            </p:extLst>
          </p:nvPr>
        </p:nvGraphicFramePr>
        <p:xfrm>
          <a:off x="395536" y="2492896"/>
          <a:ext cx="4176464" cy="2546609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61690"/>
                <a:gridCol w="680846"/>
                <a:gridCol w="911548"/>
                <a:gridCol w="1222380"/>
              </a:tblGrid>
              <a:tr h="821486"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IN" dirty="0"/>
                    </a:p>
                  </a:txBody>
                  <a:tcPr/>
                </a:tc>
              </a:tr>
              <a:tr h="575041"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IN" dirty="0"/>
                    </a:p>
                  </a:txBody>
                  <a:tcPr/>
                </a:tc>
              </a:tr>
              <a:tr h="575041">
                <a:tc>
                  <a:txBody>
                    <a:bodyPr/>
                    <a:lstStyle/>
                    <a:p>
                      <a:r>
                        <a:rPr lang="en-US" dirty="0" smtClean="0"/>
                        <a:t>180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IN" dirty="0"/>
                    </a:p>
                  </a:txBody>
                  <a:tcPr/>
                </a:tc>
              </a:tr>
              <a:tr h="575041">
                <a:tc>
                  <a:txBody>
                    <a:bodyPr/>
                    <a:lstStyle/>
                    <a:p>
                      <a:r>
                        <a:rPr lang="en-US" smtClean="0"/>
                        <a:t>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1112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(D) TREE BASED SHUFFLING MECHANISM</a:t>
            </a:r>
            <a:endParaRPr lang="en-IN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0188-EF23-4926-9381-F560ED85D552}" type="slidenum">
              <a:rPr lang="en-IN" smtClean="0"/>
              <a:pPr/>
              <a:t>16</a:t>
            </a:fld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61887178"/>
              </p:ext>
            </p:extLst>
          </p:nvPr>
        </p:nvGraphicFramePr>
        <p:xfrm>
          <a:off x="539552" y="2708920"/>
          <a:ext cx="3120008" cy="263232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80002"/>
                <a:gridCol w="780002"/>
                <a:gridCol w="780002"/>
                <a:gridCol w="780002"/>
              </a:tblGrid>
              <a:tr h="658082">
                <a:tc>
                  <a:txBody>
                    <a:bodyPr/>
                    <a:lstStyle/>
                    <a:p>
                      <a:r>
                        <a:rPr lang="en-US" dirty="0" smtClean="0"/>
                        <a:t>221</a:t>
                      </a:r>
                      <a:endParaRPr lang="en-IN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</a:tr>
              <a:tr h="658082"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IN" dirty="0"/>
                    </a:p>
                  </a:txBody>
                  <a:tcPr/>
                </a:tc>
              </a:tr>
              <a:tr h="658082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IN" dirty="0"/>
                    </a:p>
                  </a:txBody>
                  <a:tcPr/>
                </a:tc>
              </a:tr>
              <a:tr h="658082"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851920" y="3969060"/>
            <a:ext cx="928344" cy="252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3922" y="2446406"/>
            <a:ext cx="3543424" cy="304530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317602" y="281228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5724411" y="336628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7056276" y="336628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095649" y="4036422"/>
            <a:ext cx="135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105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5934187" y="403975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48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6737462" y="405892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62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7560332" y="403975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45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4833922" y="479715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5195589" y="47960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29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5631947" y="47960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6084168" y="479078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6531380" y="479078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7025494" y="479715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7392888" y="477418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7899815" y="47960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6914174" y="2654955"/>
            <a:ext cx="162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LEVEL 0-00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76437" y="3352059"/>
            <a:ext cx="17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LEVEL 1-01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48364" y="4068880"/>
            <a:ext cx="142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LEVEL 2-10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48364" y="5122381"/>
            <a:ext cx="176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LEVEL 3-11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937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3568" y="908720"/>
            <a:ext cx="8460432" cy="5832648"/>
          </a:xfrm>
        </p:spPr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Based on the value of the pixel in the first row-first column, shuffling operation for that particular matrix is performed.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Obtain the value of the pixel in the first row-first column.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for each iteration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obtain the level of the node with 1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 MSB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(here 221=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011101=&gt; level 3)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( level= 0)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say x is the value of last 6 LSBs mod 8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if( x=0 )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left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swap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if( x=1 )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left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right swap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if( x=2 )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left right left swap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0188-EF23-4926-9381-F560ED85D552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25272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792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7" y="476672"/>
            <a:ext cx="7884864" cy="564949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		if( x= 3)</a:t>
            </a:r>
          </a:p>
          <a:p>
            <a:pPr marL="0" indent="0">
              <a:buNone/>
            </a:pPr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		left right </a:t>
            </a:r>
            <a:r>
              <a:rPr lang="en-US" sz="8800" dirty="0" err="1" smtClean="0"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 swap</a:t>
            </a:r>
          </a:p>
          <a:p>
            <a:pPr marL="0" indent="0">
              <a:buNone/>
            </a:pPr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	if( x=4 )</a:t>
            </a:r>
          </a:p>
          <a:p>
            <a:pPr marL="0" indent="0">
              <a:buNone/>
            </a:pPr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		right left </a:t>
            </a:r>
            <a:r>
              <a:rPr lang="en-US" sz="8800" dirty="0" err="1" smtClean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 swap</a:t>
            </a:r>
          </a:p>
          <a:p>
            <a:pPr marL="0" indent="0">
              <a:buNone/>
            </a:pPr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	if( x=5 )</a:t>
            </a:r>
          </a:p>
          <a:p>
            <a:pPr marL="0" indent="0">
              <a:buNone/>
            </a:pPr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		right left right swap</a:t>
            </a:r>
          </a:p>
          <a:p>
            <a:pPr marL="0" indent="0">
              <a:buNone/>
            </a:pPr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	if( x=6 )</a:t>
            </a:r>
          </a:p>
          <a:p>
            <a:pPr marL="0" indent="0">
              <a:buNone/>
            </a:pPr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		right </a:t>
            </a:r>
            <a:r>
              <a:rPr lang="en-US" sz="8800" dirty="0" err="1" smtClean="0"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 left swap</a:t>
            </a:r>
          </a:p>
          <a:p>
            <a:pPr marL="0" indent="0">
              <a:buNone/>
            </a:pPr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	if( x=7 )</a:t>
            </a:r>
          </a:p>
          <a:p>
            <a:pPr marL="0" indent="0">
              <a:buNone/>
            </a:pPr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		right </a:t>
            </a:r>
            <a:r>
              <a:rPr lang="en-US" sz="8800" dirty="0" err="1" smtClean="0"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800" dirty="0" err="1" smtClean="0"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 swap</a:t>
            </a:r>
          </a:p>
          <a:p>
            <a:pPr marL="0" indent="0">
              <a:buNone/>
            </a:pPr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if( level = 1 )</a:t>
            </a:r>
          </a:p>
          <a:p>
            <a:pPr marL="0" indent="0">
              <a:buNone/>
            </a:pPr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	node to be swapped= last 6 LSBs mod 2</a:t>
            </a:r>
          </a:p>
          <a:p>
            <a:pPr marL="0" indent="0">
              <a:buNone/>
            </a:pPr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	say x is the value of last 6 LSBs mod 4</a:t>
            </a:r>
          </a:p>
          <a:p>
            <a:pPr marL="0" indent="0">
              <a:buNone/>
            </a:pPr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	if( x=0 )</a:t>
            </a:r>
          </a:p>
          <a:p>
            <a:pPr marL="0" indent="0">
              <a:buNone/>
            </a:pPr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		left </a:t>
            </a:r>
            <a:r>
              <a:rPr lang="en-US" sz="8800" dirty="0" err="1" smtClean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 swap</a:t>
            </a:r>
          </a:p>
          <a:p>
            <a:pPr marL="0" indent="0">
              <a:buNone/>
            </a:pPr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	if( x=1 )</a:t>
            </a:r>
          </a:p>
          <a:p>
            <a:pPr marL="0" indent="0">
              <a:buNone/>
            </a:pPr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8800" dirty="0" smtClean="0">
                <a:latin typeface="Times New Roman" pitchFamily="18" charset="0"/>
                <a:cs typeface="Times New Roman" pitchFamily="18" charset="0"/>
              </a:rPr>
              <a:t>		left right swap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0188-EF23-4926-9381-F560ED85D552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3511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404664"/>
            <a:ext cx="8299647" cy="599613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		if( x=2 )</a:t>
            </a:r>
          </a:p>
          <a:p>
            <a:pPr marL="0" indent="0"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		right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swap</a:t>
            </a:r>
          </a:p>
          <a:p>
            <a:pPr marL="0" indent="0"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	if( x=3 )</a:t>
            </a:r>
          </a:p>
          <a:p>
            <a:pPr marL="0" indent="0"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		right left swap</a:t>
            </a:r>
          </a:p>
          <a:p>
            <a:pPr marL="0" indent="0"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if( level =2 )</a:t>
            </a:r>
          </a:p>
          <a:p>
            <a:pPr marL="0" indent="0"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	node to be swapped=last 6 LSBs mod 4</a:t>
            </a:r>
          </a:p>
          <a:p>
            <a:pPr marL="0" indent="0"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	say x is  the value of last 6 LSBs mod 2</a:t>
            </a:r>
          </a:p>
          <a:p>
            <a:pPr marL="0" indent="0"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	if( x=0 )</a:t>
            </a:r>
          </a:p>
          <a:p>
            <a:pPr marL="0" indent="0"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		left swap</a:t>
            </a:r>
          </a:p>
          <a:p>
            <a:pPr marL="0" indent="0"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	if( x=1 )</a:t>
            </a:r>
          </a:p>
          <a:p>
            <a:pPr marL="0" indent="0"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		right swap</a:t>
            </a:r>
          </a:p>
          <a:p>
            <a:pPr marL="0" indent="0"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if( level=3 )</a:t>
            </a:r>
          </a:p>
          <a:p>
            <a:pPr marL="0" indent="0"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	node to be swapped=last 6LSBs mod 8</a:t>
            </a:r>
          </a:p>
          <a:p>
            <a:pPr marL="0" indent="0"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	swap with its sibling</a:t>
            </a:r>
          </a:p>
          <a:p>
            <a:pPr marL="0" indent="0"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Remove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fisrt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2 MSBs </a:t>
            </a:r>
          </a:p>
          <a:p>
            <a:pPr marL="0" indent="0"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Say y is the pixel value mod 8</a:t>
            </a:r>
          </a:p>
          <a:p>
            <a:pPr marL="0" indent="0"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do the swapping operations for level 0 ( selecting one of the eight possibilities using y value 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0188-EF23-4926-9381-F560ED85D552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6199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 an improved solution for security of biometric templates.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0188-EF23-4926-9381-F560ED85D552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888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0188-EF23-4926-9381-F560ED85D552}" type="slidenum">
              <a:rPr lang="en-IN" smtClean="0"/>
              <a:pPr/>
              <a:t>20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6892" y="2996952"/>
            <a:ext cx="3543424" cy="30453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66425" y="3224515"/>
            <a:ext cx="3543424" cy="30453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9592" y="1796623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Iteration 1: pixel value : 11011101=&gt; level-3 , node=29%8=5</a:t>
            </a:r>
            <a:r>
              <a:rPr lang="en-US" baseline="30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node. Swap with its sibling</a:t>
            </a:r>
            <a:endParaRPr lang="en-IN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14139" y="33556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798885" y="390427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360775" y="390427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934019" y="454419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105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1755215" y="454419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48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275856" y="456250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45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2452255" y="4562503"/>
            <a:ext cx="82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62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934019" y="535041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29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576892" y="5353537"/>
            <a:ext cx="32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1438164" y="5337993"/>
            <a:ext cx="46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3094259" y="533799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2332945" y="5292181"/>
            <a:ext cx="76131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2713602" y="5292181"/>
            <a:ext cx="561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3580256" y="529218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1761030" y="5292181"/>
            <a:ext cx="53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5184068" y="965627"/>
            <a:ext cx="30243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Iteration 2: pixel value : 011101=&gt; level-1 , node=13%2=1st node. </a:t>
            </a:r>
            <a:endParaRPr lang="en-US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13%4=1=&gt;left right swapping</a:t>
            </a:r>
          </a:p>
          <a:p>
            <a:r>
              <a:rPr lang="en-US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swap the node with its left child and then with the right child of the left child</a:t>
            </a:r>
            <a:endParaRPr lang="en-IN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3828" y="5538203"/>
            <a:ext cx="43451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6829757" y="5476816"/>
            <a:ext cx="47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6298077" y="5538203"/>
            <a:ext cx="53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5954096" y="5538203"/>
            <a:ext cx="490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5508103" y="5538203"/>
            <a:ext cx="44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29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5058086" y="5518379"/>
            <a:ext cx="45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6942751" y="4792715"/>
            <a:ext cx="59957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50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6192180" y="476503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48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5414037" y="4760992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105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5954097" y="4150273"/>
            <a:ext cx="74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6588224" y="353494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7272300" y="4150273"/>
            <a:ext cx="54006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62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7812360" y="476099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45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7668344" y="5524317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8041420" y="552265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1115616" y="548680"/>
            <a:ext cx="2518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WORKING</a:t>
            </a:r>
            <a:endParaRPr lang="en-IN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249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0188-EF23-4926-9381-F560ED85D552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859272" y="1247408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Iteration 3: pixel value : 1101=&gt; level-3 , node=1%8=1stnode. Swap with its sibling</a:t>
            </a:r>
            <a:endParaRPr lang="en-IN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6892" y="2996952"/>
            <a:ext cx="3543424" cy="30453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16260" y="531010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233401" y="454810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45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259487" y="5295324"/>
            <a:ext cx="66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729345" y="527672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859272" y="457488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105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658764" y="457488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48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406736" y="392646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2477317" y="457488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53672" y="5308252"/>
            <a:ext cx="809655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29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991192" y="5341444"/>
            <a:ext cx="41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1363328" y="527672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1862893" y="527672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2325385" y="52953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2699792" y="393305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62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2096576" y="34290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5384479" y="1334958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Final shuffling: 221%8=3</a:t>
            </a:r>
          </a:p>
          <a:p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 perform left right </a:t>
            </a:r>
            <a:r>
              <a:rPr lang="en-US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swapping</a:t>
            </a:r>
            <a:endParaRPr lang="en-IN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92209" y="3052233"/>
            <a:ext cx="3543424" cy="30453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411893" y="3433646"/>
            <a:ext cx="50405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7020272" y="393770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62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5737805" y="3937702"/>
            <a:ext cx="50405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48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7542852" y="459338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45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6823128" y="457953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5929630" y="4579533"/>
            <a:ext cx="50405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5173546" y="471807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105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4815466" y="541290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29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5319522" y="534162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5677602" y="541290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6181658" y="5342460"/>
            <a:ext cx="392712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6574370" y="528365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7030857" y="534162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7447179" y="5350831"/>
            <a:ext cx="62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7901489" y="532865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514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3569" y="1196752"/>
            <a:ext cx="7596832" cy="4929411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Now traverse the tree in root right left fashion and fill in the matrix.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0188-EF23-4926-9381-F560ED85D552}" type="slidenum">
              <a:rPr lang="en-IN" smtClean="0"/>
              <a:pPr/>
              <a:t>22</a:t>
            </a:fld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15687477"/>
              </p:ext>
            </p:extLst>
          </p:nvPr>
        </p:nvGraphicFramePr>
        <p:xfrm>
          <a:off x="899592" y="2564904"/>
          <a:ext cx="3120008" cy="263232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80002"/>
                <a:gridCol w="780002"/>
                <a:gridCol w="780002"/>
                <a:gridCol w="780002"/>
              </a:tblGrid>
              <a:tr h="658082">
                <a:tc>
                  <a:txBody>
                    <a:bodyPr/>
                    <a:lstStyle/>
                    <a:p>
                      <a:r>
                        <a:rPr lang="en-US" dirty="0" smtClean="0"/>
                        <a:t>221</a:t>
                      </a:r>
                      <a:endParaRPr lang="en-IN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</a:tr>
              <a:tr h="658082"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IN" dirty="0"/>
                    </a:p>
                  </a:txBody>
                  <a:tcPr/>
                </a:tc>
              </a:tr>
              <a:tr h="658082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IN" dirty="0"/>
                    </a:p>
                  </a:txBody>
                  <a:tcPr/>
                </a:tc>
              </a:tr>
              <a:tr h="658082"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51917973"/>
              </p:ext>
            </p:extLst>
          </p:nvPr>
        </p:nvGraphicFramePr>
        <p:xfrm>
          <a:off x="5148064" y="2564904"/>
          <a:ext cx="3120008" cy="263232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80002"/>
                <a:gridCol w="780002"/>
                <a:gridCol w="780002"/>
                <a:gridCol w="780002"/>
              </a:tblGrid>
              <a:tr h="658082">
                <a:tc>
                  <a:txBody>
                    <a:bodyPr/>
                    <a:lstStyle/>
                    <a:p>
                      <a:r>
                        <a:rPr lang="en-US" dirty="0" smtClean="0"/>
                        <a:t>221</a:t>
                      </a:r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IN" dirty="0"/>
                    </a:p>
                  </a:txBody>
                  <a:tcPr/>
                </a:tc>
              </a:tr>
              <a:tr h="658082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</a:tr>
              <a:tr h="658082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</a:tr>
              <a:tr h="658082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4047385" y="3843046"/>
            <a:ext cx="928344" cy="252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1872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99592" y="1916832"/>
            <a:ext cx="7452816" cy="4680520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NO INFORMATION LEAKAGE :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Almost entire features of the original finger print is revealed in the existing approach; whereas in the proposed system, a triple layer security is provided to the templates thus hiding the original data.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LIMITED PRIVACY PROTECTION: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Can be easily hacked if the attacker has the combined minutiae template ( stored in database ) and either fingerprint A or fingerprint B; whereas the proposed protection system is non-invertible in nature.</a:t>
            </a:r>
            <a:endParaRPr lang="en-IN" sz="2200" dirty="0" smtClean="0"/>
          </a:p>
          <a:p>
            <a:pPr marL="914400" lvl="3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0188-EF23-4926-9381-F560ED85D552}" type="slidenum">
              <a:rPr lang="en-IN" smtClean="0"/>
              <a:pPr/>
              <a:t>23</a:t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 WHAT WAY DOES THE PROPOSED SYSTEM OUT PERFORM THE EXISTING APPROACH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609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3" y="1196752"/>
            <a:ext cx="7740848" cy="5184576"/>
          </a:xfrm>
        </p:spPr>
        <p:txBody>
          <a:bodyPr>
            <a:normAutofit fontScale="25000" lnSpcReduction="20000"/>
          </a:bodyPr>
          <a:lstStyle/>
          <a:p>
            <a:pPr marL="0" indent="0" fontAlgn="base">
              <a:buNone/>
            </a:pPr>
            <a:r>
              <a:rPr lang="en-IN" sz="6400" b="1" dirty="0">
                <a:latin typeface="Times New Roman" pitchFamily="18" charset="0"/>
                <a:cs typeface="Times New Roman" pitchFamily="18" charset="0"/>
              </a:rPr>
              <a:t>MATCHING ALGORITHM </a:t>
            </a:r>
            <a:endParaRPr lang="en-IN" sz="6400" dirty="0">
              <a:latin typeface="Times New Roman" pitchFamily="18" charset="0"/>
              <a:cs typeface="Times New Roman" pitchFamily="18" charset="0"/>
            </a:endParaRPr>
          </a:p>
          <a:p>
            <a:pPr marL="0" indent="0" fontAlgn="base">
              <a:buNone/>
            </a:pPr>
            <a:r>
              <a:rPr lang="en-IN" sz="6400" b="1" dirty="0">
                <a:latin typeface="Times New Roman" pitchFamily="18" charset="0"/>
                <a:cs typeface="Times New Roman" pitchFamily="18" charset="0"/>
              </a:rPr>
              <a:t>INPUT:  INPUT IMAGE AND FINGERPRINT DATABASE</a:t>
            </a:r>
            <a:endParaRPr lang="en-IN" sz="6400" dirty="0">
              <a:latin typeface="Times New Roman" pitchFamily="18" charset="0"/>
              <a:cs typeface="Times New Roman" pitchFamily="18" charset="0"/>
            </a:endParaRPr>
          </a:p>
          <a:p>
            <a:pPr marL="0" indent="0" fontAlgn="base">
              <a:buNone/>
            </a:pPr>
            <a:r>
              <a:rPr lang="en-IN" sz="6400" b="1" dirty="0">
                <a:latin typeface="Times New Roman" pitchFamily="18" charset="0"/>
                <a:cs typeface="Times New Roman" pitchFamily="18" charset="0"/>
              </a:rPr>
              <a:t>OUTPUT: BEST SIMILARITY SCORE</a:t>
            </a:r>
            <a:endParaRPr lang="en-IN" sz="6400" dirty="0">
              <a:latin typeface="Times New Roman" pitchFamily="18" charset="0"/>
              <a:cs typeface="Times New Roman" pitchFamily="18" charset="0"/>
            </a:endParaRPr>
          </a:p>
          <a:p>
            <a:pPr marL="0" indent="0" fontAlgn="base">
              <a:buNone/>
            </a:pPr>
            <a:r>
              <a:rPr lang="en-IN" sz="6400" dirty="0">
                <a:latin typeface="Times New Roman" pitchFamily="18" charset="0"/>
                <a:cs typeface="Times New Roman" pitchFamily="18" charset="0"/>
              </a:rPr>
              <a:t>Begin</a:t>
            </a:r>
          </a:p>
          <a:p>
            <a:pPr marL="0" indent="0" fontAlgn="base">
              <a:buNone/>
            </a:pPr>
            <a:r>
              <a:rPr lang="en-IN" sz="6400" dirty="0">
                <a:latin typeface="Times New Roman" pitchFamily="18" charset="0"/>
                <a:cs typeface="Times New Roman" pitchFamily="18" charset="0"/>
              </a:rPr>
              <a:t>Initialize count1 to the size of the registered image along x direction</a:t>
            </a:r>
          </a:p>
          <a:p>
            <a:pPr marL="0" indent="0" fontAlgn="base">
              <a:buNone/>
            </a:pPr>
            <a:r>
              <a:rPr lang="en-IN" sz="6400" dirty="0">
                <a:latin typeface="Times New Roman" pitchFamily="18" charset="0"/>
                <a:cs typeface="Times New Roman" pitchFamily="18" charset="0"/>
              </a:rPr>
              <a:t>Initialize count2 to the size of the input image along x direction</a:t>
            </a:r>
          </a:p>
          <a:p>
            <a:pPr marL="0" indent="0" fontAlgn="base">
              <a:buNone/>
            </a:pPr>
            <a:r>
              <a:rPr lang="en-IN" sz="6400" dirty="0">
                <a:latin typeface="Times New Roman" pitchFamily="18" charset="0"/>
                <a:cs typeface="Times New Roman" pitchFamily="18" charset="0"/>
              </a:rPr>
              <a:t>For i=1 to count1</a:t>
            </a:r>
          </a:p>
          <a:p>
            <a:pPr marL="0" indent="0" fontAlgn="base">
              <a:buNone/>
            </a:pPr>
            <a:r>
              <a:rPr lang="en-IN" sz="6400" dirty="0">
                <a:latin typeface="Times New Roman" pitchFamily="18" charset="0"/>
                <a:cs typeface="Times New Roman" pitchFamily="18" charset="0"/>
              </a:rPr>
              <a:t>	T1 = alignment algorithm 1 ( registered image )</a:t>
            </a:r>
          </a:p>
          <a:p>
            <a:pPr marL="0" indent="0" fontAlgn="base">
              <a:buNone/>
            </a:pPr>
            <a:r>
              <a:rPr lang="en-IN" sz="6400" dirty="0">
                <a:latin typeface="Times New Roman" pitchFamily="18" charset="0"/>
                <a:cs typeface="Times New Roman" pitchFamily="18" charset="0"/>
              </a:rPr>
              <a:t>	For j=1 to count 2</a:t>
            </a:r>
          </a:p>
          <a:p>
            <a:pPr marL="0" indent="0" fontAlgn="base">
              <a:buNone/>
            </a:pPr>
            <a:r>
              <a:rPr lang="en-IN" sz="6400" dirty="0">
                <a:latin typeface="Times New Roman" pitchFamily="18" charset="0"/>
                <a:cs typeface="Times New Roman" pitchFamily="18" charset="0"/>
              </a:rPr>
              <a:t>If  minutiae feature of input image at </a:t>
            </a:r>
            <a:r>
              <a:rPr lang="en-IN" sz="6400" dirty="0" err="1">
                <a:latin typeface="Times New Roman" pitchFamily="18" charset="0"/>
                <a:cs typeface="Times New Roman" pitchFamily="18" charset="0"/>
              </a:rPr>
              <a:t>jth</a:t>
            </a:r>
            <a:r>
              <a:rPr lang="en-IN" sz="6400" dirty="0">
                <a:latin typeface="Times New Roman" pitchFamily="18" charset="0"/>
                <a:cs typeface="Times New Roman" pitchFamily="18" charset="0"/>
              </a:rPr>
              <a:t> position and that of registered image at </a:t>
            </a:r>
            <a:r>
              <a:rPr lang="en-IN" sz="6400" dirty="0" err="1">
                <a:latin typeface="Times New Roman" pitchFamily="18" charset="0"/>
                <a:cs typeface="Times New Roman" pitchFamily="18" charset="0"/>
              </a:rPr>
              <a:t>ith</a:t>
            </a:r>
            <a:r>
              <a:rPr lang="en-IN" sz="6400" dirty="0">
                <a:latin typeface="Times New Roman" pitchFamily="18" charset="0"/>
                <a:cs typeface="Times New Roman" pitchFamily="18" charset="0"/>
              </a:rPr>
              <a:t> position is same</a:t>
            </a:r>
          </a:p>
          <a:p>
            <a:pPr marL="0" indent="0" fontAlgn="base">
              <a:buNone/>
            </a:pPr>
            <a:r>
              <a:rPr lang="en-IN" sz="6400" dirty="0">
                <a:latin typeface="Times New Roman" pitchFamily="18" charset="0"/>
                <a:cs typeface="Times New Roman" pitchFamily="18" charset="0"/>
              </a:rPr>
              <a:t>				T2 = alignment algorithm 1 ( input image )</a:t>
            </a:r>
          </a:p>
          <a:p>
            <a:pPr marL="0" indent="0" fontAlgn="base">
              <a:buNone/>
            </a:pPr>
            <a:r>
              <a:rPr lang="en-IN" sz="6400" dirty="0">
                <a:latin typeface="Times New Roman" pitchFamily="18" charset="0"/>
                <a:cs typeface="Times New Roman" pitchFamily="18" charset="0"/>
              </a:rPr>
              <a:t>				For alpha = -5 to +5 /*threshold for theta*/</a:t>
            </a:r>
          </a:p>
          <a:p>
            <a:pPr marL="0" indent="0" fontAlgn="base">
              <a:buNone/>
            </a:pPr>
            <a:r>
              <a:rPr lang="en-IN" sz="6400" dirty="0">
                <a:latin typeface="Times New Roman" pitchFamily="18" charset="0"/>
                <a:cs typeface="Times New Roman" pitchFamily="18" charset="0"/>
              </a:rPr>
              <a:t>					T3 = alignment algorithm 2 ( T2 )</a:t>
            </a:r>
          </a:p>
          <a:p>
            <a:pPr marL="0" indent="0" fontAlgn="base">
              <a:buNone/>
            </a:pPr>
            <a:r>
              <a:rPr lang="en-IN" sz="6400" dirty="0">
                <a:latin typeface="Times New Roman" pitchFamily="18" charset="0"/>
                <a:cs typeface="Times New Roman" pitchFamily="18" charset="0"/>
              </a:rPr>
              <a:t>					similarity score = score calculation ( T3 , T1 )</a:t>
            </a:r>
          </a:p>
          <a:p>
            <a:pPr marL="0" indent="0" fontAlgn="base">
              <a:buNone/>
            </a:pPr>
            <a:r>
              <a:rPr lang="en-IN" sz="6400" dirty="0">
                <a:latin typeface="Times New Roman" pitchFamily="18" charset="0"/>
                <a:cs typeface="Times New Roman" pitchFamily="18" charset="0"/>
              </a:rPr>
              <a:t>				Obtain the best similarity score out of all the transformations</a:t>
            </a:r>
          </a:p>
          <a:p>
            <a:pPr marL="0" indent="0" fontAlgn="base">
              <a:buNone/>
            </a:pPr>
            <a:r>
              <a:rPr lang="en-IN" sz="6400" dirty="0">
                <a:latin typeface="Times New Roman" pitchFamily="18" charset="0"/>
                <a:cs typeface="Times New Roman" pitchFamily="18" charset="0"/>
              </a:rPr>
              <a:t>				End</a:t>
            </a:r>
          </a:p>
          <a:p>
            <a:pPr marL="0" indent="0" fontAlgn="base">
              <a:buNone/>
            </a:pPr>
            <a:r>
              <a:rPr lang="en-IN" sz="6400" dirty="0">
                <a:latin typeface="Times New Roman" pitchFamily="18" charset="0"/>
                <a:cs typeface="Times New Roman" pitchFamily="18" charset="0"/>
              </a:rPr>
              <a:t>		End</a:t>
            </a:r>
          </a:p>
          <a:p>
            <a:pPr marL="0" indent="0" fontAlgn="base">
              <a:buNone/>
            </a:pPr>
            <a:r>
              <a:rPr lang="en-IN" sz="6400" dirty="0">
                <a:latin typeface="Times New Roman" pitchFamily="18" charset="0"/>
                <a:cs typeface="Times New Roman" pitchFamily="18" charset="0"/>
              </a:rPr>
              <a:t>	End</a:t>
            </a:r>
          </a:p>
          <a:p>
            <a:pPr marL="0" indent="0" fontAlgn="base">
              <a:buNone/>
            </a:pPr>
            <a:r>
              <a:rPr lang="en-IN" sz="6400" dirty="0">
                <a:latin typeface="Times New Roman" pitchFamily="18" charset="0"/>
                <a:cs typeface="Times New Roman" pitchFamily="18" charset="0"/>
              </a:rPr>
              <a:t>Return similarity score</a:t>
            </a:r>
          </a:p>
          <a:p>
            <a:pPr marL="0" indent="0" fontAlgn="base">
              <a:buNone/>
            </a:pPr>
            <a:r>
              <a:rPr lang="en-IN" sz="6400" dirty="0">
                <a:latin typeface="Times New Roman" pitchFamily="18" charset="0"/>
                <a:cs typeface="Times New Roman" pitchFamily="18" charset="0"/>
              </a:rPr>
              <a:t>End               </a:t>
            </a:r>
          </a:p>
          <a:p>
            <a:pPr marL="0" indent="0" fontAlgn="base">
              <a:buNone/>
            </a:pPr>
            <a:r>
              <a:rPr lang="en-IN" sz="6400" dirty="0"/>
              <a:t> </a:t>
            </a:r>
          </a:p>
          <a:p>
            <a:pPr marL="0" indent="0" fontAlgn="base">
              <a:buNone/>
            </a:pPr>
            <a:r>
              <a:rPr lang="en-IN" sz="6400" dirty="0"/>
              <a:t>		</a:t>
            </a:r>
          </a:p>
          <a:p>
            <a:pPr marL="0" indent="0" fontAlgn="base">
              <a:buNone/>
            </a:pPr>
            <a:r>
              <a:rPr lang="en-IN" sz="6400" dirty="0"/>
              <a:t> </a:t>
            </a:r>
          </a:p>
          <a:p>
            <a:pPr marL="0" indent="0">
              <a:buNone/>
            </a:pPr>
            <a:r>
              <a:rPr lang="en-IN" sz="6400" dirty="0"/>
              <a:t> </a:t>
            </a:r>
          </a:p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0188-EF23-4926-9381-F560ED85D552}" type="slidenum">
              <a:rPr lang="en-IN" smtClean="0"/>
              <a:pPr/>
              <a:t>24</a:t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AUTHENTICATION PHASE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3620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21496176"/>
              </p:ext>
            </p:extLst>
          </p:nvPr>
        </p:nvGraphicFramePr>
        <p:xfrm>
          <a:off x="1043608" y="1700808"/>
          <a:ext cx="2736303" cy="23658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2101"/>
                <a:gridCol w="912101"/>
                <a:gridCol w="912101"/>
              </a:tblGrid>
              <a:tr h="8036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3,3 - ridge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758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4,2 bifurcation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8036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0188-EF23-4926-9381-F560ED85D552}" type="slidenum">
              <a:rPr lang="en-IN" smtClean="0"/>
              <a:pPr/>
              <a:t>25</a:t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ALIGNMENT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34798919"/>
              </p:ext>
            </p:extLst>
          </p:nvPr>
        </p:nvGraphicFramePr>
        <p:xfrm>
          <a:off x="4788023" y="1628800"/>
          <a:ext cx="2736306" cy="23658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2102"/>
                <a:gridCol w="912102"/>
                <a:gridCol w="912102"/>
              </a:tblGrid>
              <a:tr h="8036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758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5,5- ridge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8036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6,4 bifurcation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71600" y="4293096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image 1, ref point 3,3</a:t>
            </a:r>
          </a:p>
          <a:p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x-</a:t>
            </a:r>
            <a:r>
              <a:rPr lang="en-IN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xref</a:t>
            </a: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=3-3=0 ;y-</a:t>
            </a:r>
            <a:r>
              <a:rPr lang="en-IN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yref</a:t>
            </a: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=3-3=0;(0,0)</a:t>
            </a:r>
          </a:p>
          <a:p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x-</a:t>
            </a:r>
            <a:r>
              <a:rPr lang="en-IN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xref</a:t>
            </a: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=4-3=1; y-</a:t>
            </a:r>
            <a:r>
              <a:rPr lang="en-IN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yref</a:t>
            </a: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=2-3=-1;(1,-1)</a:t>
            </a:r>
          </a:p>
          <a:p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image 2, ref point 5,5</a:t>
            </a:r>
          </a:p>
          <a:p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x-</a:t>
            </a:r>
            <a:r>
              <a:rPr lang="en-IN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xref</a:t>
            </a: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=5-5=0;y-yref=0;(0,0)</a:t>
            </a:r>
          </a:p>
          <a:p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x-</a:t>
            </a:r>
            <a:r>
              <a:rPr lang="en-IN" sz="2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xref</a:t>
            </a: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=6-5=1;y-yref=4-5=-1;(1,-1)</a:t>
            </a:r>
          </a:p>
        </p:txBody>
      </p:sp>
    </p:spTree>
    <p:extLst>
      <p:ext uri="{BB962C8B-B14F-4D97-AF65-F5344CB8AC3E}">
        <p14:creationId xmlns:p14="http://schemas.microsoft.com/office/powerpoint/2010/main" xmlns="" val="2698373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7" y="1556792"/>
            <a:ext cx="7884864" cy="4569371"/>
          </a:xfrm>
        </p:spPr>
        <p:txBody>
          <a:bodyPr>
            <a:normAutofit fontScale="25000" lnSpcReduction="20000"/>
          </a:bodyPr>
          <a:lstStyle/>
          <a:p>
            <a:pPr marL="0" indent="0" fontAlgn="base">
              <a:buNone/>
            </a:pPr>
            <a:r>
              <a:rPr lang="en-IN" sz="6400" b="1" dirty="0">
                <a:latin typeface="Times New Roman" pitchFamily="18" charset="0"/>
                <a:cs typeface="Times New Roman" pitchFamily="18" charset="0"/>
              </a:rPr>
              <a:t>SCORE CALCULATION ALGORITHM </a:t>
            </a:r>
            <a:endParaRPr lang="en-IN" sz="6400" dirty="0">
              <a:latin typeface="Times New Roman" pitchFamily="18" charset="0"/>
              <a:cs typeface="Times New Roman" pitchFamily="18" charset="0"/>
            </a:endParaRPr>
          </a:p>
          <a:p>
            <a:pPr marL="0" indent="0" fontAlgn="base">
              <a:buNone/>
            </a:pPr>
            <a:r>
              <a:rPr lang="en-IN" sz="6400" b="1" dirty="0" smtClean="0">
                <a:latin typeface="Times New Roman" pitchFamily="18" charset="0"/>
                <a:cs typeface="Times New Roman" pitchFamily="18" charset="0"/>
              </a:rPr>
              <a:t>INPUTCOMBINED MINUTIAE TEMPLATE AFTER APPLYING TREE BASED SHUFFLING MECHANISM AND REGISTERED TEMPLATE</a:t>
            </a:r>
            <a:endParaRPr lang="en-IN" sz="6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fontAlgn="base">
              <a:buNone/>
            </a:pPr>
            <a:r>
              <a:rPr lang="en-IN" sz="6400" b="1" dirty="0" smtClean="0">
                <a:latin typeface="Times New Roman" pitchFamily="18" charset="0"/>
                <a:cs typeface="Times New Roman" pitchFamily="18" charset="0"/>
              </a:rPr>
              <a:t>OUTPUT: SIMILARITY SCORE</a:t>
            </a:r>
            <a:endParaRPr lang="en-IN" sz="6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fontAlgn="base">
              <a:buNone/>
            </a:pPr>
            <a:r>
              <a:rPr lang="en-IN" sz="6400" b="1" dirty="0" smtClean="0"/>
              <a:t>: </a:t>
            </a:r>
            <a:r>
              <a:rPr lang="en-IN" sz="6400" dirty="0" smtClean="0">
                <a:latin typeface="Times New Roman" pitchFamily="18" charset="0"/>
                <a:cs typeface="Times New Roman" pitchFamily="18" charset="0"/>
              </a:rPr>
              <a:t>Initialize </a:t>
            </a:r>
            <a:r>
              <a:rPr lang="en-IN" sz="6400" dirty="0">
                <a:latin typeface="Times New Roman" pitchFamily="18" charset="0"/>
                <a:cs typeface="Times New Roman" pitchFamily="18" charset="0"/>
              </a:rPr>
              <a:t>number counter, count 1 to the size of the registered image along x direction</a:t>
            </a:r>
          </a:p>
          <a:p>
            <a:pPr marL="0" indent="0" fontAlgn="base">
              <a:buNone/>
            </a:pPr>
            <a:r>
              <a:rPr lang="en-IN" sz="6400" dirty="0">
                <a:latin typeface="Times New Roman" pitchFamily="18" charset="0"/>
                <a:cs typeface="Times New Roman" pitchFamily="18" charset="0"/>
              </a:rPr>
              <a:t>Initialize number counter, count 2 to the size of the input image along x direction</a:t>
            </a:r>
          </a:p>
          <a:p>
            <a:pPr marL="0" indent="0" fontAlgn="base">
              <a:buNone/>
            </a:pPr>
            <a:r>
              <a:rPr lang="en-IN" sz="6400" dirty="0">
                <a:latin typeface="Times New Roman" pitchFamily="18" charset="0"/>
                <a:cs typeface="Times New Roman" pitchFamily="18" charset="0"/>
              </a:rPr>
              <a:t>Initialise the threshold for distance as T</a:t>
            </a:r>
          </a:p>
          <a:p>
            <a:pPr marL="0" indent="0" fontAlgn="base">
              <a:buNone/>
            </a:pPr>
            <a:r>
              <a:rPr lang="en-IN" sz="6400" dirty="0">
                <a:latin typeface="Times New Roman" pitchFamily="18" charset="0"/>
                <a:cs typeface="Times New Roman" pitchFamily="18" charset="0"/>
              </a:rPr>
              <a:t>Initialise the threshold for theta as TT</a:t>
            </a:r>
          </a:p>
          <a:p>
            <a:pPr marL="0" indent="0" fontAlgn="base">
              <a:buNone/>
            </a:pPr>
            <a:r>
              <a:rPr lang="en-IN" sz="6400" dirty="0">
                <a:latin typeface="Times New Roman" pitchFamily="18" charset="0"/>
                <a:cs typeface="Times New Roman" pitchFamily="18" charset="0"/>
              </a:rPr>
              <a:t>Initialize the number of matched points, n=0</a:t>
            </a:r>
          </a:p>
          <a:p>
            <a:pPr marL="0" indent="0" fontAlgn="base">
              <a:buNone/>
            </a:pPr>
            <a:r>
              <a:rPr lang="en-IN" sz="6400" dirty="0">
                <a:latin typeface="Times New Roman" pitchFamily="18" charset="0"/>
                <a:cs typeface="Times New Roman" pitchFamily="18" charset="0"/>
              </a:rPr>
              <a:t>For i=1 to count 1</a:t>
            </a:r>
          </a:p>
          <a:p>
            <a:pPr marL="0" indent="0" fontAlgn="base">
              <a:buNone/>
            </a:pPr>
            <a:r>
              <a:rPr lang="en-IN" sz="6400" dirty="0">
                <a:latin typeface="Times New Roman" pitchFamily="18" charset="0"/>
                <a:cs typeface="Times New Roman" pitchFamily="18" charset="0"/>
              </a:rPr>
              <a:t>	For j=1 to count 2</a:t>
            </a:r>
          </a:p>
          <a:p>
            <a:pPr marL="0" indent="0" fontAlgn="base">
              <a:buNone/>
            </a:pPr>
            <a:r>
              <a:rPr lang="en-IN" sz="6400" dirty="0" smtClean="0">
                <a:latin typeface="Times New Roman" pitchFamily="18" charset="0"/>
                <a:cs typeface="Times New Roman" pitchFamily="18" charset="0"/>
              </a:rPr>
              <a:t>		d </a:t>
            </a:r>
            <a:r>
              <a:rPr lang="en-IN" sz="6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IN" sz="6400" dirty="0" err="1">
                <a:latin typeface="Times New Roman" pitchFamily="18" charset="0"/>
                <a:cs typeface="Times New Roman" pitchFamily="18" charset="0"/>
              </a:rPr>
              <a:t>sqrt</a:t>
            </a:r>
            <a:r>
              <a:rPr lang="en-IN" sz="6400" dirty="0">
                <a:latin typeface="Times New Roman" pitchFamily="18" charset="0"/>
                <a:cs typeface="Times New Roman" pitchFamily="18" charset="0"/>
              </a:rPr>
              <a:t> ( ( xi – </a:t>
            </a:r>
            <a:r>
              <a:rPr lang="en-IN" sz="6400" dirty="0" err="1">
                <a:latin typeface="Times New Roman" pitchFamily="18" charset="0"/>
                <a:cs typeface="Times New Roman" pitchFamily="18" charset="0"/>
              </a:rPr>
              <a:t>xj</a:t>
            </a:r>
            <a:r>
              <a:rPr lang="en-IN" sz="6400" dirty="0">
                <a:latin typeface="Times New Roman" pitchFamily="18" charset="0"/>
                <a:cs typeface="Times New Roman" pitchFamily="18" charset="0"/>
              </a:rPr>
              <a:t> )^2 + ( </a:t>
            </a:r>
            <a:r>
              <a:rPr lang="en-IN" sz="6400" dirty="0" err="1">
                <a:latin typeface="Times New Roman" pitchFamily="18" charset="0"/>
                <a:cs typeface="Times New Roman" pitchFamily="18" charset="0"/>
              </a:rPr>
              <a:t>yi</a:t>
            </a:r>
            <a:r>
              <a:rPr lang="en-IN" sz="64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IN" sz="6400" dirty="0" err="1">
                <a:latin typeface="Times New Roman" pitchFamily="18" charset="0"/>
                <a:cs typeface="Times New Roman" pitchFamily="18" charset="0"/>
              </a:rPr>
              <a:t>yj</a:t>
            </a:r>
            <a:r>
              <a:rPr lang="en-IN" sz="6400" dirty="0">
                <a:latin typeface="Times New Roman" pitchFamily="18" charset="0"/>
                <a:cs typeface="Times New Roman" pitchFamily="18" charset="0"/>
              </a:rPr>
              <a:t> )^2 )</a:t>
            </a:r>
          </a:p>
          <a:p>
            <a:pPr marL="0" indent="0" fontAlgn="base">
              <a:buNone/>
            </a:pPr>
            <a:r>
              <a:rPr lang="en-IN" sz="6400" dirty="0" smtClean="0">
                <a:latin typeface="Times New Roman" pitchFamily="18" charset="0"/>
                <a:cs typeface="Times New Roman" pitchFamily="18" charset="0"/>
              </a:rPr>
              <a:t>		If </a:t>
            </a:r>
            <a:r>
              <a:rPr lang="en-IN" sz="6400" dirty="0">
                <a:latin typeface="Times New Roman" pitchFamily="18" charset="0"/>
                <a:cs typeface="Times New Roman" pitchFamily="18" charset="0"/>
              </a:rPr>
              <a:t>( d &lt; T )</a:t>
            </a:r>
          </a:p>
          <a:p>
            <a:pPr marL="0" indent="0" fontAlgn="base">
              <a:buNone/>
            </a:pPr>
            <a:r>
              <a:rPr lang="en-IN" sz="6400" dirty="0" smtClean="0">
                <a:latin typeface="Times New Roman" pitchFamily="18" charset="0"/>
                <a:cs typeface="Times New Roman" pitchFamily="18" charset="0"/>
              </a:rPr>
              <a:t>		ϴ </a:t>
            </a:r>
            <a:r>
              <a:rPr lang="en-IN" sz="6400" dirty="0">
                <a:latin typeface="Times New Roman" pitchFamily="18" charset="0"/>
                <a:cs typeface="Times New Roman" pitchFamily="18" charset="0"/>
              </a:rPr>
              <a:t>=  ϴi - ϴj</a:t>
            </a:r>
          </a:p>
          <a:p>
            <a:pPr marL="0" indent="0" fontAlgn="base">
              <a:buNone/>
            </a:pPr>
            <a:r>
              <a:rPr lang="en-IN" sz="6400" dirty="0" smtClean="0">
                <a:latin typeface="Times New Roman" pitchFamily="18" charset="0"/>
                <a:cs typeface="Times New Roman" pitchFamily="18" charset="0"/>
              </a:rPr>
              <a:t>		If </a:t>
            </a:r>
            <a:r>
              <a:rPr lang="en-IN" sz="6400" dirty="0">
                <a:latin typeface="Times New Roman" pitchFamily="18" charset="0"/>
                <a:cs typeface="Times New Roman" pitchFamily="18" charset="0"/>
              </a:rPr>
              <a:t>( ϴ &lt; TT )</a:t>
            </a:r>
          </a:p>
          <a:p>
            <a:pPr marL="0" indent="0" fontAlgn="base">
              <a:buNone/>
            </a:pPr>
            <a:r>
              <a:rPr lang="en-IN" sz="6400" dirty="0" smtClean="0">
                <a:latin typeface="Times New Roman" pitchFamily="18" charset="0"/>
                <a:cs typeface="Times New Roman" pitchFamily="18" charset="0"/>
              </a:rPr>
              <a:t>		Increment n</a:t>
            </a:r>
          </a:p>
          <a:p>
            <a:pPr marL="0" indent="0" fontAlgn="base">
              <a:buNone/>
            </a:pPr>
            <a:r>
              <a:rPr lang="en-IN" sz="6400" dirty="0">
                <a:latin typeface="Times New Roman" pitchFamily="18" charset="0"/>
                <a:cs typeface="Times New Roman" pitchFamily="18" charset="0"/>
              </a:rPr>
              <a:t>	End</a:t>
            </a:r>
          </a:p>
          <a:p>
            <a:pPr marL="0" indent="0" fontAlgn="base">
              <a:buNone/>
            </a:pPr>
            <a:r>
              <a:rPr lang="en-IN" sz="6400" dirty="0"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pPr marL="0" indent="0" fontAlgn="base">
              <a:buNone/>
            </a:pPr>
            <a:r>
              <a:rPr lang="en-IN" sz="6400" dirty="0" err="1">
                <a:latin typeface="Times New Roman" pitchFamily="18" charset="0"/>
                <a:cs typeface="Times New Roman" pitchFamily="18" charset="0"/>
              </a:rPr>
              <a:t>Sm</a:t>
            </a:r>
            <a:r>
              <a:rPr lang="en-IN" sz="6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IN" sz="6400" dirty="0" err="1">
                <a:latin typeface="Times New Roman" pitchFamily="18" charset="0"/>
                <a:cs typeface="Times New Roman" pitchFamily="18" charset="0"/>
              </a:rPr>
              <a:t>sqrt</a:t>
            </a:r>
            <a:r>
              <a:rPr lang="en-IN" sz="6400" dirty="0">
                <a:latin typeface="Times New Roman" pitchFamily="18" charset="0"/>
                <a:cs typeface="Times New Roman" pitchFamily="18" charset="0"/>
              </a:rPr>
              <a:t>( n * n / count 1 * count 2 )</a:t>
            </a:r>
          </a:p>
          <a:p>
            <a:pPr marL="0" indent="0" fontAlgn="base">
              <a:buNone/>
            </a:pPr>
            <a:r>
              <a:rPr lang="en-IN" sz="6400" dirty="0"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IN" sz="6400" dirty="0" err="1">
                <a:latin typeface="Times New Roman" pitchFamily="18" charset="0"/>
                <a:cs typeface="Times New Roman" pitchFamily="18" charset="0"/>
              </a:rPr>
              <a:t>Sm</a:t>
            </a:r>
            <a:endParaRPr lang="en-IN" sz="6400" dirty="0">
              <a:latin typeface="Times New Roman" pitchFamily="18" charset="0"/>
              <a:cs typeface="Times New Roman" pitchFamily="18" charset="0"/>
            </a:endParaRPr>
          </a:p>
          <a:p>
            <a:pPr marL="0" indent="0" fontAlgn="base">
              <a:buNone/>
            </a:pPr>
            <a:r>
              <a:rPr lang="en-IN" sz="6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0188-EF23-4926-9381-F560ED85D552}" type="slidenum">
              <a:rPr lang="en-IN" smtClean="0"/>
              <a:pPr/>
              <a:t>26</a:t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SIMILARITY SCORE CALCULATION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3632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0188-EF23-4926-9381-F560ED85D552}" type="slidenum">
              <a:rPr lang="en-IN" smtClean="0"/>
              <a:pPr/>
              <a:t>27</a:t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IMPLEMENTATION DETAILS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screen1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648" y="1772816"/>
            <a:ext cx="6138506" cy="34512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39752" y="5445224"/>
            <a:ext cx="3816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Fig 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IN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Combined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minutiae template </a:t>
            </a:r>
            <a:endParaRPr lang="en-IN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5709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0188-EF23-4926-9381-F560ED85D552}" type="slidenum">
              <a:rPr lang="en-IN" smtClean="0"/>
              <a:pPr/>
              <a:t>28</a:t>
            </a:fld>
            <a:endParaRPr lang="en-IN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2746" y="1518721"/>
            <a:ext cx="6138506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771800" y="5229200"/>
            <a:ext cx="34506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Fig 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4</a:t>
            </a:r>
            <a:endParaRPr lang="en-IN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Fingerprint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after SNL algorithm </a:t>
            </a:r>
            <a:endParaRPr lang="en-IN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5022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0188-EF23-4926-9381-F560ED85D552}" type="slidenum">
              <a:rPr lang="en-IN" smtClean="0"/>
              <a:pPr/>
              <a:t>29</a:t>
            </a:fld>
            <a:endParaRPr lang="en-IN"/>
          </a:p>
        </p:txBody>
      </p:sp>
      <p:pic>
        <p:nvPicPr>
          <p:cNvPr id="5" name="Picture 4" descr="screen5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979806" y="1653872"/>
            <a:ext cx="6696744" cy="35502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19672" y="5373216"/>
            <a:ext cx="5616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Fig 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IN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Fingerprint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after artificial minutiae points insertion</a:t>
            </a:r>
            <a:endParaRPr lang="en-IN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7838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95300" y="5334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LITERATURE SURVEY</a:t>
            </a: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</a:br>
            <a:endParaRPr lang="en-US" sz="4000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382198989"/>
              </p:ext>
            </p:extLst>
          </p:nvPr>
        </p:nvGraphicFramePr>
        <p:xfrm>
          <a:off x="1752600" y="2514600"/>
          <a:ext cx="5715000" cy="4114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  <a:gridCol w="1905000"/>
              </a:tblGrid>
              <a:tr h="6282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EXISTING MECHANISMS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</a:tr>
              <a:tr h="11667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HANDHELD TOKENS</a:t>
                      </a:r>
                      <a:r>
                        <a:rPr lang="en-US" baseline="0" dirty="0" smtClean="0"/>
                        <a:t> ( ID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NEW</a:t>
                      </a:r>
                      <a:r>
                        <a:rPr lang="en-US" baseline="0" dirty="0" smtClean="0"/>
                        <a:t> ONES CAN BE ISSUED INCASE OF MISSING IDs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CAN BE STOLEN, FAKED, SHARED EASILY</a:t>
                      </a:r>
                      <a:endParaRPr lang="en-US" dirty="0"/>
                    </a:p>
                  </a:txBody>
                  <a:tcPr/>
                </a:tc>
              </a:tr>
              <a:tr h="14360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KNOWLEDGE</a:t>
                      </a:r>
                      <a:r>
                        <a:rPr lang="en-US" baseline="0" dirty="0" smtClean="0"/>
                        <a:t> BASED</a:t>
                      </a:r>
                    </a:p>
                    <a:p>
                      <a:pPr algn="ctr"/>
                      <a:r>
                        <a:rPr lang="en-US" baseline="0" dirty="0" smtClean="0"/>
                        <a:t> ( PASSWORD, PIN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NEW</a:t>
                      </a:r>
                      <a:r>
                        <a:rPr lang="en-US" baseline="0" dirty="0" smtClean="0"/>
                        <a:t> ONES CAN BE ISSUED INCASE OF MISSING IDs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CAN BE HACKED EASILY BY BRUTE FORCE</a:t>
                      </a:r>
                      <a:endParaRPr lang="en-US" dirty="0"/>
                    </a:p>
                  </a:txBody>
                  <a:tcPr/>
                </a:tc>
              </a:tr>
              <a:tr h="8227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BIOMETRICS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WILL NEVER BE LOST/SHARED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CAN BE FAKED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00200" y="1371600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ON THE VULNERABILITY OF BIOMETRIC SECURITY SYSTEM</a:t>
            </a:r>
            <a:endParaRPr lang="en-IN" sz="2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089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0188-EF23-4926-9381-F560ED85D552}" type="slidenum">
              <a:rPr lang="en-IN" smtClean="0"/>
              <a:pPr/>
              <a:t>30</a:t>
            </a:fld>
            <a:endParaRPr lang="en-IN"/>
          </a:p>
        </p:txBody>
      </p:sp>
      <p:pic>
        <p:nvPicPr>
          <p:cNvPr id="5" name="Picture 4" descr="C:\Users\lenovo\Desktop\project\sequence_output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3628" y="1231049"/>
            <a:ext cx="6696743" cy="402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699792" y="5517232"/>
            <a:ext cx="33501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Fig 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IN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Tree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based shuffling mechanism</a:t>
            </a:r>
            <a:endParaRPr lang="en-IN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0306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0188-EF23-4926-9381-F560ED85D552}" type="slidenum">
              <a:rPr lang="en-IN" smtClean="0"/>
              <a:pPr/>
              <a:t>31</a:t>
            </a:fld>
            <a:endParaRPr lang="en-IN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5656" y="1628800"/>
            <a:ext cx="6048672" cy="3600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03848" y="5445224"/>
            <a:ext cx="22685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Fig 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en-IN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Fingerprint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endParaRPr lang="en-IN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3103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0188-EF23-4926-9381-F560ED85D552}" type="slidenum">
              <a:rPr lang="en-IN" smtClean="0"/>
              <a:pPr/>
              <a:t>32</a:t>
            </a:fld>
            <a:endParaRPr lang="en-IN"/>
          </a:p>
        </p:txBody>
      </p:sp>
      <p:pic>
        <p:nvPicPr>
          <p:cNvPr id="5" name="Picture 4" descr="screen3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616" y="1886584"/>
            <a:ext cx="6428184" cy="35586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47664" y="5445223"/>
            <a:ext cx="5616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Fig 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en-IN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Minutiae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feature extraction from query fingerprint</a:t>
            </a:r>
            <a:endParaRPr lang="en-IN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2553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0188-EF23-4926-9381-F560ED85D552}" type="slidenum">
              <a:rPr lang="en-IN" smtClean="0"/>
              <a:pPr/>
              <a:t>33</a:t>
            </a:fld>
            <a:endParaRPr lang="en-IN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1640" y="1638934"/>
            <a:ext cx="6212160" cy="39503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71800" y="5661248"/>
            <a:ext cx="2873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Fig 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en-IN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Similarity score calculation</a:t>
            </a:r>
            <a:endParaRPr lang="en-IN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7479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0188-EF23-4926-9381-F560ED85D552}" type="slidenum">
              <a:rPr lang="en-IN" smtClean="0"/>
              <a:pPr/>
              <a:t>34</a:t>
            </a:fld>
            <a:endParaRPr lang="en-IN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3648" y="1916832"/>
            <a:ext cx="5943600" cy="35801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87824" y="5661248"/>
            <a:ext cx="26212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Fig 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IN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Matching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of fingerprints</a:t>
            </a:r>
            <a:endParaRPr lang="en-IN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527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0188-EF23-4926-9381-F560ED85D552}" type="slidenum">
              <a:rPr lang="en-IN" smtClean="0"/>
              <a:pPr/>
              <a:t>35</a:t>
            </a:fld>
            <a:endParaRPr lang="en-IN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3648" y="2060848"/>
            <a:ext cx="5943600" cy="35801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31840" y="5805264"/>
            <a:ext cx="24801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Fig 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lang="en-IN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FMR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FNMR and EER</a:t>
            </a:r>
            <a:endParaRPr lang="en-IN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7022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70000" lnSpcReduction="20000"/>
          </a:bodyPr>
          <a:lstStyle/>
          <a:p>
            <a:pPr marL="514350" indent="-514350" algn="just">
              <a:buAutoNum type="arabicPeriod"/>
            </a:pP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Maneesh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Upmanyu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Anoop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M.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Namboodiri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Kannan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Srinathan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, and C. V.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Jawahar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,” </a:t>
            </a: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Blind Authentication: A Secure Crypto-Biometric </a:t>
            </a:r>
            <a:r>
              <a:rPr lang="en-US" sz="2900" b="1" dirty="0" err="1" smtClean="0">
                <a:latin typeface="Times New Roman" pitchFamily="18" charset="0"/>
                <a:cs typeface="Times New Roman" pitchFamily="18" charset="0"/>
              </a:rPr>
              <a:t>Veriﬁcation</a:t>
            </a: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 Protocol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” IEEE Transactions On Information Forensics And Security, Vol. 5, No. 2, June 201</a:t>
            </a:r>
          </a:p>
          <a:p>
            <a:pPr marL="514350" indent="-514350" algn="just">
              <a:buAutoNum type="arabicPeriod" startAt="2"/>
            </a:pP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Emanuele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Maiorana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, Member, IEEE,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Patrizio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Campisi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, Senior Member, IEEE, Julian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Fierrez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, Javier Ortega-Garcia, Senior Member, IEEE, and Alessandro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Neri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, Member, IEEE,” </a:t>
            </a: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Cancelable Templates for Sequence-Based Biometrics with Application to On-line Signature Recognition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”, IEEE Transactions On Systems, Man, And Cybernetics—part A: Systems And Humans, Vol. 40, No. 3, May 2010</a:t>
            </a:r>
          </a:p>
          <a:p>
            <a:pPr marL="514350" indent="-514350" algn="just">
              <a:buAutoNum type="arabicPeriod" startAt="3"/>
            </a:pP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Abhishek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Nagar, Student Member, IEEE,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Karthik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Nandakumar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, Member, IEEE, and Anil K. Jain, Fellow, IEEE,” </a:t>
            </a:r>
            <a:r>
              <a:rPr lang="en-US" sz="2900" b="1" dirty="0" err="1">
                <a:latin typeface="Times New Roman" pitchFamily="18" charset="0"/>
                <a:cs typeface="Times New Roman" pitchFamily="18" charset="0"/>
              </a:rPr>
              <a:t>Multibiometric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 Cryptosystems Based on Feature-Level Fusion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”, IEEE Transactions On Information Forensics And Security, Vol. 7, No. 1, February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2012</a:t>
            </a:r>
            <a:endParaRPr lang="en-US" sz="29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4.	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Asem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Othman and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Arun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Ross,” 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On Mixing Fingerprints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”, IEEE Transactions On Information Forensics And Security, Vol. 8, No. 1, January 2013</a:t>
            </a:r>
          </a:p>
          <a:p>
            <a:pPr marL="514350" indent="-514350" algn="just">
              <a:buAutoNum type="arabicPeriod" startAt="2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74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229600" cy="5821363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buAutoNum type="arabicPeriod" startAt="5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Sheng Li and Alex C.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Kot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Fellow, IEEE,”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Privacy Protection of Fingerprint Database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”, IEEE Signal Processing Letters, Vol. 18, No. 2, February 2011</a:t>
            </a:r>
          </a:p>
          <a:p>
            <a:pPr marL="514350" indent="-514350" algn="just">
              <a:buAutoNum type="arabicPeriod" startAt="6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Jeroen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Breebaart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Ileana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Buhan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Koen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 Groot, Emile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Kelkboom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,”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Evaluation Of A Template Protection Approach To Integrate Fingerprint Biometrics In A Pin-based Payment Infrastructure”,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Electronic Commerce Research and Applications, Elsevier, Volume 10, Issue 6, November–December 2011, Pages 605-614</a:t>
            </a:r>
          </a:p>
          <a:p>
            <a:pPr marL="514350" indent="-514350" algn="just">
              <a:buAutoNum type="arabicPeriod" startAt="7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Sheng Li, Student Member, IEEE, and Alex C.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Kot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Fellow, IEEE,”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Fingerprint Combination for Privacy Protection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”, IEEE Transactions On Information Forensics And Security, Vol. 8, No. 2, February 2013</a:t>
            </a:r>
          </a:p>
          <a:p>
            <a:pPr marL="514350" indent="-514350" algn="just">
              <a:buAutoNum type="arabicPeriod" startAt="7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Jucheng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Yang, Member, IEEE, “A Fingerprint Recognition Scheme Based on Assembling Invariant Moments for Cloud Computing Communications”, IEEE Systems Journal, Vol. 5, No. 4,December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2011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 startAt="5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03875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FINGERPRINT COMBINATION FOR PRIVACY PROTECTION</a:t>
            </a:r>
            <a:endParaRPr lang="en-IN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1561" y="1628800"/>
            <a:ext cx="7668840" cy="4497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IEEE Transactions On Information Forensics And Security, Vol. 8, No. 2, February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2013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Extract the minutia position from one fingerprint and orientation from the other and reference points from both the fingerprint.</a:t>
            </a:r>
          </a:p>
          <a:p>
            <a:pPr algn="just"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Generate a better new virtual identity.</a:t>
            </a:r>
          </a:p>
          <a:p>
            <a:pPr algn="just"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Feature fusion of complex inputs are difficult.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0555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ON MIXING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FINGERPRINTS</a:t>
            </a:r>
            <a:br>
              <a:rPr lang="en-US" sz="4000" b="1" dirty="0" smtClean="0">
                <a:latin typeface="Times New Roman" pitchFamily="18" charset="0"/>
                <a:cs typeface="Times New Roman" pitchFamily="18" charset="0"/>
              </a:rPr>
            </a:b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50593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IEEE Transactions on Information Forensics and Security, Vol. 8,No.1,January2013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fingerprint pattern is decomposed into two different components, viz., the continuous and spiral component.</a:t>
            </a:r>
          </a:p>
          <a:p>
            <a:pPr algn="just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Obscure the information present in an individual’s fingerprint image.</a:t>
            </a:r>
          </a:p>
          <a:p>
            <a:pPr algn="just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Can be processed by conventional fingerprint algorithms</a:t>
            </a: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Poor performance in pre-aligning and mixing different pairs.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27492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115616" y="1988840"/>
            <a:ext cx="6768659" cy="4778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764704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EXISTING SYSTEM</a:t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(BASE PAPER: FINGERPRINT COMBINATION FOR PRIVACY PROTECTION</a:t>
            </a:r>
            <a:br>
              <a:rPr lang="en-US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IEEE Transactions On Information Forensics And Security, Vol. 8, No. 2, February 2013)</a:t>
            </a:r>
            <a:r>
              <a:rPr lang="en-US" sz="32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0188-EF23-4926-9381-F560ED85D552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804248" y="587727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 1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141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LIMITATIONS OF THE EXISTING SYSTEMS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4830763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leakage is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possible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Limited privacy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protection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Low performance 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ISSUES TO BE ADDRESSED :</a:t>
            </a:r>
          </a:p>
          <a:p>
            <a:pPr algn="just">
              <a:buFont typeface="Arial" pitchFamily="34" charset="0"/>
              <a:buChar char="•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Non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reversibility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Increased security</a:t>
            </a:r>
          </a:p>
          <a:p>
            <a:pPr algn="just">
              <a:buFont typeface="Arial" pitchFamily="34" charset="0"/>
              <a:buChar char="•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Accuracy</a:t>
            </a:r>
          </a:p>
          <a:p>
            <a:pPr algn="just">
              <a:buFont typeface="Arial" pitchFamily="34" charset="0"/>
              <a:buChar char="•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Efficiency of the protection system</a:t>
            </a:r>
            <a:endParaRPr lang="en-IN" sz="3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679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7" y="1772816"/>
            <a:ext cx="7524824" cy="4353347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Fingerprint analysis requires comparison of several features of the  print pattern and minutia points.</a:t>
            </a:r>
          </a:p>
          <a:p>
            <a:pPr marL="0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Minutiae points are extracted from the image; subjected to different shuffling algorithms.</a:t>
            </a:r>
          </a:p>
          <a:p>
            <a:pPr marL="0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Artificial minutia points are now inserted at selected points to improve the efficiency of the protection system.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978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61534" y="2165865"/>
            <a:ext cx="960024" cy="11049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The new virtual identity </a:t>
            </a:r>
            <a:endParaRPr lang="en-US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8135169" y="1646959"/>
            <a:ext cx="655762" cy="1762991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Data base</a:t>
            </a:r>
            <a:endParaRPr lang="en-US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2705100" y="7620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Two different fingerprints</a:t>
            </a:r>
          </a:p>
          <a:p>
            <a:endParaRPr lang="en-US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Enrollment Phase</a:t>
            </a:r>
          </a:p>
        </p:txBody>
      </p:sp>
      <p:sp>
        <p:nvSpPr>
          <p:cNvPr id="7" name="TextBox 41"/>
          <p:cNvSpPr txBox="1"/>
          <p:nvPr/>
        </p:nvSpPr>
        <p:spPr>
          <a:xfrm>
            <a:off x="419100" y="3810001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Authentication Phase</a:t>
            </a:r>
          </a:p>
          <a:p>
            <a:endParaRPr lang="en-US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3900" y="2209800"/>
            <a:ext cx="1714500" cy="838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Combined Minutiae Template</a:t>
            </a:r>
            <a:endParaRPr lang="en-US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81300" y="2209800"/>
            <a:ext cx="1181100" cy="838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Apply SNL approach</a:t>
            </a:r>
            <a:endParaRPr lang="en-US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268191" y="2566555"/>
            <a:ext cx="259044" cy="190500"/>
          </a:xfrm>
          <a:prstGeom prst="rightArrow">
            <a:avLst/>
          </a:prstGeom>
          <a:solidFill>
            <a:schemeClr val="tx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7868469" y="2500106"/>
            <a:ext cx="266700" cy="228600"/>
          </a:xfrm>
          <a:prstGeom prst="rightArrow">
            <a:avLst/>
          </a:prstGeom>
          <a:solidFill>
            <a:schemeClr val="tx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00" y="4284518"/>
            <a:ext cx="17526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2" descr="C:\Users\admin\Pictures\left thum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818" y="4364182"/>
            <a:ext cx="762000" cy="1066800"/>
          </a:xfrm>
          <a:prstGeom prst="rect">
            <a:avLst/>
          </a:prstGeom>
          <a:noFill/>
        </p:spPr>
      </p:pic>
      <p:pic>
        <p:nvPicPr>
          <p:cNvPr id="14" name="Picture 13" descr="C:\Users\admin\Pictures\right thum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8645" y="4333009"/>
            <a:ext cx="914400" cy="1066800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135082" y="5541818"/>
            <a:ext cx="1524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Left       Right</a:t>
            </a:r>
            <a:endParaRPr lang="en-US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6300" y="228600"/>
            <a:ext cx="17526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Left       Right</a:t>
            </a:r>
            <a:endParaRPr lang="en-US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16" descr="C:\Users\admin\Pictures\left thum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81000"/>
            <a:ext cx="609600" cy="1066800"/>
          </a:xfrm>
          <a:prstGeom prst="rect">
            <a:avLst/>
          </a:prstGeom>
          <a:noFill/>
        </p:spPr>
      </p:pic>
      <p:pic>
        <p:nvPicPr>
          <p:cNvPr id="18" name="Picture 17" descr="C:\Users\admin\Pictures\right thum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57200"/>
            <a:ext cx="838200" cy="990600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876300" y="1524000"/>
            <a:ext cx="1524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Left            Right</a:t>
            </a:r>
            <a:endParaRPr lang="en-US" sz="1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2438400" y="2528455"/>
            <a:ext cx="381000" cy="228600"/>
          </a:xfrm>
          <a:prstGeom prst="rightArrow">
            <a:avLst/>
          </a:prstGeom>
          <a:solidFill>
            <a:schemeClr val="tx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1409700" y="1905000"/>
            <a:ext cx="304800" cy="304800"/>
          </a:xfrm>
          <a:prstGeom prst="downArrow">
            <a:avLst/>
          </a:prstGeom>
          <a:solidFill>
            <a:schemeClr val="tx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90305" y="4520044"/>
            <a:ext cx="1257300" cy="990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Combined Minutiae Template</a:t>
            </a:r>
            <a:endParaRPr lang="en-US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98719" y="4513119"/>
            <a:ext cx="1247475" cy="10473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Apply SNL approach</a:t>
            </a:r>
            <a:endParaRPr lang="en-US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95956" y="4686984"/>
            <a:ext cx="1295400" cy="9282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Matching Process</a:t>
            </a:r>
            <a:endParaRPr lang="en-US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Up-Down Arrow 24"/>
          <p:cNvSpPr/>
          <p:nvPr/>
        </p:nvSpPr>
        <p:spPr>
          <a:xfrm>
            <a:off x="8279285" y="3409950"/>
            <a:ext cx="381000" cy="1294716"/>
          </a:xfrm>
          <a:prstGeom prst="upDownArrow">
            <a:avLst/>
          </a:prstGeom>
          <a:solidFill>
            <a:schemeClr val="tx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1866900" y="4897582"/>
            <a:ext cx="228600" cy="251477"/>
          </a:xfrm>
          <a:prstGeom prst="rightArrow">
            <a:avLst/>
          </a:prstGeom>
          <a:solidFill>
            <a:schemeClr val="tx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3347605" y="4920459"/>
            <a:ext cx="258041" cy="228600"/>
          </a:xfrm>
          <a:prstGeom prst="rightArrow">
            <a:avLst/>
          </a:prstGeom>
          <a:solidFill>
            <a:schemeClr val="tx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7673908" y="4870920"/>
            <a:ext cx="266700" cy="304800"/>
          </a:xfrm>
          <a:prstGeom prst="rightArrow">
            <a:avLst/>
          </a:prstGeom>
          <a:solidFill>
            <a:schemeClr val="tx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93475" y="3692236"/>
            <a:ext cx="1143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Check Template</a:t>
            </a:r>
            <a:endParaRPr lang="en-US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125191" y="2216727"/>
            <a:ext cx="1143000" cy="10031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Inserting artificial minutiae points</a:t>
            </a:r>
            <a:endParaRPr lang="en-US" sz="1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3924300" y="2514600"/>
            <a:ext cx="228600" cy="228600"/>
          </a:xfrm>
          <a:prstGeom prst="rightArrow">
            <a:avLst/>
          </a:prstGeom>
          <a:solidFill>
            <a:schemeClr val="tx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76056" y="4520044"/>
            <a:ext cx="1219200" cy="114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Inserting artificial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inutiae points</a:t>
            </a:r>
            <a:endParaRPr lang="en-US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4846194" y="4922512"/>
            <a:ext cx="228600" cy="228600"/>
          </a:xfrm>
          <a:prstGeom prst="rightArrow">
            <a:avLst/>
          </a:prstGeom>
          <a:solidFill>
            <a:schemeClr val="tx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0188-EF23-4926-9381-F560ED85D552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38" name="TextBox 37"/>
          <p:cNvSpPr txBox="1"/>
          <p:nvPr/>
        </p:nvSpPr>
        <p:spPr>
          <a:xfrm>
            <a:off x="5076056" y="6096000"/>
            <a:ext cx="8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 2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527235" y="2184275"/>
            <a:ext cx="1143000" cy="10031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Tree based shuffling mechanism</a:t>
            </a:r>
            <a:endParaRPr lang="en-US" sz="1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6690611" y="2566555"/>
            <a:ext cx="266700" cy="228600"/>
          </a:xfrm>
          <a:prstGeom prst="rightArrow">
            <a:avLst/>
          </a:prstGeom>
          <a:solidFill>
            <a:schemeClr val="tx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96050" y="4364182"/>
            <a:ext cx="1162050" cy="13196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Tree based shuffling mechanism</a:t>
            </a:r>
            <a:endParaRPr lang="en-US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6303002" y="4884412"/>
            <a:ext cx="266700" cy="304800"/>
          </a:xfrm>
          <a:prstGeom prst="rightArrow">
            <a:avLst/>
          </a:prstGeom>
          <a:solidFill>
            <a:schemeClr val="tx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19700" y="762000"/>
            <a:ext cx="3744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IN" sz="2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868469" y="3758713"/>
            <a:ext cx="1275531" cy="374453"/>
          </a:xfrm>
          <a:prstGeom prst="rect">
            <a:avLst/>
          </a:prstGeom>
          <a:solidFill>
            <a:srgbClr val="C2D69B"/>
          </a:solidFill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107763" dir="81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Alignment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54057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438</TotalTime>
  <Words>1304</Words>
  <Application>Microsoft Office PowerPoint</Application>
  <PresentationFormat>On-screen Show (4:3)</PresentationFormat>
  <Paragraphs>528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Waveform</vt:lpstr>
      <vt:lpstr> BIOMETRIC PATTERN ANALYSIS USING SPATIO-FREQUENCY DOMAIN APPROACH FOR DATABASE SECURITY</vt:lpstr>
      <vt:lpstr>OBJECTIVE</vt:lpstr>
      <vt:lpstr>LITERATURE SURVEY </vt:lpstr>
      <vt:lpstr>FINGERPRINT COMBINATION FOR PRIVACY PROTECTION</vt:lpstr>
      <vt:lpstr>ON MIXING FINGERPRINTS </vt:lpstr>
      <vt:lpstr>EXISTING SYSTEM (BASE PAPER: FINGERPRINT COMBINATION FOR PRIVACY PROTECTION IEEE Transactions On Information Forensics And Security, Vol. 8, No. 2, February 2013) </vt:lpstr>
      <vt:lpstr>LIMITATIONS OF THE EXISTING SYSTEMS</vt:lpstr>
      <vt:lpstr>PROPOSED SYSTEM</vt:lpstr>
      <vt:lpstr>Slide 9</vt:lpstr>
      <vt:lpstr> APPLYING SNL APROACH</vt:lpstr>
      <vt:lpstr>Slide 11</vt:lpstr>
      <vt:lpstr>Slide 12</vt:lpstr>
      <vt:lpstr>(A) INTERMIXING OF PIXELS</vt:lpstr>
      <vt:lpstr>(B) APPLYING SNL ALGORITHM</vt:lpstr>
      <vt:lpstr>(C) INSERTION OF ARTIFICIAL MINUTIAE POINTS</vt:lpstr>
      <vt:lpstr>(D) TREE BASED SHUFFLING MECHANISM</vt:lpstr>
      <vt:lpstr>ALGORITHM</vt:lpstr>
      <vt:lpstr>Slide 18</vt:lpstr>
      <vt:lpstr>Slide 19</vt:lpstr>
      <vt:lpstr>Slide 20</vt:lpstr>
      <vt:lpstr>Slide 21</vt:lpstr>
      <vt:lpstr>Slide 22</vt:lpstr>
      <vt:lpstr>IN WHAT WAY DOES THE PROPOSED SYSTEM OUT PERFORM THE EXISTING APPROACH</vt:lpstr>
      <vt:lpstr>AUTHENTICATION PHASE</vt:lpstr>
      <vt:lpstr>ALIGNMENT</vt:lpstr>
      <vt:lpstr>SIMILARITY SCORE CALCULATION</vt:lpstr>
      <vt:lpstr>IMPLEMENTATION DETAILS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REFERENCES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NOVEL PATTERN TRANSFORMATION FOR FINGERPRINT TEMPLATE SECURITY</dc:title>
  <dc:creator>admin</dc:creator>
  <cp:lastModifiedBy>student</cp:lastModifiedBy>
  <cp:revision>47</cp:revision>
  <dcterms:created xsi:type="dcterms:W3CDTF">2014-09-06T10:17:02Z</dcterms:created>
  <dcterms:modified xsi:type="dcterms:W3CDTF">2015-04-28T07:33:12Z</dcterms:modified>
</cp:coreProperties>
</file>