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h4TTuuFDCRE6UshccV5cW3hOIuV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88C14A-C476-4B69-BC73-FB7B0D2A2648}">
  <a:tblStyle styleId="{4C88C14A-C476-4B69-BC73-FB7B0D2A264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5" d="100"/>
          <a:sy n="25" d="100"/>
        </p:scale>
        <p:origin x="370" y="-979"/>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heme" Target="theme/theme1.xml"/><Relationship Id="rId10" Type="http://schemas.openxmlformats.org/officeDocument/2006/relationships/viewProps" Target="viewProp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7258"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 name="Google Shape;3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Research Poster Template">
  <p:cSld name="Research Poster Template">
    <p:spTree>
      <p:nvGrpSpPr>
        <p:cNvPr id="1" name="Shape 16"/>
        <p:cNvGrpSpPr/>
        <p:nvPr/>
      </p:nvGrpSpPr>
      <p:grpSpPr>
        <a:xfrm>
          <a:off x="0" y="0"/>
          <a:ext cx="0" cy="0"/>
          <a:chOff x="0" y="0"/>
          <a:chExt cx="0" cy="0"/>
        </a:xfrm>
      </p:grpSpPr>
      <p:cxnSp>
        <p:nvCxnSpPr>
          <p:cNvPr id="17" name="Google Shape;17;p3" descr="Vertical Divider"/>
          <p:cNvCxnSpPr/>
          <p:nvPr/>
        </p:nvCxnSpPr>
        <p:spPr>
          <a:xfrm>
            <a:off x="11185525" y="6742380"/>
            <a:ext cx="0" cy="22860000"/>
          </a:xfrm>
          <a:prstGeom prst="straightConnector1">
            <a:avLst/>
          </a:prstGeom>
          <a:noFill/>
          <a:ln w="25400" cap="flat" cmpd="sng">
            <a:solidFill>
              <a:schemeClr val="dk1"/>
            </a:solidFill>
            <a:prstDash val="dash"/>
            <a:round/>
            <a:headEnd type="oval" w="med" len="med"/>
            <a:tailEnd type="oval" w="med" len="med"/>
          </a:ln>
        </p:spPr>
      </p:cxnSp>
      <p:cxnSp>
        <p:nvCxnSpPr>
          <p:cNvPr id="18" name="Google Shape;18;p3"/>
          <p:cNvCxnSpPr/>
          <p:nvPr/>
        </p:nvCxnSpPr>
        <p:spPr>
          <a:xfrm>
            <a:off x="11307763" y="8992295"/>
            <a:ext cx="914400" cy="914400"/>
          </a:xfrm>
          <a:prstGeom prst="straightConnector1">
            <a:avLst/>
          </a:prstGeom>
          <a:noFill/>
          <a:ln>
            <a:noFill/>
          </a:ln>
        </p:spPr>
      </p:cxnSp>
      <p:cxnSp>
        <p:nvCxnSpPr>
          <p:cNvPr id="19" name="Google Shape;19;p3" descr="Vertical Divider"/>
          <p:cNvCxnSpPr/>
          <p:nvPr/>
        </p:nvCxnSpPr>
        <p:spPr>
          <a:xfrm>
            <a:off x="21945600" y="6742380"/>
            <a:ext cx="0" cy="22860000"/>
          </a:xfrm>
          <a:prstGeom prst="straightConnector1">
            <a:avLst/>
          </a:prstGeom>
          <a:noFill/>
          <a:ln w="25400" cap="flat" cmpd="sng">
            <a:solidFill>
              <a:schemeClr val="dk1"/>
            </a:solidFill>
            <a:prstDash val="dash"/>
            <a:round/>
            <a:headEnd type="oval" w="med" len="med"/>
            <a:tailEnd type="oval" w="med" len="med"/>
          </a:ln>
        </p:spPr>
      </p:cxnSp>
      <p:cxnSp>
        <p:nvCxnSpPr>
          <p:cNvPr id="20" name="Google Shape;20;p3" descr="Vertical Divider"/>
          <p:cNvCxnSpPr/>
          <p:nvPr/>
        </p:nvCxnSpPr>
        <p:spPr>
          <a:xfrm>
            <a:off x="32705675" y="6742380"/>
            <a:ext cx="0" cy="22860000"/>
          </a:xfrm>
          <a:prstGeom prst="straightConnector1">
            <a:avLst/>
          </a:prstGeom>
          <a:noFill/>
          <a:ln w="25400" cap="flat" cmpd="sng">
            <a:solidFill>
              <a:schemeClr val="dk1"/>
            </a:solidFill>
            <a:prstDash val="dash"/>
            <a:round/>
            <a:headEnd type="oval" w="med" len="med"/>
            <a:tailEnd type="oval" w="med" len="med"/>
          </a:ln>
        </p:spPr>
      </p:cxnSp>
      <p:sp>
        <p:nvSpPr>
          <p:cNvPr id="21" name="Google Shape;21;p3"/>
          <p:cNvSpPr txBox="1">
            <a:spLocks noGrp="1"/>
          </p:cNvSpPr>
          <p:nvPr>
            <p:ph type="body" idx="1"/>
          </p:nvPr>
        </p:nvSpPr>
        <p:spPr>
          <a:xfrm>
            <a:off x="914400" y="6859659"/>
            <a:ext cx="9798050" cy="147281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64285"/>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406400" algn="l" rtl="0">
              <a:lnSpc>
                <a:spcPct val="164285"/>
              </a:lnSpc>
              <a:spcBef>
                <a:spcPts val="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L="1828800" marR="0" lvl="3"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L="2286000" marR="0" lvl="4"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2" name="Google Shape;22;p3" descr="Photo alt tag goes here"/>
          <p:cNvSpPr>
            <a:spLocks noGrp="1"/>
          </p:cNvSpPr>
          <p:nvPr>
            <p:ph type="pic" idx="2"/>
          </p:nvPr>
        </p:nvSpPr>
        <p:spPr>
          <a:xfrm>
            <a:off x="914400" y="22086737"/>
            <a:ext cx="9798050" cy="7452360"/>
          </a:xfrm>
          <a:prstGeom prst="rect">
            <a:avLst/>
          </a:prstGeom>
          <a:solidFill>
            <a:srgbClr val="D8D8D8"/>
          </a:solidFill>
          <a:ln>
            <a:noFill/>
          </a:ln>
        </p:spPr>
      </p:sp>
      <p:sp>
        <p:nvSpPr>
          <p:cNvPr id="23" name="Google Shape;23;p3" descr="Photo alt tag goes here"/>
          <p:cNvSpPr>
            <a:spLocks noGrp="1"/>
          </p:cNvSpPr>
          <p:nvPr>
            <p:ph type="pic" idx="3"/>
          </p:nvPr>
        </p:nvSpPr>
        <p:spPr>
          <a:xfrm>
            <a:off x="33194624" y="17881325"/>
            <a:ext cx="9798050" cy="7452360"/>
          </a:xfrm>
          <a:prstGeom prst="rect">
            <a:avLst/>
          </a:prstGeom>
          <a:solidFill>
            <a:srgbClr val="D8D8D8"/>
          </a:solidFill>
          <a:ln>
            <a:noFill/>
          </a:ln>
        </p:spPr>
      </p:sp>
      <p:sp>
        <p:nvSpPr>
          <p:cNvPr id="24" name="Google Shape;24;p3"/>
          <p:cNvSpPr txBox="1">
            <a:spLocks noGrp="1"/>
          </p:cNvSpPr>
          <p:nvPr>
            <p:ph type="body" idx="4"/>
          </p:nvPr>
        </p:nvSpPr>
        <p:spPr>
          <a:xfrm>
            <a:off x="11674474" y="6859658"/>
            <a:ext cx="9798050" cy="2267944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64285"/>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406400" algn="l" rtl="0">
              <a:lnSpc>
                <a:spcPct val="164285"/>
              </a:lnSpc>
              <a:spcBef>
                <a:spcPts val="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L="1828800" marR="0" lvl="3"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L="2286000" marR="0" lvl="4"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body" idx="5"/>
          </p:nvPr>
        </p:nvSpPr>
        <p:spPr>
          <a:xfrm>
            <a:off x="22418677" y="6863122"/>
            <a:ext cx="9798050" cy="69757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64285"/>
              </a:lnSpc>
              <a:spcBef>
                <a:spcPts val="0"/>
              </a:spcBef>
              <a:spcAft>
                <a:spcPts val="0"/>
              </a:spcAft>
              <a:buClr>
                <a:srgbClr val="7F7F7F"/>
              </a:buClr>
              <a:buSzPts val="2800"/>
              <a:buFont typeface="Arial"/>
              <a:buChar char="•"/>
              <a:defRPr sz="2800" b="0" i="0" u="none" strike="noStrike" cap="none">
                <a:solidFill>
                  <a:srgbClr val="7F7F7F"/>
                </a:solidFill>
                <a:latin typeface="Arial"/>
                <a:ea typeface="Arial"/>
                <a:cs typeface="Arial"/>
                <a:sym typeface="Arial"/>
              </a:defRPr>
            </a:lvl1pPr>
            <a:lvl2pPr marL="914400" marR="0" lvl="1" indent="-406400" algn="l" rtl="0">
              <a:lnSpc>
                <a:spcPct val="164285"/>
              </a:lnSpc>
              <a:spcBef>
                <a:spcPts val="0"/>
              </a:spcBef>
              <a:spcAft>
                <a:spcPts val="0"/>
              </a:spcAft>
              <a:buClr>
                <a:schemeClr val="accent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L="1828800" marR="0" lvl="3"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L="2286000" marR="0" lvl="4"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3"/>
          <p:cNvSpPr txBox="1">
            <a:spLocks noGrp="1"/>
          </p:cNvSpPr>
          <p:nvPr>
            <p:ph type="body" idx="6"/>
          </p:nvPr>
        </p:nvSpPr>
        <p:spPr>
          <a:xfrm>
            <a:off x="33194624" y="6859659"/>
            <a:ext cx="9798050" cy="1019589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64285"/>
              </a:lnSpc>
              <a:spcBef>
                <a:spcPts val="0"/>
              </a:spcBef>
              <a:spcAft>
                <a:spcPts val="0"/>
              </a:spcAft>
              <a:buClr>
                <a:srgbClr val="7F7F7F"/>
              </a:buClr>
              <a:buSzPts val="2800"/>
              <a:buFont typeface="Arial"/>
              <a:buChar char="•"/>
              <a:defRPr sz="2800" b="0" i="0" u="none" strike="noStrike" cap="none">
                <a:solidFill>
                  <a:srgbClr val="7F7F7F"/>
                </a:solidFill>
                <a:latin typeface="Arial"/>
                <a:ea typeface="Arial"/>
                <a:cs typeface="Arial"/>
                <a:sym typeface="Arial"/>
              </a:defRPr>
            </a:lvl1pPr>
            <a:lvl2pPr marL="914400" marR="0" lvl="1" indent="-406400" algn="l" rtl="0">
              <a:lnSpc>
                <a:spcPct val="164285"/>
              </a:lnSpc>
              <a:spcBef>
                <a:spcPts val="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L="1828800" marR="0" lvl="3"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L="2286000" marR="0" lvl="4"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3"/>
          <p:cNvSpPr txBox="1">
            <a:spLocks noGrp="1"/>
          </p:cNvSpPr>
          <p:nvPr>
            <p:ph type="body" idx="7"/>
          </p:nvPr>
        </p:nvSpPr>
        <p:spPr>
          <a:xfrm>
            <a:off x="33194624" y="25808882"/>
            <a:ext cx="9798050" cy="3849485"/>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64285"/>
              </a:lnSpc>
              <a:spcBef>
                <a:spcPts val="0"/>
              </a:spcBef>
              <a:spcAft>
                <a:spcPts val="0"/>
              </a:spcAft>
              <a:buClr>
                <a:srgbClr val="7F7F7F"/>
              </a:buClr>
              <a:buSzPts val="2800"/>
              <a:buFont typeface="Arial"/>
              <a:buChar char="•"/>
              <a:defRPr sz="2800" b="0" i="0" u="none" strike="noStrike" cap="none">
                <a:solidFill>
                  <a:srgbClr val="7F7F7F"/>
                </a:solidFill>
                <a:latin typeface="Arial"/>
                <a:ea typeface="Arial"/>
                <a:cs typeface="Arial"/>
                <a:sym typeface="Arial"/>
              </a:defRPr>
            </a:lvl1pPr>
            <a:lvl2pPr marL="914400" marR="0" lvl="1" indent="-406400" algn="l" rtl="0">
              <a:lnSpc>
                <a:spcPct val="164285"/>
              </a:lnSpc>
              <a:spcBef>
                <a:spcPts val="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L="1828800" marR="0" lvl="3"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L="2286000" marR="0" lvl="4"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8" name="Google Shape;28;p3"/>
          <p:cNvSpPr>
            <a:spLocks noGrp="1"/>
          </p:cNvSpPr>
          <p:nvPr>
            <p:ph type="chart" idx="8"/>
          </p:nvPr>
        </p:nvSpPr>
        <p:spPr>
          <a:xfrm>
            <a:off x="22550435" y="14690434"/>
            <a:ext cx="9666291" cy="6942137"/>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64285"/>
              </a:lnSpc>
              <a:spcBef>
                <a:spcPts val="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R="0" lvl="2"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R="0" lvl="3"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R="0" lvl="4"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9" name="Google Shape;29;p3"/>
          <p:cNvSpPr txBox="1">
            <a:spLocks noGrp="1"/>
          </p:cNvSpPr>
          <p:nvPr>
            <p:ph type="body" idx="9"/>
          </p:nvPr>
        </p:nvSpPr>
        <p:spPr>
          <a:xfrm>
            <a:off x="22550435" y="22557898"/>
            <a:ext cx="9798050" cy="714023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64285"/>
              </a:lnSpc>
              <a:spcBef>
                <a:spcPts val="0"/>
              </a:spcBef>
              <a:spcAft>
                <a:spcPts val="0"/>
              </a:spcAft>
              <a:buClr>
                <a:srgbClr val="7F7F7F"/>
              </a:buClr>
              <a:buSzPts val="2800"/>
              <a:buFont typeface="Arial"/>
              <a:buChar char="•"/>
              <a:defRPr sz="2800" b="0" i="0" u="none" strike="noStrike" cap="none">
                <a:solidFill>
                  <a:srgbClr val="7F7F7F"/>
                </a:solidFill>
                <a:latin typeface="Arial"/>
                <a:ea typeface="Arial"/>
                <a:cs typeface="Arial"/>
                <a:sym typeface="Arial"/>
              </a:defRPr>
            </a:lvl1pPr>
            <a:lvl2pPr marL="914400" marR="0" lvl="1" indent="-406400" algn="l" rtl="0">
              <a:lnSpc>
                <a:spcPct val="164285"/>
              </a:lnSpc>
              <a:spcBef>
                <a:spcPts val="0"/>
              </a:spcBef>
              <a:spcAft>
                <a:spcPts val="0"/>
              </a:spcAft>
              <a:buClr>
                <a:schemeClr val="dk2"/>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3pPr>
            <a:lvl4pPr marL="1828800" marR="0" lvl="3"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4pPr>
            <a:lvl5pPr marL="2286000" marR="0" lvl="4" indent="-441960" algn="l" rtl="0">
              <a:lnSpc>
                <a:spcPct val="164285"/>
              </a:lnSpc>
              <a:spcBef>
                <a:spcPts val="0"/>
              </a:spcBef>
              <a:spcAft>
                <a:spcPts val="0"/>
              </a:spcAft>
              <a:buClr>
                <a:schemeClr val="dk1"/>
              </a:buClr>
              <a:buSzPts val="3360"/>
              <a:buFont typeface="NTR"/>
              <a:buChar char="-"/>
              <a:defRPr sz="2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10368">
          <p15:clr>
            <a:srgbClr val="FBAE40"/>
          </p15:clr>
        </p15:guide>
        <p15:guide id="2" pos="1382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descr="alt=&quot;&quot;"/>
          <p:cNvSpPr/>
          <p:nvPr/>
        </p:nvSpPr>
        <p:spPr>
          <a:xfrm>
            <a:off x="0" y="30409662"/>
            <a:ext cx="43891200" cy="2508738"/>
          </a:xfrm>
          <a:prstGeom prst="rect">
            <a:avLst/>
          </a:prstGeom>
          <a:solidFill>
            <a:srgbClr val="005B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11" name="Google Shape;11;p2" descr="alt=&quot;&quot;"/>
          <p:cNvSpPr/>
          <p:nvPr/>
        </p:nvSpPr>
        <p:spPr>
          <a:xfrm>
            <a:off x="0" y="0"/>
            <a:ext cx="43891200" cy="5486400"/>
          </a:xfrm>
          <a:prstGeom prst="rect">
            <a:avLst/>
          </a:prstGeom>
          <a:solidFill>
            <a:srgbClr val="005BBB"/>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900" b="0" i="0" u="none" strike="noStrike" cap="none">
              <a:solidFill>
                <a:schemeClr val="dk1"/>
              </a:solidFill>
              <a:latin typeface="Arial"/>
              <a:ea typeface="Arial"/>
              <a:cs typeface="Arial"/>
              <a:sym typeface="Arial"/>
            </a:endParaRPr>
          </a:p>
        </p:txBody>
      </p:sp>
      <p:sp>
        <p:nvSpPr>
          <p:cNvPr id="12" name="Google Shape;12;p2" descr="alt=&quot;&quot;"/>
          <p:cNvSpPr/>
          <p:nvPr/>
        </p:nvSpPr>
        <p:spPr>
          <a:xfrm>
            <a:off x="-1" y="5257800"/>
            <a:ext cx="43891201" cy="26125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7258" b="0" i="0" u="none" strike="noStrike" cap="none">
              <a:solidFill>
                <a:schemeClr val="lt1"/>
              </a:solidFill>
              <a:latin typeface="Arial"/>
              <a:ea typeface="Arial"/>
              <a:cs typeface="Arial"/>
              <a:sym typeface="Arial"/>
            </a:endParaRPr>
          </a:p>
        </p:txBody>
      </p:sp>
      <p:pic>
        <p:nvPicPr>
          <p:cNvPr id="13" name="Google Shape;13;p2" descr="UB Crest"/>
          <p:cNvPicPr preferRelativeResize="0"/>
          <p:nvPr/>
        </p:nvPicPr>
        <p:blipFill rotWithShape="1">
          <a:blip r:embed="rId4">
            <a:alphaModFix amt="41000"/>
          </a:blip>
          <a:srcRect t="4395" b="40120"/>
          <a:stretch/>
        </p:blipFill>
        <p:spPr>
          <a:xfrm>
            <a:off x="32191332" y="0"/>
            <a:ext cx="9341680" cy="5256959"/>
          </a:xfrm>
          <a:prstGeom prst="rect">
            <a:avLst/>
          </a:prstGeom>
          <a:noFill/>
          <a:ln>
            <a:noFill/>
          </a:ln>
        </p:spPr>
      </p:pic>
      <p:pic>
        <p:nvPicPr>
          <p:cNvPr id="14" name="Google Shape;14;p2" descr="University at Buffalo, The State University of New York"/>
          <p:cNvPicPr preferRelativeResize="0"/>
          <p:nvPr/>
        </p:nvPicPr>
        <p:blipFill rotWithShape="1">
          <a:blip r:embed="rId5">
            <a:alphaModFix/>
          </a:blip>
          <a:srcRect/>
          <a:stretch/>
        </p:blipFill>
        <p:spPr>
          <a:xfrm>
            <a:off x="1074733" y="31154745"/>
            <a:ext cx="13595412" cy="1008282"/>
          </a:xfrm>
          <a:prstGeom prst="rect">
            <a:avLst/>
          </a:prstGeom>
          <a:noFill/>
          <a:ln>
            <a:noFill/>
          </a:ln>
        </p:spPr>
      </p:pic>
      <p:cxnSp>
        <p:nvCxnSpPr>
          <p:cNvPr id="15" name="Google Shape;15;p2" descr="alt=&quot;&quot;"/>
          <p:cNvCxnSpPr/>
          <p:nvPr/>
        </p:nvCxnSpPr>
        <p:spPr>
          <a:xfrm>
            <a:off x="32696865" y="30837463"/>
            <a:ext cx="0" cy="1588169"/>
          </a:xfrm>
          <a:prstGeom prst="straightConnector1">
            <a:avLst/>
          </a:prstGeom>
          <a:noFill/>
          <a:ln w="25400" cap="flat" cmpd="sng">
            <a:solidFill>
              <a:schemeClr val="lt1"/>
            </a:solidFill>
            <a:prstDash val="dash"/>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yusanshi/SmallMIND" TargetMode="External"/><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999938" y="1550522"/>
            <a:ext cx="41224200" cy="2892886"/>
          </a:xfrm>
          <a:prstGeom prst="rect">
            <a:avLst/>
          </a:prstGeom>
          <a:noFill/>
          <a:ln>
            <a:noFill/>
          </a:ln>
        </p:spPr>
        <p:txBody>
          <a:bodyPr spcFirstLastPara="1" wrap="square" lIns="91225" tIns="45600" rIns="91225" bIns="45600" anchor="t" anchorCtr="0">
            <a:spAutoFit/>
          </a:bodyPr>
          <a:lstStyle/>
          <a:p>
            <a:pPr marL="0" marR="0" lvl="0" indent="0" algn="l" rtl="0">
              <a:spcBef>
                <a:spcPts val="0"/>
              </a:spcBef>
              <a:spcAft>
                <a:spcPts val="0"/>
              </a:spcAft>
              <a:buNone/>
            </a:pPr>
            <a:r>
              <a:rPr lang="en-US" sz="8800" b="0" i="0" u="none" strike="noStrike" cap="none">
                <a:solidFill>
                  <a:srgbClr val="FFFFFF"/>
                </a:solidFill>
                <a:latin typeface="+mn-lt"/>
                <a:ea typeface="Arial"/>
                <a:cs typeface="Arial"/>
                <a:sym typeface="Arial"/>
              </a:rPr>
              <a:t>Real-Time Adaptive News Recommendation using Reinforcement Learning</a:t>
            </a:r>
            <a:endParaRPr>
              <a:latin typeface="+mn-lt"/>
            </a:endParaRPr>
          </a:p>
          <a:p>
            <a:pPr marL="0" marR="0" lvl="0" indent="0" algn="l" rtl="0">
              <a:spcBef>
                <a:spcPts val="1800"/>
              </a:spcBef>
              <a:spcAft>
                <a:spcPts val="0"/>
              </a:spcAft>
              <a:buNone/>
            </a:pPr>
            <a:endParaRPr sz="3200" b="0" i="0" u="none" strike="noStrike" cap="none">
              <a:solidFill>
                <a:srgbClr val="FFFFFF"/>
              </a:solidFill>
              <a:latin typeface="+mn-lt"/>
              <a:ea typeface="Arial"/>
              <a:cs typeface="Arial"/>
              <a:sym typeface="Arial"/>
            </a:endParaRPr>
          </a:p>
          <a:p>
            <a:pPr marL="0" marR="0" lvl="0" indent="0" algn="l" rtl="0">
              <a:spcBef>
                <a:spcPts val="1800"/>
              </a:spcBef>
              <a:spcAft>
                <a:spcPts val="0"/>
              </a:spcAft>
              <a:buNone/>
            </a:pPr>
            <a:r>
              <a:rPr lang="en-US" sz="3200" b="0" i="0" u="none" strike="noStrike" cap="none">
                <a:solidFill>
                  <a:srgbClr val="FFFFFF"/>
                </a:solidFill>
                <a:latin typeface="+mn-lt"/>
                <a:ea typeface="Arial"/>
                <a:cs typeface="Arial"/>
                <a:sym typeface="Arial"/>
              </a:rPr>
              <a:t>Lalasa Mynalli and Vaishnavi Gawale | University at Buffalo under the guidance of Prof. Alina Vereshchaka</a:t>
            </a:r>
            <a:endParaRPr sz="3200" b="0" i="0" u="none" strike="noStrike" cap="none">
              <a:solidFill>
                <a:srgbClr val="FFFFFF"/>
              </a:solidFill>
              <a:latin typeface="+mn-lt"/>
              <a:ea typeface="Arial"/>
              <a:cs typeface="Arial"/>
              <a:sym typeface="Arial"/>
            </a:endParaRPr>
          </a:p>
        </p:txBody>
      </p:sp>
      <p:sp>
        <p:nvSpPr>
          <p:cNvPr id="37" name="Google Shape;37;p1"/>
          <p:cNvSpPr txBox="1"/>
          <p:nvPr/>
        </p:nvSpPr>
        <p:spPr>
          <a:xfrm>
            <a:off x="388650" y="6056550"/>
            <a:ext cx="10382700" cy="7410322"/>
          </a:xfrm>
          <a:prstGeom prst="rect">
            <a:avLst/>
          </a:prstGeom>
          <a:solidFill>
            <a:schemeClr val="lt1">
              <a:alpha val="62745"/>
            </a:schemeClr>
          </a:solidFill>
          <a:ln w="9525"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0" lvl="0" indent="0" algn="l" rtl="0">
              <a:lnSpc>
                <a:spcPct val="95833"/>
              </a:lnSpc>
              <a:spcBef>
                <a:spcPts val="0"/>
              </a:spcBef>
              <a:spcAft>
                <a:spcPts val="0"/>
              </a:spcAft>
              <a:buNone/>
            </a:pPr>
            <a:r>
              <a:rPr lang="en-US" sz="4900" b="1">
                <a:solidFill>
                  <a:schemeClr val="dk2"/>
                </a:solidFill>
                <a:latin typeface="+mn-lt"/>
              </a:rPr>
              <a:t>Introduction</a:t>
            </a:r>
            <a:endParaRPr sz="3100">
              <a:latin typeface="+mn-lt"/>
              <a:ea typeface="Times New Roman"/>
              <a:cs typeface="Times New Roman"/>
              <a:sym typeface="Times New Roman"/>
            </a:endParaRPr>
          </a:p>
          <a:p>
            <a:pPr marL="0" marR="0" lvl="0" indent="0" algn="just" rtl="0">
              <a:lnSpc>
                <a:spcPct val="150000"/>
              </a:lnSpc>
              <a:spcBef>
                <a:spcPts val="1200"/>
              </a:spcBef>
              <a:spcAft>
                <a:spcPts val="0"/>
              </a:spcAft>
              <a:buNone/>
            </a:pPr>
            <a:r>
              <a:rPr lang="en-US" sz="3100" i="0" u="none" strike="noStrike" cap="none">
                <a:highlight>
                  <a:schemeClr val="lt1"/>
                </a:highlight>
                <a:latin typeface="+mn-lt"/>
                <a:ea typeface="Times New Roman"/>
                <a:cs typeface="Times New Roman"/>
                <a:sym typeface="Times New Roman"/>
              </a:rPr>
              <a:t>We propose a real-time news recommendation system based on Reinforcement Learning (RL). </a:t>
            </a:r>
            <a:r>
              <a:rPr lang="en-US" sz="3100">
                <a:highlight>
                  <a:schemeClr val="lt1"/>
                </a:highlight>
                <a:latin typeface="+mn-lt"/>
                <a:ea typeface="Times New Roman"/>
                <a:cs typeface="Times New Roman"/>
                <a:sym typeface="Times New Roman"/>
              </a:rPr>
              <a:t>W</a:t>
            </a:r>
            <a:r>
              <a:rPr lang="en-US" sz="3100" i="0" u="none" strike="noStrike" cap="none">
                <a:highlight>
                  <a:schemeClr val="lt1"/>
                </a:highlight>
                <a:latin typeface="+mn-lt"/>
                <a:ea typeface="Times New Roman"/>
                <a:cs typeface="Times New Roman"/>
                <a:sym typeface="Times New Roman"/>
              </a:rPr>
              <a:t>e explore deep RL techniques to dynamically select the most relevant article from multiple candidates, based on real-time feedback. Such adaptive systems can be particularly impactful for children by recommending age-appropriate, educational content and for disabled individuals by prioritizing accessible and inclusive news articles, ensuring better information reach and digital inclusion.</a:t>
            </a:r>
            <a:endParaRPr sz="3100">
              <a:highlight>
                <a:schemeClr val="lt1"/>
              </a:highlight>
              <a:latin typeface="+mn-lt"/>
              <a:ea typeface="Times New Roman"/>
              <a:cs typeface="Times New Roman"/>
              <a:sym typeface="Times New Roman"/>
            </a:endParaRPr>
          </a:p>
        </p:txBody>
      </p:sp>
      <p:cxnSp>
        <p:nvCxnSpPr>
          <p:cNvPr id="38" name="Google Shape;38;p1" descr="Horizontal Divider"/>
          <p:cNvCxnSpPr/>
          <p:nvPr/>
        </p:nvCxnSpPr>
        <p:spPr>
          <a:xfrm>
            <a:off x="205938" y="19491268"/>
            <a:ext cx="9589200" cy="0"/>
          </a:xfrm>
          <a:prstGeom prst="straightConnector1">
            <a:avLst/>
          </a:prstGeom>
          <a:noFill/>
          <a:ln w="25400" cap="flat" cmpd="sng">
            <a:solidFill>
              <a:schemeClr val="dk1"/>
            </a:solidFill>
            <a:prstDash val="dash"/>
            <a:round/>
            <a:headEnd type="none" w="sm" len="sm"/>
            <a:tailEnd type="none" w="sm" len="sm"/>
          </a:ln>
        </p:spPr>
      </p:cxnSp>
      <p:sp>
        <p:nvSpPr>
          <p:cNvPr id="39" name="Google Shape;39;p1"/>
          <p:cNvSpPr txBox="1"/>
          <p:nvPr/>
        </p:nvSpPr>
        <p:spPr>
          <a:xfrm>
            <a:off x="559600" y="19591250"/>
            <a:ext cx="10108200" cy="451965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4800" b="1" dirty="0">
                <a:solidFill>
                  <a:srgbClr val="005BBB"/>
                </a:solidFill>
                <a:latin typeface="+mn-lt"/>
              </a:rPr>
              <a:t>Dataset: MIND Small</a:t>
            </a:r>
            <a:endParaRPr dirty="0">
              <a:latin typeface="+mn-lt"/>
            </a:endParaRPr>
          </a:p>
          <a:p>
            <a:pPr marL="0" lvl="0" indent="0" algn="just" rtl="0">
              <a:lnSpc>
                <a:spcPct val="150000"/>
              </a:lnSpc>
              <a:spcBef>
                <a:spcPts val="0"/>
              </a:spcBef>
              <a:spcAft>
                <a:spcPts val="0"/>
              </a:spcAft>
              <a:buNone/>
            </a:pPr>
            <a:r>
              <a:rPr lang="en-US" sz="3100" dirty="0">
                <a:latin typeface="+mn-lt"/>
                <a:ea typeface="Times New Roman"/>
                <a:cs typeface="Times New Roman"/>
                <a:sym typeface="Times New Roman"/>
              </a:rPr>
              <a:t>We use the Microsoft News Dataset a benchmark dataset for news recommendation tasks. It contains user click histories, news article metadata, and impressions (candidate articles shown to users). Each article is associated with category, subcategory, and titles.</a:t>
            </a:r>
            <a:endParaRPr sz="3100" dirty="0">
              <a:latin typeface="+mn-lt"/>
              <a:ea typeface="Times New Roman"/>
              <a:cs typeface="Times New Roman"/>
              <a:sym typeface="Times New Roman"/>
            </a:endParaRPr>
          </a:p>
        </p:txBody>
      </p:sp>
      <p:cxnSp>
        <p:nvCxnSpPr>
          <p:cNvPr id="40" name="Google Shape;40;p1" descr="Horizontal Divider"/>
          <p:cNvCxnSpPr/>
          <p:nvPr/>
        </p:nvCxnSpPr>
        <p:spPr>
          <a:xfrm>
            <a:off x="11681400" y="29595059"/>
            <a:ext cx="9784200" cy="0"/>
          </a:xfrm>
          <a:prstGeom prst="straightConnector1">
            <a:avLst/>
          </a:prstGeom>
          <a:noFill/>
          <a:ln w="25400" cap="flat" cmpd="sng">
            <a:solidFill>
              <a:schemeClr val="dk1"/>
            </a:solidFill>
            <a:prstDash val="dash"/>
            <a:round/>
            <a:headEnd type="none" w="sm" len="sm"/>
            <a:tailEnd type="none" w="sm" len="sm"/>
          </a:ln>
        </p:spPr>
      </p:cxnSp>
      <p:cxnSp>
        <p:nvCxnSpPr>
          <p:cNvPr id="41" name="Google Shape;41;p1" descr="Horizontal Divider"/>
          <p:cNvCxnSpPr/>
          <p:nvPr/>
        </p:nvCxnSpPr>
        <p:spPr>
          <a:xfrm>
            <a:off x="22456062" y="13365022"/>
            <a:ext cx="9784200" cy="0"/>
          </a:xfrm>
          <a:prstGeom prst="straightConnector1">
            <a:avLst/>
          </a:prstGeom>
          <a:noFill/>
          <a:ln w="25400" cap="flat" cmpd="sng">
            <a:solidFill>
              <a:schemeClr val="dk1"/>
            </a:solidFill>
            <a:prstDash val="dash"/>
            <a:round/>
            <a:headEnd type="none" w="sm" len="sm"/>
            <a:tailEnd type="none" w="sm" len="sm"/>
          </a:ln>
        </p:spPr>
      </p:cxnSp>
      <p:sp>
        <p:nvSpPr>
          <p:cNvPr id="42" name="Google Shape;42;p1"/>
          <p:cNvSpPr txBox="1"/>
          <p:nvPr/>
        </p:nvSpPr>
        <p:spPr>
          <a:xfrm>
            <a:off x="11885325" y="18746825"/>
            <a:ext cx="9784200" cy="5556545"/>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dirty="0">
                <a:solidFill>
                  <a:srgbClr val="005BBB"/>
                </a:solidFill>
                <a:latin typeface="+mn-lt"/>
              </a:rPr>
              <a:t>Evaluation</a:t>
            </a:r>
            <a:endParaRPr sz="4800" b="1" dirty="0">
              <a:solidFill>
                <a:srgbClr val="005BBB"/>
              </a:solidFill>
              <a:latin typeface="+mn-lt"/>
            </a:endParaRPr>
          </a:p>
          <a:p>
            <a:pPr marL="0" lvl="0" indent="0" algn="just" rtl="0">
              <a:lnSpc>
                <a:spcPct val="150000"/>
              </a:lnSpc>
              <a:spcBef>
                <a:spcPts val="1800"/>
              </a:spcBef>
              <a:spcAft>
                <a:spcPts val="0"/>
              </a:spcAft>
              <a:buNone/>
            </a:pPr>
            <a:r>
              <a:rPr lang="en-US" sz="3100" dirty="0">
                <a:latin typeface="+mn-lt"/>
                <a:ea typeface="Times New Roman"/>
                <a:cs typeface="Times New Roman"/>
                <a:sym typeface="Times New Roman"/>
              </a:rPr>
              <a:t>The performance of our news recommendation models was assessed using the </a:t>
            </a:r>
            <a:r>
              <a:rPr lang="en-US" sz="3100" b="1" dirty="0">
                <a:latin typeface="+mn-lt"/>
                <a:ea typeface="Times New Roman"/>
                <a:cs typeface="Times New Roman"/>
                <a:sym typeface="Times New Roman"/>
              </a:rPr>
              <a:t>Click-Through Rate (CTR)</a:t>
            </a:r>
            <a:r>
              <a:rPr lang="en-US" sz="3100" dirty="0">
                <a:latin typeface="+mn-lt"/>
                <a:ea typeface="Times New Roman"/>
                <a:cs typeface="Times New Roman"/>
                <a:sym typeface="Times New Roman"/>
              </a:rPr>
              <a:t>, a standard metric for recommender systems.</a:t>
            </a:r>
            <a:endParaRPr sz="3100" dirty="0">
              <a:latin typeface="+mn-lt"/>
              <a:ea typeface="Times New Roman"/>
              <a:cs typeface="Times New Roman"/>
              <a:sym typeface="Times New Roman"/>
            </a:endParaRPr>
          </a:p>
          <a:p>
            <a:pPr marL="0" marR="0" lvl="0" indent="0" algn="just" rtl="0">
              <a:lnSpc>
                <a:spcPct val="150000"/>
              </a:lnSpc>
              <a:spcBef>
                <a:spcPts val="1800"/>
              </a:spcBef>
              <a:spcAft>
                <a:spcPts val="0"/>
              </a:spcAft>
              <a:buNone/>
            </a:pPr>
            <a:r>
              <a:rPr lang="en-US" sz="3100" dirty="0">
                <a:latin typeface="+mn-lt"/>
                <a:ea typeface="Times New Roman"/>
                <a:cs typeface="Times New Roman"/>
                <a:sym typeface="Times New Roman"/>
              </a:rPr>
              <a:t>CTR measures the proportion of recommended articles that were clicked by users, and is calculated as:</a:t>
            </a:r>
            <a:endParaRPr sz="3100" b="1" dirty="0">
              <a:solidFill>
                <a:srgbClr val="005BBB"/>
              </a:solidFill>
              <a:latin typeface="+mn-lt"/>
              <a:ea typeface="Times New Roman"/>
              <a:cs typeface="Times New Roman"/>
              <a:sym typeface="Times New Roman"/>
            </a:endParaRPr>
          </a:p>
        </p:txBody>
      </p:sp>
      <p:sp>
        <p:nvSpPr>
          <p:cNvPr id="43" name="Google Shape;43;p1"/>
          <p:cNvSpPr txBox="1"/>
          <p:nvPr/>
        </p:nvSpPr>
        <p:spPr>
          <a:xfrm>
            <a:off x="33188675" y="13573700"/>
            <a:ext cx="10382700" cy="5964349"/>
          </a:xfrm>
          <a:prstGeom prst="rect">
            <a:avLst/>
          </a:prstGeom>
          <a:solidFill>
            <a:schemeClr val="lt1">
              <a:alpha val="62745"/>
            </a:schemeClr>
          </a:solidFill>
          <a:ln>
            <a:noFill/>
          </a:ln>
        </p:spPr>
        <p:txBody>
          <a:bodyPr spcFirstLastPara="1" wrap="square" lIns="91425" tIns="45700" rIns="91425" bIns="45700" anchor="t" anchorCtr="0">
            <a:spAutoFit/>
          </a:bodyPr>
          <a:lstStyle/>
          <a:p>
            <a:pPr marL="0" lvl="0" indent="0" algn="l" rtl="0">
              <a:lnSpc>
                <a:spcPct val="95833"/>
              </a:lnSpc>
              <a:spcBef>
                <a:spcPts val="0"/>
              </a:spcBef>
              <a:spcAft>
                <a:spcPts val="0"/>
              </a:spcAft>
              <a:buNone/>
            </a:pPr>
            <a:r>
              <a:rPr lang="en-US" sz="4800" b="1" dirty="0">
                <a:solidFill>
                  <a:schemeClr val="dk2"/>
                </a:solidFill>
                <a:latin typeface="+mn-lt"/>
              </a:rPr>
              <a:t>Conclusion</a:t>
            </a:r>
            <a:endParaRPr sz="3100" dirty="0">
              <a:latin typeface="+mn-lt"/>
              <a:ea typeface="Times New Roman"/>
              <a:cs typeface="Times New Roman"/>
              <a:sym typeface="Times New Roman"/>
            </a:endParaRPr>
          </a:p>
          <a:p>
            <a:pPr marL="457200" lvl="0" indent="-425450" algn="just" rtl="0">
              <a:lnSpc>
                <a:spcPct val="150000"/>
              </a:lnSpc>
              <a:spcBef>
                <a:spcPts val="1200"/>
              </a:spcBef>
              <a:spcAft>
                <a:spcPts val="0"/>
              </a:spcAft>
              <a:buSzPts val="3100"/>
              <a:buFont typeface="Times New Roman"/>
              <a:buChar char="●"/>
            </a:pPr>
            <a:r>
              <a:rPr lang="en-US" sz="3100" dirty="0">
                <a:latin typeface="+mn-lt"/>
                <a:ea typeface="Times New Roman"/>
                <a:cs typeface="Times New Roman"/>
                <a:sym typeface="Times New Roman"/>
              </a:rPr>
              <a:t>Our project demonstrates that RL algorithms like DQN and A2C can successfully personalize news recommendations, improving user engagement.</a:t>
            </a:r>
            <a:endParaRPr sz="3100" dirty="0">
              <a:latin typeface="+mn-lt"/>
              <a:ea typeface="Times New Roman"/>
              <a:cs typeface="Times New Roman"/>
              <a:sym typeface="Times New Roman"/>
            </a:endParaRPr>
          </a:p>
          <a:p>
            <a:pPr marL="457200" lvl="0" indent="-425450" algn="just" rtl="0">
              <a:lnSpc>
                <a:spcPct val="150000"/>
              </a:lnSpc>
              <a:spcBef>
                <a:spcPts val="0"/>
              </a:spcBef>
              <a:spcAft>
                <a:spcPts val="0"/>
              </a:spcAft>
              <a:buSzPts val="3100"/>
              <a:buFont typeface="Times New Roman"/>
              <a:buChar char="●"/>
            </a:pPr>
            <a:r>
              <a:rPr lang="en-US" sz="3100" dirty="0">
                <a:latin typeface="+mn-lt"/>
                <a:ea typeface="Times New Roman"/>
                <a:cs typeface="Times New Roman"/>
                <a:sym typeface="Times New Roman"/>
              </a:rPr>
              <a:t>These models dynamically adapt to user behavior, especially important for providing appropriate content to children and enhancing accessibility for disabled users.</a:t>
            </a:r>
            <a:br>
              <a:rPr lang="en-US" sz="3100" dirty="0">
                <a:latin typeface="+mn-lt"/>
                <a:ea typeface="Times New Roman"/>
                <a:cs typeface="Times New Roman"/>
                <a:sym typeface="Times New Roman"/>
              </a:rPr>
            </a:br>
            <a:r>
              <a:rPr lang="en-US" sz="3100" i="0" u="none" strike="noStrike" cap="none" dirty="0">
                <a:latin typeface="+mn-lt"/>
                <a:ea typeface="Times New Roman"/>
                <a:cs typeface="Times New Roman"/>
                <a:sym typeface="Times New Roman"/>
              </a:rPr>
              <a:t>.</a:t>
            </a:r>
            <a:endParaRPr sz="3100" dirty="0">
              <a:latin typeface="+mn-lt"/>
              <a:ea typeface="Times New Roman"/>
              <a:cs typeface="Times New Roman"/>
              <a:sym typeface="Times New Roman"/>
            </a:endParaRPr>
          </a:p>
        </p:txBody>
      </p:sp>
      <p:cxnSp>
        <p:nvCxnSpPr>
          <p:cNvPr id="44" name="Google Shape;44;p1" descr="Horizontal Divider"/>
          <p:cNvCxnSpPr/>
          <p:nvPr/>
        </p:nvCxnSpPr>
        <p:spPr>
          <a:xfrm>
            <a:off x="33219218" y="13342197"/>
            <a:ext cx="9784200" cy="0"/>
          </a:xfrm>
          <a:prstGeom prst="straightConnector1">
            <a:avLst/>
          </a:prstGeom>
          <a:noFill/>
          <a:ln w="25400" cap="flat" cmpd="sng">
            <a:solidFill>
              <a:schemeClr val="dk1"/>
            </a:solidFill>
            <a:prstDash val="dash"/>
            <a:round/>
            <a:headEnd type="none" w="sm" len="sm"/>
            <a:tailEnd type="none" w="sm" len="sm"/>
          </a:ln>
        </p:spPr>
      </p:cxnSp>
      <p:cxnSp>
        <p:nvCxnSpPr>
          <p:cNvPr id="45" name="Google Shape;45;p1" descr="Horizontal Divider"/>
          <p:cNvCxnSpPr/>
          <p:nvPr/>
        </p:nvCxnSpPr>
        <p:spPr>
          <a:xfrm>
            <a:off x="33108438" y="26184297"/>
            <a:ext cx="9784200" cy="0"/>
          </a:xfrm>
          <a:prstGeom prst="straightConnector1">
            <a:avLst/>
          </a:prstGeom>
          <a:noFill/>
          <a:ln w="25400" cap="flat" cmpd="sng">
            <a:solidFill>
              <a:schemeClr val="dk1"/>
            </a:solidFill>
            <a:prstDash val="dash"/>
            <a:round/>
            <a:headEnd type="none" w="sm" len="sm"/>
            <a:tailEnd type="none" w="sm" len="sm"/>
          </a:ln>
        </p:spPr>
      </p:cxnSp>
      <p:sp>
        <p:nvSpPr>
          <p:cNvPr id="46" name="Google Shape;46;p1"/>
          <p:cNvSpPr txBox="1"/>
          <p:nvPr/>
        </p:nvSpPr>
        <p:spPr>
          <a:xfrm>
            <a:off x="33131767" y="26528875"/>
            <a:ext cx="9737400" cy="3551060"/>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rtl="0">
              <a:lnSpc>
                <a:spcPct val="79166"/>
              </a:lnSpc>
              <a:spcBef>
                <a:spcPts val="0"/>
              </a:spcBef>
              <a:spcAft>
                <a:spcPts val="0"/>
              </a:spcAft>
              <a:buNone/>
            </a:pPr>
            <a:r>
              <a:rPr lang="en-US" sz="4400" b="1" i="0" u="none" strike="noStrike" cap="none" dirty="0">
                <a:solidFill>
                  <a:srgbClr val="005BBB"/>
                </a:solidFill>
                <a:latin typeface="+mn-lt"/>
                <a:ea typeface="Arial"/>
                <a:cs typeface="Arial"/>
                <a:sym typeface="Arial"/>
              </a:rPr>
              <a:t>References</a:t>
            </a:r>
            <a:endParaRPr sz="2000" b="0" i="0" u="none" strike="noStrike" cap="none" dirty="0">
              <a:solidFill>
                <a:schemeClr val="dk1"/>
              </a:solidFill>
              <a:latin typeface="+mn-lt"/>
              <a:ea typeface="Arial"/>
              <a:cs typeface="Arial"/>
              <a:sym typeface="Arial"/>
            </a:endParaRPr>
          </a:p>
          <a:p>
            <a:pPr marL="0" marR="0" lvl="0" indent="-177800" rtl="0">
              <a:lnSpc>
                <a:spcPct val="150000"/>
              </a:lnSpc>
              <a:spcBef>
                <a:spcPts val="1200"/>
              </a:spcBef>
              <a:spcAft>
                <a:spcPts val="0"/>
              </a:spcAft>
              <a:buSzPts val="2800"/>
              <a:buFont typeface="Times New Roman"/>
              <a:buAutoNum type="arabicPeriod"/>
            </a:pPr>
            <a:r>
              <a:rPr lang="en-US" sz="2400" i="0" u="none" strike="noStrike" cap="none" dirty="0" err="1">
                <a:latin typeface="+mn-lt"/>
                <a:ea typeface="Times New Roman"/>
                <a:cs typeface="Times New Roman"/>
                <a:sym typeface="Times New Roman"/>
              </a:rPr>
              <a:t>SmallMIND</a:t>
            </a:r>
            <a:r>
              <a:rPr lang="en-US" sz="2400" i="0" u="none" strike="noStrike" cap="none" dirty="0">
                <a:latin typeface="+mn-lt"/>
                <a:ea typeface="Times New Roman"/>
                <a:cs typeface="Times New Roman"/>
                <a:sym typeface="Times New Roman"/>
              </a:rPr>
              <a:t> Dataset: </a:t>
            </a:r>
            <a:r>
              <a:rPr lang="en-US" sz="2400" i="0" u="sng" strike="noStrike" cap="none" dirty="0">
                <a:latin typeface="+mn-lt"/>
                <a:ea typeface="Times New Roman"/>
                <a:cs typeface="Times New Roman"/>
                <a:sym typeface="Times New Roman"/>
                <a:hlinkClick r:id="rId3"/>
              </a:rPr>
              <a:t>https://github.com/yusanshi/SmallMIND</a:t>
            </a:r>
            <a:endParaRPr sz="2400" i="0" u="none" strike="noStrike" cap="none" dirty="0">
              <a:latin typeface="+mn-lt"/>
              <a:ea typeface="Times New Roman"/>
              <a:cs typeface="Times New Roman"/>
              <a:sym typeface="Times New Roman"/>
            </a:endParaRPr>
          </a:p>
          <a:p>
            <a:pPr marL="0" marR="0" lvl="0" indent="-177800" rtl="0">
              <a:lnSpc>
                <a:spcPct val="150000"/>
              </a:lnSpc>
              <a:spcBef>
                <a:spcPts val="0"/>
              </a:spcBef>
              <a:spcAft>
                <a:spcPts val="0"/>
              </a:spcAft>
              <a:buSzPts val="2800"/>
              <a:buFont typeface="Times New Roman"/>
              <a:buAutoNum type="arabicPeriod"/>
            </a:pPr>
            <a:r>
              <a:rPr lang="en-US" sz="2400" i="0" u="none" strike="noStrike" cap="none" dirty="0">
                <a:latin typeface="+mn-lt"/>
                <a:ea typeface="Times New Roman"/>
                <a:cs typeface="Times New Roman"/>
                <a:sym typeface="Times New Roman"/>
              </a:rPr>
              <a:t>Sutton, R. S., &amp; </a:t>
            </a:r>
            <a:r>
              <a:rPr lang="en-US" sz="2400" i="0" u="none" strike="noStrike" cap="none" dirty="0" err="1">
                <a:latin typeface="+mn-lt"/>
                <a:ea typeface="Times New Roman"/>
                <a:cs typeface="Times New Roman"/>
                <a:sym typeface="Times New Roman"/>
              </a:rPr>
              <a:t>Barto</a:t>
            </a:r>
            <a:r>
              <a:rPr lang="en-US" sz="2400" i="0" u="none" strike="noStrike" cap="none" dirty="0">
                <a:latin typeface="+mn-lt"/>
                <a:ea typeface="Times New Roman"/>
                <a:cs typeface="Times New Roman"/>
                <a:sym typeface="Times New Roman"/>
              </a:rPr>
              <a:t>, A. G. (2018). Reinforcement Learning: An Introduction.</a:t>
            </a:r>
            <a:endParaRPr sz="2400" dirty="0">
              <a:latin typeface="+mn-lt"/>
              <a:ea typeface="Times New Roman"/>
              <a:cs typeface="Times New Roman"/>
              <a:sym typeface="Times New Roman"/>
            </a:endParaRPr>
          </a:p>
          <a:p>
            <a:pPr marL="0" marR="0" lvl="0" indent="-177800" rtl="0">
              <a:lnSpc>
                <a:spcPct val="150000"/>
              </a:lnSpc>
              <a:spcBef>
                <a:spcPts val="0"/>
              </a:spcBef>
              <a:spcAft>
                <a:spcPts val="0"/>
              </a:spcAft>
              <a:buSzPts val="2800"/>
              <a:buFont typeface="Times New Roman"/>
              <a:buAutoNum type="arabicPeriod"/>
            </a:pPr>
            <a:r>
              <a:rPr lang="en-US" sz="2400" i="0" u="none" strike="noStrike" cap="none" dirty="0">
                <a:latin typeface="+mn-lt"/>
                <a:ea typeface="Times New Roman"/>
                <a:cs typeface="Times New Roman"/>
                <a:sym typeface="Times New Roman"/>
              </a:rPr>
              <a:t>Deep Q-Learning (</a:t>
            </a:r>
            <a:r>
              <a:rPr lang="en-US" sz="2400" i="0" u="none" strike="noStrike" cap="none" dirty="0" err="1">
                <a:latin typeface="+mn-lt"/>
                <a:ea typeface="Times New Roman"/>
                <a:cs typeface="Times New Roman"/>
                <a:sym typeface="Times New Roman"/>
              </a:rPr>
              <a:t>Mnih</a:t>
            </a:r>
            <a:r>
              <a:rPr lang="en-US" sz="2400" i="0" u="none" strike="noStrike" cap="none" dirty="0">
                <a:latin typeface="+mn-lt"/>
                <a:ea typeface="Times New Roman"/>
                <a:cs typeface="Times New Roman"/>
                <a:sym typeface="Times New Roman"/>
              </a:rPr>
              <a:t> et al., 2015)</a:t>
            </a:r>
            <a:endParaRPr sz="2400" dirty="0">
              <a:latin typeface="+mn-lt"/>
              <a:ea typeface="Times New Roman"/>
              <a:cs typeface="Times New Roman"/>
              <a:sym typeface="Times New Roman"/>
            </a:endParaRPr>
          </a:p>
          <a:p>
            <a:pPr marL="0" marR="0" lvl="0" indent="-177800" rtl="0">
              <a:lnSpc>
                <a:spcPct val="150000"/>
              </a:lnSpc>
              <a:spcBef>
                <a:spcPts val="0"/>
              </a:spcBef>
              <a:spcAft>
                <a:spcPts val="0"/>
              </a:spcAft>
              <a:buSzPts val="2800"/>
              <a:buFont typeface="Times New Roman"/>
              <a:buAutoNum type="arabicPeriod"/>
            </a:pPr>
            <a:r>
              <a:rPr lang="en-US" sz="2400" i="0" u="none" strike="noStrike" cap="none" dirty="0">
                <a:latin typeface="+mn-lt"/>
                <a:ea typeface="Times New Roman"/>
                <a:cs typeface="Times New Roman"/>
                <a:sym typeface="Times New Roman"/>
              </a:rPr>
              <a:t>Advantage Actor-Critic (</a:t>
            </a:r>
            <a:r>
              <a:rPr lang="en-US" sz="2400" i="0" u="none" strike="noStrike" cap="none" dirty="0" err="1">
                <a:latin typeface="+mn-lt"/>
                <a:ea typeface="Times New Roman"/>
                <a:cs typeface="Times New Roman"/>
                <a:sym typeface="Times New Roman"/>
              </a:rPr>
              <a:t>Mnih</a:t>
            </a:r>
            <a:r>
              <a:rPr lang="en-US" sz="2400" i="0" u="none" strike="noStrike" cap="none" dirty="0">
                <a:latin typeface="+mn-lt"/>
                <a:ea typeface="Times New Roman"/>
                <a:cs typeface="Times New Roman"/>
                <a:sym typeface="Times New Roman"/>
              </a:rPr>
              <a:t> et al., 2016)</a:t>
            </a:r>
            <a:endParaRPr sz="2400" dirty="0">
              <a:latin typeface="+mn-lt"/>
              <a:ea typeface="Times New Roman"/>
              <a:cs typeface="Times New Roman"/>
              <a:sym typeface="Times New Roman"/>
            </a:endParaRPr>
          </a:p>
        </p:txBody>
      </p:sp>
      <p:sp>
        <p:nvSpPr>
          <p:cNvPr id="47" name="Google Shape;47;p1"/>
          <p:cNvSpPr/>
          <p:nvPr/>
        </p:nvSpPr>
        <p:spPr>
          <a:xfrm>
            <a:off x="33196429" y="30840633"/>
            <a:ext cx="9780371" cy="1496100"/>
          </a:xfrm>
          <a:prstGeom prst="rect">
            <a:avLst/>
          </a:prstGeom>
          <a:noFill/>
          <a:ln>
            <a:noFill/>
          </a:ln>
        </p:spPr>
        <p:txBody>
          <a:bodyPr spcFirstLastPara="1" wrap="square" lIns="91425" tIns="45700" rIns="91425" bIns="45700" anchor="t" anchorCtr="0">
            <a:noAutofit/>
          </a:bodyPr>
          <a:lstStyle/>
          <a:p>
            <a:pPr marL="0" marR="0" lvl="0" indent="0" algn="l" rtl="0">
              <a:spcBef>
                <a:spcPts val="800"/>
              </a:spcBef>
              <a:spcAft>
                <a:spcPts val="0"/>
              </a:spcAft>
              <a:buNone/>
            </a:pPr>
            <a:endParaRPr>
              <a:latin typeface="+mn-lt"/>
            </a:endParaRPr>
          </a:p>
          <a:p>
            <a:pPr marL="0" marR="0" lvl="0" indent="0" algn="l" rtl="0">
              <a:spcBef>
                <a:spcPts val="80"/>
              </a:spcBef>
              <a:spcAft>
                <a:spcPts val="0"/>
              </a:spcAft>
              <a:buNone/>
            </a:pPr>
            <a:r>
              <a:rPr lang="en-US" sz="2800">
                <a:solidFill>
                  <a:schemeClr val="lt1"/>
                </a:solidFill>
                <a:latin typeface="+mn-lt"/>
              </a:rPr>
              <a:t>Email : lalasamy@buffalo.edu</a:t>
            </a:r>
            <a:endParaRPr sz="2800">
              <a:solidFill>
                <a:schemeClr val="lt1"/>
              </a:solidFill>
              <a:latin typeface="+mn-lt"/>
            </a:endParaRPr>
          </a:p>
          <a:p>
            <a:pPr marL="0" marR="0" lvl="0" indent="0" algn="l" rtl="0">
              <a:spcBef>
                <a:spcPts val="80"/>
              </a:spcBef>
              <a:spcAft>
                <a:spcPts val="0"/>
              </a:spcAft>
              <a:buNone/>
            </a:pPr>
            <a:r>
              <a:rPr lang="en-US" sz="2800">
                <a:solidFill>
                  <a:schemeClr val="lt1"/>
                </a:solidFill>
                <a:latin typeface="+mn-lt"/>
              </a:rPr>
              <a:t>            vgawale@buffalo.edu</a:t>
            </a:r>
            <a:endParaRPr sz="2800">
              <a:solidFill>
                <a:schemeClr val="lt1"/>
              </a:solidFill>
              <a:latin typeface="+mn-lt"/>
            </a:endParaRPr>
          </a:p>
          <a:p>
            <a:pPr marL="0" marR="0" lvl="0" indent="0" algn="l" rtl="0">
              <a:spcBef>
                <a:spcPts val="80"/>
              </a:spcBef>
              <a:spcAft>
                <a:spcPts val="0"/>
              </a:spcAft>
              <a:buNone/>
            </a:pPr>
            <a:endParaRPr sz="2800">
              <a:solidFill>
                <a:schemeClr val="lt1"/>
              </a:solidFill>
              <a:latin typeface="+mn-lt"/>
            </a:endParaRPr>
          </a:p>
          <a:p>
            <a:pPr marL="0" marR="0" lvl="0" indent="0" algn="l" rtl="0">
              <a:spcBef>
                <a:spcPts val="80"/>
              </a:spcBef>
              <a:spcAft>
                <a:spcPts val="0"/>
              </a:spcAft>
              <a:buNone/>
            </a:pPr>
            <a:endParaRPr sz="2800">
              <a:solidFill>
                <a:schemeClr val="lt1"/>
              </a:solidFill>
              <a:latin typeface="+mn-lt"/>
            </a:endParaRPr>
          </a:p>
        </p:txBody>
      </p:sp>
      <p:cxnSp>
        <p:nvCxnSpPr>
          <p:cNvPr id="48" name="Google Shape;48;p1" descr="Horizontal Divider"/>
          <p:cNvCxnSpPr/>
          <p:nvPr/>
        </p:nvCxnSpPr>
        <p:spPr>
          <a:xfrm>
            <a:off x="11654575" y="18608789"/>
            <a:ext cx="9784200" cy="0"/>
          </a:xfrm>
          <a:prstGeom prst="straightConnector1">
            <a:avLst/>
          </a:prstGeom>
          <a:noFill/>
          <a:ln w="25400" cap="flat" cmpd="sng">
            <a:solidFill>
              <a:schemeClr val="dk1"/>
            </a:solidFill>
            <a:prstDash val="dash"/>
            <a:round/>
            <a:headEnd type="none" w="sm" len="sm"/>
            <a:tailEnd type="none" w="sm" len="sm"/>
          </a:ln>
        </p:spPr>
      </p:cxnSp>
      <p:pic>
        <p:nvPicPr>
          <p:cNvPr id="49" name="Google Shape;49;p1"/>
          <p:cNvPicPr preferRelativeResize="0"/>
          <p:nvPr/>
        </p:nvPicPr>
        <p:blipFill rotWithShape="1">
          <a:blip r:embed="rId4">
            <a:alphaModFix/>
          </a:blip>
          <a:srcRect/>
          <a:stretch/>
        </p:blipFill>
        <p:spPr>
          <a:xfrm>
            <a:off x="21875088" y="6041038"/>
            <a:ext cx="11195701" cy="6946736"/>
          </a:xfrm>
          <a:prstGeom prst="rect">
            <a:avLst/>
          </a:prstGeom>
          <a:noFill/>
          <a:ln>
            <a:noFill/>
          </a:ln>
        </p:spPr>
      </p:pic>
      <p:sp>
        <p:nvSpPr>
          <p:cNvPr id="50" name="Google Shape;50;p1"/>
          <p:cNvSpPr txBox="1"/>
          <p:nvPr/>
        </p:nvSpPr>
        <p:spPr>
          <a:xfrm>
            <a:off x="24818242" y="12854429"/>
            <a:ext cx="5059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a:solidFill>
                  <a:schemeClr val="dk1"/>
                </a:solidFill>
                <a:latin typeface="+mn-lt"/>
                <a:ea typeface="Times New Roman"/>
                <a:cs typeface="Times New Roman"/>
                <a:sym typeface="Times New Roman"/>
              </a:rPr>
              <a:t>Figure 2 : </a:t>
            </a:r>
            <a:r>
              <a:rPr lang="en-US" sz="2400" b="1" i="1" u="none" strike="noStrike" cap="none">
                <a:solidFill>
                  <a:schemeClr val="dk1"/>
                </a:solidFill>
                <a:latin typeface="+mn-lt"/>
                <a:ea typeface="Times New Roman"/>
                <a:cs typeface="Times New Roman"/>
                <a:sym typeface="Times New Roman"/>
              </a:rPr>
              <a:t>Evaluation CTR - DQN</a:t>
            </a:r>
            <a:endParaRPr sz="2400" i="1">
              <a:latin typeface="+mn-lt"/>
              <a:ea typeface="Times New Roman"/>
              <a:cs typeface="Times New Roman"/>
              <a:sym typeface="Times New Roman"/>
            </a:endParaRPr>
          </a:p>
        </p:txBody>
      </p:sp>
      <p:pic>
        <p:nvPicPr>
          <p:cNvPr id="51" name="Google Shape;51;p1"/>
          <p:cNvPicPr preferRelativeResize="0"/>
          <p:nvPr/>
        </p:nvPicPr>
        <p:blipFill rotWithShape="1">
          <a:blip r:embed="rId5">
            <a:alphaModFix/>
          </a:blip>
          <a:srcRect l="6094" b="6094"/>
          <a:stretch/>
        </p:blipFill>
        <p:spPr>
          <a:xfrm>
            <a:off x="33131977" y="6041375"/>
            <a:ext cx="10382599" cy="6376100"/>
          </a:xfrm>
          <a:prstGeom prst="rect">
            <a:avLst/>
          </a:prstGeom>
          <a:noFill/>
          <a:ln>
            <a:noFill/>
          </a:ln>
        </p:spPr>
      </p:pic>
      <p:sp>
        <p:nvSpPr>
          <p:cNvPr id="53" name="Google Shape;53;p1"/>
          <p:cNvSpPr txBox="1"/>
          <p:nvPr/>
        </p:nvSpPr>
        <p:spPr>
          <a:xfrm>
            <a:off x="33188666" y="19288406"/>
            <a:ext cx="9829800" cy="6833818"/>
          </a:xfrm>
          <a:prstGeom prst="rect">
            <a:avLst/>
          </a:prstGeom>
          <a:solidFill>
            <a:schemeClr val="lt1">
              <a:alpha val="62745"/>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dirty="0">
                <a:solidFill>
                  <a:srgbClr val="005BBB"/>
                </a:solidFill>
                <a:latin typeface="+mn-lt"/>
              </a:rPr>
              <a:t>Future Scope</a:t>
            </a:r>
            <a:endParaRPr sz="4800" b="1" dirty="0">
              <a:solidFill>
                <a:srgbClr val="005BBB"/>
              </a:solidFill>
              <a:latin typeface="+mn-lt"/>
            </a:endParaRPr>
          </a:p>
          <a:p>
            <a:pPr marL="0" lvl="0" indent="0" algn="just" rtl="0">
              <a:lnSpc>
                <a:spcPct val="150000"/>
              </a:lnSpc>
              <a:spcBef>
                <a:spcPts val="1200"/>
              </a:spcBef>
              <a:spcAft>
                <a:spcPts val="1200"/>
              </a:spcAft>
              <a:buNone/>
            </a:pPr>
            <a:r>
              <a:rPr lang="en-US" sz="3100" dirty="0">
                <a:latin typeface="+mn-lt"/>
                <a:ea typeface="Times New Roman"/>
                <a:cs typeface="Times New Roman"/>
                <a:sym typeface="Times New Roman"/>
              </a:rPr>
              <a:t>In the future, we plan to extend this work by integrating richer user context (e.g., time, location, device type) and exploring more advanced reinforcement learning techniques. Use Transformers or RNNs to model user sequential click patterns. Fine-tune BERT-like embeddings for article representation instead of static embeddings. Bandit-style hybrid recommendation using a combination of RL + supervised learning.</a:t>
            </a:r>
            <a:endParaRPr sz="3100" dirty="0">
              <a:latin typeface="+mn-lt"/>
              <a:ea typeface="Times New Roman"/>
              <a:cs typeface="Times New Roman"/>
              <a:sym typeface="Times New Roman"/>
            </a:endParaRPr>
          </a:p>
        </p:txBody>
      </p:sp>
      <p:cxnSp>
        <p:nvCxnSpPr>
          <p:cNvPr id="54" name="Google Shape;54;p1" descr="Horizontal Divider"/>
          <p:cNvCxnSpPr/>
          <p:nvPr/>
        </p:nvCxnSpPr>
        <p:spPr>
          <a:xfrm>
            <a:off x="33188666" y="18834115"/>
            <a:ext cx="9784200" cy="0"/>
          </a:xfrm>
          <a:prstGeom prst="straightConnector1">
            <a:avLst/>
          </a:prstGeom>
          <a:noFill/>
          <a:ln w="25400" cap="flat" cmpd="sng">
            <a:solidFill>
              <a:schemeClr val="dk1"/>
            </a:solidFill>
            <a:prstDash val="dash"/>
            <a:round/>
            <a:headEnd type="none" w="sm" len="sm"/>
            <a:tailEnd type="none" w="sm" len="sm"/>
          </a:ln>
        </p:spPr>
      </p:cxnSp>
      <p:pic>
        <p:nvPicPr>
          <p:cNvPr id="55" name="Google Shape;55;p1"/>
          <p:cNvPicPr preferRelativeResize="0"/>
          <p:nvPr/>
        </p:nvPicPr>
        <p:blipFill rotWithShape="1">
          <a:blip r:embed="rId6">
            <a:alphaModFix/>
          </a:blip>
          <a:srcRect/>
          <a:stretch/>
        </p:blipFill>
        <p:spPr>
          <a:xfrm>
            <a:off x="11472363" y="11067525"/>
            <a:ext cx="10341537" cy="1274966"/>
          </a:xfrm>
          <a:prstGeom prst="rect">
            <a:avLst/>
          </a:prstGeom>
          <a:noFill/>
          <a:ln w="9525" cap="flat" cmpd="sng">
            <a:solidFill>
              <a:srgbClr val="BFBFBF"/>
            </a:solidFill>
            <a:prstDash val="solid"/>
            <a:round/>
            <a:headEnd type="none" w="sm" len="sm"/>
            <a:tailEnd type="none" w="sm" len="sm"/>
          </a:ln>
        </p:spPr>
      </p:pic>
      <p:pic>
        <p:nvPicPr>
          <p:cNvPr id="56" name="Google Shape;56;p1"/>
          <p:cNvPicPr preferRelativeResize="0"/>
          <p:nvPr/>
        </p:nvPicPr>
        <p:blipFill rotWithShape="1">
          <a:blip r:embed="rId7">
            <a:alphaModFix/>
          </a:blip>
          <a:srcRect/>
          <a:stretch/>
        </p:blipFill>
        <p:spPr>
          <a:xfrm>
            <a:off x="13048244" y="24251584"/>
            <a:ext cx="7050511" cy="1361382"/>
          </a:xfrm>
          <a:prstGeom prst="rect">
            <a:avLst/>
          </a:prstGeom>
          <a:noFill/>
          <a:ln w="9525" cap="flat" cmpd="sng">
            <a:solidFill>
              <a:srgbClr val="BFBFBF"/>
            </a:solidFill>
            <a:prstDash val="solid"/>
            <a:round/>
            <a:headEnd type="none" w="sm" len="sm"/>
            <a:tailEnd type="none" w="sm" len="sm"/>
          </a:ln>
        </p:spPr>
      </p:pic>
      <p:pic>
        <p:nvPicPr>
          <p:cNvPr id="57" name="Google Shape;57;p1"/>
          <p:cNvPicPr preferRelativeResize="0"/>
          <p:nvPr/>
        </p:nvPicPr>
        <p:blipFill>
          <a:blip r:embed="rId8">
            <a:alphaModFix/>
          </a:blip>
          <a:stretch>
            <a:fillRect/>
          </a:stretch>
        </p:blipFill>
        <p:spPr>
          <a:xfrm>
            <a:off x="388625" y="12722900"/>
            <a:ext cx="5927125" cy="6376100"/>
          </a:xfrm>
          <a:prstGeom prst="rect">
            <a:avLst/>
          </a:prstGeom>
          <a:noFill/>
          <a:ln w="9525" cap="flat" cmpd="sng">
            <a:solidFill>
              <a:srgbClr val="000000"/>
            </a:solidFill>
            <a:prstDash val="solid"/>
            <a:round/>
            <a:headEnd type="none" w="sm" len="sm"/>
            <a:tailEnd type="none" w="sm" len="sm"/>
          </a:ln>
        </p:spPr>
      </p:pic>
      <p:sp>
        <p:nvSpPr>
          <p:cNvPr id="58" name="Google Shape;58;p1"/>
          <p:cNvSpPr txBox="1"/>
          <p:nvPr/>
        </p:nvSpPr>
        <p:spPr>
          <a:xfrm>
            <a:off x="6315750" y="13365025"/>
            <a:ext cx="4820100" cy="56883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sz="5100" b="1" i="1" dirty="0">
                <a:solidFill>
                  <a:schemeClr val="dk2"/>
                </a:solidFill>
                <a:latin typeface="+mn-lt"/>
                <a:ea typeface="Times New Roman"/>
                <a:cs typeface="Times New Roman"/>
                <a:sym typeface="Times New Roman"/>
              </a:rPr>
              <a:t>Which article to show </a:t>
            </a:r>
            <a:endParaRPr sz="5100" b="1" i="1" dirty="0">
              <a:solidFill>
                <a:schemeClr val="dk2"/>
              </a:solidFill>
              <a:latin typeface="+mn-lt"/>
              <a:ea typeface="Times New Roman"/>
              <a:cs typeface="Times New Roman"/>
              <a:sym typeface="Times New Roman"/>
            </a:endParaRPr>
          </a:p>
          <a:p>
            <a:pPr marL="0" lvl="0" indent="0" algn="ctr" rtl="0">
              <a:lnSpc>
                <a:spcPct val="115000"/>
              </a:lnSpc>
              <a:spcBef>
                <a:spcPts val="0"/>
              </a:spcBef>
              <a:spcAft>
                <a:spcPts val="0"/>
              </a:spcAft>
              <a:buNone/>
            </a:pPr>
            <a:r>
              <a:rPr lang="en-US" sz="5100" b="1" i="1" dirty="0">
                <a:solidFill>
                  <a:schemeClr val="dk2"/>
                </a:solidFill>
                <a:latin typeface="+mn-lt"/>
                <a:ea typeface="Times New Roman"/>
                <a:cs typeface="Times New Roman"/>
                <a:sym typeface="Times New Roman"/>
              </a:rPr>
              <a:t>a 10-year-old </a:t>
            </a:r>
            <a:endParaRPr sz="5100" b="1" i="1" dirty="0">
              <a:solidFill>
                <a:schemeClr val="dk2"/>
              </a:solidFill>
              <a:latin typeface="+mn-lt"/>
              <a:ea typeface="Times New Roman"/>
              <a:cs typeface="Times New Roman"/>
              <a:sym typeface="Times New Roman"/>
            </a:endParaRPr>
          </a:p>
          <a:p>
            <a:pPr marL="0" lvl="0" indent="0" algn="ctr" rtl="0">
              <a:lnSpc>
                <a:spcPct val="115000"/>
              </a:lnSpc>
              <a:spcBef>
                <a:spcPts val="0"/>
              </a:spcBef>
              <a:spcAft>
                <a:spcPts val="0"/>
              </a:spcAft>
              <a:buNone/>
            </a:pPr>
            <a:r>
              <a:rPr lang="en-US" sz="5100" b="1" i="1" dirty="0">
                <a:solidFill>
                  <a:schemeClr val="dk2"/>
                </a:solidFill>
                <a:latin typeface="+mn-lt"/>
                <a:ea typeface="Times New Roman"/>
                <a:cs typeface="Times New Roman"/>
                <a:sym typeface="Times New Roman"/>
              </a:rPr>
              <a:t>OR </a:t>
            </a:r>
            <a:endParaRPr sz="5100" b="1" i="1" dirty="0">
              <a:solidFill>
                <a:schemeClr val="dk2"/>
              </a:solidFill>
              <a:latin typeface="+mn-lt"/>
              <a:ea typeface="Times New Roman"/>
              <a:cs typeface="Times New Roman"/>
              <a:sym typeface="Times New Roman"/>
            </a:endParaRPr>
          </a:p>
          <a:p>
            <a:pPr marL="0" lvl="0" indent="0" algn="ctr" rtl="0">
              <a:lnSpc>
                <a:spcPct val="115000"/>
              </a:lnSpc>
              <a:spcBef>
                <a:spcPts val="0"/>
              </a:spcBef>
              <a:spcAft>
                <a:spcPts val="0"/>
              </a:spcAft>
              <a:buNone/>
            </a:pPr>
            <a:r>
              <a:rPr lang="en-US" sz="5100" b="1" i="1" dirty="0">
                <a:solidFill>
                  <a:schemeClr val="dk2"/>
                </a:solidFill>
                <a:latin typeface="+mn-lt"/>
                <a:ea typeface="Times New Roman"/>
                <a:cs typeface="Times New Roman"/>
                <a:sym typeface="Times New Roman"/>
              </a:rPr>
              <a:t>a businessman?</a:t>
            </a:r>
            <a:endParaRPr sz="5100" b="1" i="1" dirty="0">
              <a:solidFill>
                <a:schemeClr val="dk2"/>
              </a:solidFill>
              <a:latin typeface="+mn-lt"/>
              <a:ea typeface="Times New Roman"/>
              <a:cs typeface="Times New Roman"/>
              <a:sym typeface="Times New Roman"/>
            </a:endParaRPr>
          </a:p>
        </p:txBody>
      </p:sp>
      <p:sp>
        <p:nvSpPr>
          <p:cNvPr id="59" name="Google Shape;59;p1"/>
          <p:cNvSpPr txBox="1"/>
          <p:nvPr/>
        </p:nvSpPr>
        <p:spPr>
          <a:xfrm>
            <a:off x="525900" y="24181075"/>
            <a:ext cx="10108200" cy="6258596"/>
          </a:xfrm>
          <a:prstGeom prst="rect">
            <a:avLst/>
          </a:prstGeom>
          <a:solidFill>
            <a:schemeClr val="lt1">
              <a:alpha val="62750"/>
            </a:schemeClr>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4800" b="1" dirty="0">
                <a:solidFill>
                  <a:srgbClr val="005BBB"/>
                </a:solidFill>
                <a:latin typeface="+mn-lt"/>
              </a:rPr>
              <a:t>RL Framework Setup</a:t>
            </a:r>
            <a:endParaRPr dirty="0">
              <a:latin typeface="+mn-lt"/>
            </a:endParaRPr>
          </a:p>
          <a:p>
            <a:pPr marL="0" lvl="0" indent="0" algn="just" rtl="0">
              <a:lnSpc>
                <a:spcPct val="150000"/>
              </a:lnSpc>
              <a:spcBef>
                <a:spcPts val="1200"/>
              </a:spcBef>
              <a:spcAft>
                <a:spcPts val="0"/>
              </a:spcAft>
              <a:buNone/>
            </a:pPr>
            <a:r>
              <a:rPr lang="en-US" sz="3100" dirty="0">
                <a:latin typeface="+mn-lt"/>
                <a:ea typeface="Times New Roman"/>
                <a:cs typeface="Times New Roman"/>
                <a:sym typeface="Times New Roman"/>
              </a:rPr>
              <a:t>Used an RL </a:t>
            </a:r>
            <a:r>
              <a:rPr lang="en-US" sz="3100" dirty="0" err="1">
                <a:latin typeface="+mn-lt"/>
                <a:ea typeface="Times New Roman"/>
                <a:cs typeface="Times New Roman"/>
                <a:sym typeface="Times New Roman"/>
              </a:rPr>
              <a:t>OpenAI</a:t>
            </a:r>
            <a:r>
              <a:rPr lang="en-US" sz="3100" dirty="0">
                <a:latin typeface="+mn-lt"/>
                <a:ea typeface="Times New Roman"/>
                <a:cs typeface="Times New Roman"/>
                <a:sym typeface="Times New Roman"/>
              </a:rPr>
              <a:t> Gym environment::</a:t>
            </a:r>
            <a:endParaRPr sz="3100" dirty="0">
              <a:latin typeface="+mn-lt"/>
              <a:ea typeface="Times New Roman"/>
              <a:cs typeface="Times New Roman"/>
              <a:sym typeface="Times New Roman"/>
            </a:endParaRPr>
          </a:p>
          <a:p>
            <a:pPr marL="457200" lvl="0" indent="-425450" algn="just" rtl="0">
              <a:lnSpc>
                <a:spcPct val="150000"/>
              </a:lnSpc>
              <a:spcBef>
                <a:spcPts val="1200"/>
              </a:spcBef>
              <a:spcAft>
                <a:spcPts val="0"/>
              </a:spcAft>
              <a:buSzPts val="3100"/>
              <a:buChar char="●"/>
            </a:pPr>
            <a:r>
              <a:rPr lang="en-US" sz="3100" dirty="0">
                <a:latin typeface="+mn-lt"/>
                <a:ea typeface="Times New Roman"/>
                <a:cs typeface="Times New Roman"/>
                <a:sym typeface="Times New Roman"/>
              </a:rPr>
              <a:t>State: Concatenation of the user embedding &amp; embeddings of 5 candidate news articles.</a:t>
            </a:r>
            <a:endParaRPr sz="3100" dirty="0">
              <a:latin typeface="+mn-lt"/>
              <a:ea typeface="Times New Roman"/>
              <a:cs typeface="Times New Roman"/>
              <a:sym typeface="Times New Roman"/>
            </a:endParaRPr>
          </a:p>
          <a:p>
            <a:pPr marL="457200" lvl="0" indent="-425450" algn="just" rtl="0">
              <a:lnSpc>
                <a:spcPct val="150000"/>
              </a:lnSpc>
              <a:spcBef>
                <a:spcPts val="0"/>
              </a:spcBef>
              <a:spcAft>
                <a:spcPts val="0"/>
              </a:spcAft>
              <a:buSzPts val="3100"/>
              <a:buChar char="●"/>
            </a:pPr>
            <a:r>
              <a:rPr lang="en-US" sz="3100" dirty="0">
                <a:latin typeface="+mn-lt"/>
                <a:ea typeface="Times New Roman"/>
                <a:cs typeface="Times New Roman"/>
                <a:sym typeface="Times New Roman"/>
              </a:rPr>
              <a:t>Action: The agent selects one article out of the 5 candidates to recommend.</a:t>
            </a:r>
            <a:endParaRPr sz="3100" dirty="0">
              <a:latin typeface="+mn-lt"/>
              <a:ea typeface="Times New Roman"/>
              <a:cs typeface="Times New Roman"/>
              <a:sym typeface="Times New Roman"/>
            </a:endParaRPr>
          </a:p>
          <a:p>
            <a:pPr marL="457200" lvl="0" indent="-425450" algn="just" rtl="0">
              <a:lnSpc>
                <a:spcPct val="150000"/>
              </a:lnSpc>
              <a:spcBef>
                <a:spcPts val="0"/>
              </a:spcBef>
              <a:spcAft>
                <a:spcPts val="0"/>
              </a:spcAft>
              <a:buSzPts val="3100"/>
              <a:buChar char="●"/>
            </a:pPr>
            <a:r>
              <a:rPr lang="en-US" sz="3100" dirty="0">
                <a:latin typeface="+mn-lt"/>
                <a:ea typeface="Times New Roman"/>
                <a:cs typeface="Times New Roman"/>
                <a:sym typeface="Times New Roman"/>
              </a:rPr>
              <a:t>Reward: A reward of 1 is received if the user clicks on the recommended article, otherwise 0.</a:t>
            </a:r>
            <a:endParaRPr sz="3100" dirty="0">
              <a:latin typeface="+mn-lt"/>
              <a:ea typeface="Times New Roman"/>
              <a:cs typeface="Times New Roman"/>
              <a:sym typeface="Times New Roman"/>
            </a:endParaRPr>
          </a:p>
        </p:txBody>
      </p:sp>
      <p:cxnSp>
        <p:nvCxnSpPr>
          <p:cNvPr id="60" name="Google Shape;60;p1" descr="Horizontal Divider"/>
          <p:cNvCxnSpPr/>
          <p:nvPr/>
        </p:nvCxnSpPr>
        <p:spPr>
          <a:xfrm>
            <a:off x="205938" y="24165743"/>
            <a:ext cx="9589200" cy="0"/>
          </a:xfrm>
          <a:prstGeom prst="straightConnector1">
            <a:avLst/>
          </a:prstGeom>
          <a:noFill/>
          <a:ln w="25400" cap="flat" cmpd="sng">
            <a:solidFill>
              <a:schemeClr val="dk1"/>
            </a:solidFill>
            <a:prstDash val="dash"/>
            <a:round/>
            <a:headEnd type="none" w="sm" len="sm"/>
            <a:tailEnd type="none" w="sm" len="sm"/>
          </a:ln>
        </p:spPr>
      </p:cxnSp>
      <p:sp>
        <p:nvSpPr>
          <p:cNvPr id="61" name="Google Shape;61;p1"/>
          <p:cNvSpPr txBox="1"/>
          <p:nvPr/>
        </p:nvSpPr>
        <p:spPr>
          <a:xfrm>
            <a:off x="11451375" y="6056550"/>
            <a:ext cx="10108200" cy="4912074"/>
          </a:xfrm>
          <a:prstGeom prst="rect">
            <a:avLst/>
          </a:prstGeom>
          <a:solidFill>
            <a:schemeClr val="lt1">
              <a:alpha val="62750"/>
            </a:schemeClr>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None/>
            </a:pPr>
            <a:r>
              <a:rPr lang="en-US" sz="4800" b="1" dirty="0">
                <a:solidFill>
                  <a:srgbClr val="005BBB"/>
                </a:solidFill>
                <a:latin typeface="+mn-lt"/>
              </a:rPr>
              <a:t>Implementation Me</a:t>
            </a:r>
            <a:r>
              <a:rPr lang="en-US" sz="4800" b="1" dirty="0">
                <a:solidFill>
                  <a:srgbClr val="005BBB"/>
                </a:solidFill>
                <a:latin typeface="+mn-lt"/>
                <a:ea typeface="Times New Roman"/>
                <a:cs typeface="Times New Roman"/>
                <a:sym typeface="Times New Roman"/>
              </a:rPr>
              <a:t>thods </a:t>
            </a:r>
            <a:endParaRPr sz="4800" b="1" dirty="0">
              <a:latin typeface="+mn-lt"/>
              <a:ea typeface="Times New Roman"/>
              <a:cs typeface="Times New Roman"/>
              <a:sym typeface="Times New Roman"/>
            </a:endParaRPr>
          </a:p>
          <a:p>
            <a:pPr marL="457200" lvl="0" indent="-533400" algn="just" rtl="0">
              <a:lnSpc>
                <a:spcPct val="150000"/>
              </a:lnSpc>
              <a:spcBef>
                <a:spcPts val="0"/>
              </a:spcBef>
              <a:spcAft>
                <a:spcPts val="0"/>
              </a:spcAft>
              <a:buSzPts val="4800"/>
              <a:buFont typeface="Times New Roman"/>
              <a:buAutoNum type="arabicPeriod"/>
            </a:pPr>
            <a:r>
              <a:rPr lang="en-US" sz="4800" dirty="0">
                <a:latin typeface="+mn-lt"/>
                <a:ea typeface="Times New Roman"/>
                <a:cs typeface="Times New Roman"/>
                <a:sym typeface="Times New Roman"/>
              </a:rPr>
              <a:t>Deep Q-Network (DQN)</a:t>
            </a:r>
            <a:endParaRPr sz="4800" dirty="0">
              <a:latin typeface="+mn-lt"/>
              <a:ea typeface="Times New Roman"/>
              <a:cs typeface="Times New Roman"/>
              <a:sym typeface="Times New Roman"/>
            </a:endParaRPr>
          </a:p>
          <a:p>
            <a:pPr marL="0" lvl="0" indent="0" algn="just" rtl="0">
              <a:lnSpc>
                <a:spcPct val="150000"/>
              </a:lnSpc>
              <a:spcBef>
                <a:spcPts val="0"/>
              </a:spcBef>
              <a:spcAft>
                <a:spcPts val="0"/>
              </a:spcAft>
              <a:buNone/>
            </a:pPr>
            <a:r>
              <a:rPr lang="en-US" sz="3100" dirty="0">
                <a:latin typeface="+mn-lt"/>
                <a:ea typeface="Times New Roman"/>
                <a:cs typeface="Times New Roman"/>
                <a:sym typeface="Times New Roman"/>
              </a:rPr>
              <a:t>The Deep Q-Network (DQN) algorithm models the action-value function Q(</a:t>
            </a:r>
            <a:r>
              <a:rPr lang="en-US" sz="3100" dirty="0" err="1">
                <a:latin typeface="+mn-lt"/>
                <a:ea typeface="Times New Roman"/>
                <a:cs typeface="Times New Roman"/>
                <a:sym typeface="Times New Roman"/>
              </a:rPr>
              <a:t>s,a</a:t>
            </a:r>
            <a:r>
              <a:rPr lang="en-US" sz="3100" dirty="0">
                <a:latin typeface="+mn-lt"/>
                <a:ea typeface="Times New Roman"/>
                <a:cs typeface="Times New Roman"/>
                <a:sym typeface="Times New Roman"/>
              </a:rPr>
              <a:t>) which estimates the expected reward of acting a in state s. It learns by minimizing the following loss:</a:t>
            </a:r>
            <a:endParaRPr sz="3100" dirty="0">
              <a:latin typeface="+mn-lt"/>
              <a:ea typeface="Times New Roman"/>
              <a:cs typeface="Times New Roman"/>
              <a:sym typeface="Times New Roman"/>
            </a:endParaRPr>
          </a:p>
        </p:txBody>
      </p:sp>
      <p:pic>
        <p:nvPicPr>
          <p:cNvPr id="62" name="Google Shape;62;p1"/>
          <p:cNvPicPr preferRelativeResize="0"/>
          <p:nvPr/>
        </p:nvPicPr>
        <p:blipFill>
          <a:blip r:embed="rId9">
            <a:alphaModFix/>
          </a:blip>
          <a:stretch>
            <a:fillRect/>
          </a:stretch>
        </p:blipFill>
        <p:spPr>
          <a:xfrm>
            <a:off x="11841324" y="16974994"/>
            <a:ext cx="9871563" cy="1564892"/>
          </a:xfrm>
          <a:prstGeom prst="rect">
            <a:avLst/>
          </a:prstGeom>
          <a:noFill/>
          <a:ln>
            <a:noFill/>
          </a:ln>
        </p:spPr>
      </p:pic>
      <p:sp>
        <p:nvSpPr>
          <p:cNvPr id="63" name="Google Shape;63;p1"/>
          <p:cNvSpPr txBox="1"/>
          <p:nvPr/>
        </p:nvSpPr>
        <p:spPr>
          <a:xfrm>
            <a:off x="11590575" y="12407675"/>
            <a:ext cx="9829800" cy="40977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4800" dirty="0">
                <a:latin typeface="+mn-lt"/>
                <a:ea typeface="Times New Roman"/>
                <a:cs typeface="Times New Roman"/>
                <a:sym typeface="Times New Roman"/>
              </a:rPr>
              <a:t>2. Advantage Actor Critic(A2C</a:t>
            </a:r>
            <a:endParaRPr sz="3100" dirty="0">
              <a:latin typeface="+mn-lt"/>
              <a:ea typeface="Times New Roman"/>
              <a:cs typeface="Times New Roman"/>
              <a:sym typeface="Times New Roman"/>
            </a:endParaRPr>
          </a:p>
          <a:p>
            <a:pPr marL="0" lvl="0" indent="0" algn="just" rtl="0">
              <a:lnSpc>
                <a:spcPct val="150000"/>
              </a:lnSpc>
              <a:spcBef>
                <a:spcPts val="0"/>
              </a:spcBef>
              <a:spcAft>
                <a:spcPts val="0"/>
              </a:spcAft>
              <a:buNone/>
            </a:pPr>
            <a:r>
              <a:rPr lang="en-US" sz="3100" dirty="0">
                <a:latin typeface="+mn-lt"/>
                <a:ea typeface="Times New Roman"/>
                <a:cs typeface="Times New Roman"/>
                <a:sym typeface="Times New Roman"/>
              </a:rPr>
              <a:t>The Advantage Actor Critic (A2C) algorithm simultaneously learns a policy π(</a:t>
            </a:r>
            <a:r>
              <a:rPr lang="en-US" sz="3100" dirty="0" err="1">
                <a:latin typeface="+mn-lt"/>
                <a:ea typeface="Times New Roman"/>
                <a:cs typeface="Times New Roman"/>
                <a:sym typeface="Times New Roman"/>
              </a:rPr>
              <a:t>a∣s</a:t>
            </a:r>
            <a:r>
              <a:rPr lang="en-US" sz="3100" dirty="0">
                <a:latin typeface="+mn-lt"/>
                <a:ea typeface="Times New Roman"/>
                <a:cs typeface="Times New Roman"/>
                <a:sym typeface="Times New Roman"/>
              </a:rPr>
              <a:t>) and a value function V(s). The advantage function A(</a:t>
            </a:r>
            <a:r>
              <a:rPr lang="en-US" sz="3100" dirty="0" err="1">
                <a:latin typeface="+mn-lt"/>
                <a:ea typeface="Times New Roman"/>
                <a:cs typeface="Times New Roman"/>
                <a:sym typeface="Times New Roman"/>
              </a:rPr>
              <a:t>s,a</a:t>
            </a:r>
            <a:r>
              <a:rPr lang="en-US" sz="3100" dirty="0">
                <a:latin typeface="+mn-lt"/>
                <a:ea typeface="Times New Roman"/>
                <a:cs typeface="Times New Roman"/>
                <a:sym typeface="Times New Roman"/>
              </a:rPr>
              <a:t>) measures how much better an action is compared to the average expected outcome.</a:t>
            </a:r>
            <a:endParaRPr dirty="0">
              <a:latin typeface="+mn-lt"/>
            </a:endParaRPr>
          </a:p>
        </p:txBody>
      </p:sp>
      <p:sp>
        <p:nvSpPr>
          <p:cNvPr id="64" name="Google Shape;64;p1"/>
          <p:cNvSpPr txBox="1"/>
          <p:nvPr/>
        </p:nvSpPr>
        <p:spPr>
          <a:xfrm>
            <a:off x="22375000" y="13742275"/>
            <a:ext cx="10108200" cy="9057504"/>
          </a:xfrm>
          <a:prstGeom prst="rect">
            <a:avLst/>
          </a:prstGeom>
          <a:solidFill>
            <a:schemeClr val="lt1">
              <a:alpha val="62750"/>
            </a:schemeClr>
          </a:solidFill>
          <a:ln>
            <a:noFill/>
          </a:ln>
        </p:spPr>
        <p:txBody>
          <a:bodyPr spcFirstLastPara="1" wrap="square" lIns="91425" tIns="45700" rIns="91425" bIns="45700" anchor="t" anchorCtr="0">
            <a:spAutoFit/>
          </a:bodyPr>
          <a:lstStyle/>
          <a:p>
            <a:pPr marL="0" marR="0" lvl="0" indent="0" algn="l" rtl="0">
              <a:lnSpc>
                <a:spcPct val="95833"/>
              </a:lnSpc>
              <a:spcBef>
                <a:spcPts val="0"/>
              </a:spcBef>
              <a:spcAft>
                <a:spcPts val="0"/>
              </a:spcAft>
              <a:buNone/>
            </a:pPr>
            <a:r>
              <a:rPr lang="en-US" sz="4800" b="1" dirty="0">
                <a:solidFill>
                  <a:srgbClr val="005BBB"/>
                </a:solidFill>
                <a:latin typeface="+mn-lt"/>
              </a:rPr>
              <a:t>Results </a:t>
            </a:r>
            <a:endParaRPr sz="4800" b="1" dirty="0">
              <a:solidFill>
                <a:srgbClr val="005BBB"/>
              </a:solidFill>
              <a:latin typeface="+mn-lt"/>
            </a:endParaRPr>
          </a:p>
          <a:p>
            <a:pPr marL="457200" lvl="0" indent="-425450" algn="just" rtl="0">
              <a:lnSpc>
                <a:spcPct val="150000"/>
              </a:lnSpc>
              <a:spcBef>
                <a:spcPts val="1200"/>
              </a:spcBef>
              <a:spcAft>
                <a:spcPts val="0"/>
              </a:spcAft>
              <a:buSzPts val="3100"/>
              <a:buChar char="●"/>
            </a:pPr>
            <a:r>
              <a:rPr lang="en-US" sz="3100" dirty="0">
                <a:latin typeface="+mn-lt"/>
              </a:rPr>
              <a:t>The DQN model achieved an evaluation CTR of </a:t>
            </a:r>
            <a:r>
              <a:rPr lang="en-US" sz="3100" b="1" dirty="0">
                <a:latin typeface="+mn-lt"/>
              </a:rPr>
              <a:t>8.2%</a:t>
            </a:r>
            <a:r>
              <a:rPr lang="en-US" sz="3100" dirty="0">
                <a:latin typeface="+mn-lt"/>
              </a:rPr>
              <a:t> over </a:t>
            </a:r>
            <a:r>
              <a:rPr lang="en-US" sz="3100" b="1" dirty="0">
                <a:latin typeface="+mn-lt"/>
              </a:rPr>
              <a:t>500 episodes</a:t>
            </a:r>
            <a:r>
              <a:rPr lang="en-US" sz="3100" dirty="0">
                <a:latin typeface="+mn-lt"/>
              </a:rPr>
              <a:t>. Training rewards showed a gradual upward trend, with the evaluation CTR stabilizing after approximately </a:t>
            </a:r>
            <a:r>
              <a:rPr lang="en-US" sz="3100" b="1" dirty="0">
                <a:latin typeface="+mn-lt"/>
              </a:rPr>
              <a:t>300 episodes</a:t>
            </a:r>
            <a:r>
              <a:rPr lang="en-US" sz="3100" dirty="0">
                <a:latin typeface="+mn-lt"/>
              </a:rPr>
              <a:t>. </a:t>
            </a:r>
            <a:endParaRPr sz="3100" dirty="0">
              <a:latin typeface="+mn-lt"/>
            </a:endParaRPr>
          </a:p>
          <a:p>
            <a:pPr marL="457200" lvl="0" indent="-425450" algn="just" rtl="0">
              <a:lnSpc>
                <a:spcPct val="150000"/>
              </a:lnSpc>
              <a:spcBef>
                <a:spcPts val="0"/>
              </a:spcBef>
              <a:spcAft>
                <a:spcPts val="0"/>
              </a:spcAft>
              <a:buSzPts val="3100"/>
              <a:buChar char="●"/>
            </a:pPr>
            <a:r>
              <a:rPr lang="en-US" sz="3100" dirty="0">
                <a:latin typeface="+mn-lt"/>
              </a:rPr>
              <a:t>The A2C model achieved a higher evaluation CTR of approximately </a:t>
            </a:r>
            <a:r>
              <a:rPr lang="en-US" sz="3100" b="1" dirty="0">
                <a:latin typeface="+mn-lt"/>
              </a:rPr>
              <a:t>9%</a:t>
            </a:r>
            <a:r>
              <a:rPr lang="en-US" sz="3100" dirty="0">
                <a:latin typeface="+mn-lt"/>
              </a:rPr>
              <a:t> after training for </a:t>
            </a:r>
            <a:r>
              <a:rPr lang="en-US" sz="3100" b="1" dirty="0">
                <a:latin typeface="+mn-lt"/>
              </a:rPr>
              <a:t>3000 episodes</a:t>
            </a:r>
            <a:r>
              <a:rPr lang="en-US" sz="3100" dirty="0">
                <a:latin typeface="+mn-lt"/>
              </a:rPr>
              <a:t>.. </a:t>
            </a:r>
            <a:endParaRPr sz="3100" dirty="0">
              <a:latin typeface="+mn-lt"/>
            </a:endParaRPr>
          </a:p>
          <a:p>
            <a:pPr marL="457200" lvl="0" indent="-425450" algn="just" rtl="0">
              <a:lnSpc>
                <a:spcPct val="150000"/>
              </a:lnSpc>
              <a:spcBef>
                <a:spcPts val="0"/>
              </a:spcBef>
              <a:spcAft>
                <a:spcPts val="0"/>
              </a:spcAft>
              <a:buSzPts val="3100"/>
              <a:buChar char="●"/>
            </a:pPr>
            <a:r>
              <a:rPr lang="en-US" sz="3100" dirty="0">
                <a:latin typeface="+mn-lt"/>
              </a:rPr>
              <a:t>Overall, A2C slightly outperformed DQN in terms of both CTR and training stability, highlighting its advantage for sequential decision-making tasks like personalized news recommendation.</a:t>
            </a:r>
            <a:endParaRPr sz="3100" dirty="0">
              <a:latin typeface="+mn-lt"/>
            </a:endParaRPr>
          </a:p>
          <a:p>
            <a:pPr marL="0" marR="0" lvl="0" indent="0" algn="just" rtl="0">
              <a:lnSpc>
                <a:spcPct val="150000"/>
              </a:lnSpc>
              <a:spcBef>
                <a:spcPts val="1800"/>
              </a:spcBef>
              <a:spcAft>
                <a:spcPts val="0"/>
              </a:spcAft>
              <a:buNone/>
            </a:pPr>
            <a:endParaRPr sz="3100" dirty="0">
              <a:latin typeface="+mn-lt"/>
              <a:ea typeface="Times New Roman"/>
              <a:cs typeface="Times New Roman"/>
              <a:sym typeface="Times New Roman"/>
            </a:endParaRPr>
          </a:p>
        </p:txBody>
      </p:sp>
      <p:pic>
        <p:nvPicPr>
          <p:cNvPr id="65" name="Google Shape;65;p1"/>
          <p:cNvPicPr preferRelativeResize="0"/>
          <p:nvPr/>
        </p:nvPicPr>
        <p:blipFill>
          <a:blip r:embed="rId10">
            <a:alphaModFix/>
          </a:blip>
          <a:stretch>
            <a:fillRect/>
          </a:stretch>
        </p:blipFill>
        <p:spPr>
          <a:xfrm>
            <a:off x="22294050" y="21727150"/>
            <a:ext cx="9829800" cy="7876447"/>
          </a:xfrm>
          <a:prstGeom prst="rect">
            <a:avLst/>
          </a:prstGeom>
          <a:noFill/>
          <a:ln>
            <a:noFill/>
          </a:ln>
        </p:spPr>
      </p:pic>
      <p:sp>
        <p:nvSpPr>
          <p:cNvPr id="66" name="Google Shape;66;p1"/>
          <p:cNvSpPr txBox="1"/>
          <p:nvPr/>
        </p:nvSpPr>
        <p:spPr>
          <a:xfrm>
            <a:off x="35470567" y="12648991"/>
            <a:ext cx="5059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a:solidFill>
                  <a:schemeClr val="dk1"/>
                </a:solidFill>
                <a:latin typeface="+mn-lt"/>
                <a:ea typeface="Times New Roman"/>
                <a:cs typeface="Times New Roman"/>
                <a:sym typeface="Times New Roman"/>
              </a:rPr>
              <a:t>Figure 3 : </a:t>
            </a:r>
            <a:r>
              <a:rPr lang="en-US" sz="2400" b="1" i="1" u="none" strike="noStrike" cap="none">
                <a:solidFill>
                  <a:schemeClr val="dk1"/>
                </a:solidFill>
                <a:latin typeface="+mn-lt"/>
                <a:ea typeface="Times New Roman"/>
                <a:cs typeface="Times New Roman"/>
                <a:sym typeface="Times New Roman"/>
              </a:rPr>
              <a:t>Evaluation CTR - </a:t>
            </a:r>
            <a:r>
              <a:rPr lang="en-US" sz="2400" b="1" i="1">
                <a:solidFill>
                  <a:schemeClr val="dk1"/>
                </a:solidFill>
                <a:latin typeface="+mn-lt"/>
                <a:ea typeface="Times New Roman"/>
                <a:cs typeface="Times New Roman"/>
                <a:sym typeface="Times New Roman"/>
              </a:rPr>
              <a:t>A2C</a:t>
            </a:r>
            <a:endParaRPr sz="2400" i="1">
              <a:latin typeface="+mn-lt"/>
              <a:ea typeface="Times New Roman"/>
              <a:cs typeface="Times New Roman"/>
              <a:sym typeface="Times New Roman"/>
            </a:endParaRPr>
          </a:p>
        </p:txBody>
      </p:sp>
      <p:sp>
        <p:nvSpPr>
          <p:cNvPr id="67" name="Google Shape;67;p1"/>
          <p:cNvSpPr txBox="1"/>
          <p:nvPr/>
        </p:nvSpPr>
        <p:spPr>
          <a:xfrm>
            <a:off x="25145467" y="29603591"/>
            <a:ext cx="5059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1">
                <a:solidFill>
                  <a:schemeClr val="dk1"/>
                </a:solidFill>
                <a:latin typeface="+mn-lt"/>
                <a:ea typeface="Times New Roman"/>
                <a:cs typeface="Times New Roman"/>
                <a:sym typeface="Times New Roman"/>
              </a:rPr>
              <a:t>Figure 4 : UI-based Model</a:t>
            </a:r>
            <a:endParaRPr sz="2400" i="1">
              <a:latin typeface="+mn-lt"/>
              <a:ea typeface="Times New Roman"/>
              <a:cs typeface="Times New Roman"/>
              <a:sym typeface="Times New Roman"/>
            </a:endParaRPr>
          </a:p>
        </p:txBody>
      </p:sp>
      <p:graphicFrame>
        <p:nvGraphicFramePr>
          <p:cNvPr id="34" name="Data Table " descr="Table 1">
            <a:extLst>
              <a:ext uri="{FF2B5EF4-FFF2-40B4-BE49-F238E27FC236}">
                <a16:creationId xmlns:a16="http://schemas.microsoft.com/office/drawing/2014/main" id="{E9181D00-9EC6-D4B0-93BD-B09FFE2442BE}"/>
              </a:ext>
            </a:extLst>
          </p:cNvPr>
          <p:cNvGraphicFramePr>
            <a:graphicFrameLocks noGrp="1"/>
          </p:cNvGraphicFramePr>
          <p:nvPr>
            <p:extLst>
              <p:ext uri="{D42A27DB-BD31-4B8C-83A1-F6EECF244321}">
                <p14:modId xmlns:p14="http://schemas.microsoft.com/office/powerpoint/2010/main" val="2619477435"/>
              </p:ext>
            </p:extLst>
          </p:nvPr>
        </p:nvGraphicFramePr>
        <p:xfrm>
          <a:off x="11462550" y="26439481"/>
          <a:ext cx="10108126" cy="2685959"/>
        </p:xfrm>
        <a:graphic>
          <a:graphicData uri="http://schemas.openxmlformats.org/drawingml/2006/table">
            <a:tbl>
              <a:tblPr firstRow="1" bandRow="1">
                <a:tableStyleId>{6E25E649-3F16-4E02-A733-19D2CDBF48F0}</a:tableStyleId>
              </a:tblPr>
              <a:tblGrid>
                <a:gridCol w="1820575">
                  <a:extLst>
                    <a:ext uri="{9D8B030D-6E8A-4147-A177-3AD203B41FA5}">
                      <a16:colId xmlns:a16="http://schemas.microsoft.com/office/drawing/2014/main" val="20000"/>
                    </a:ext>
                  </a:extLst>
                </a:gridCol>
                <a:gridCol w="4522425">
                  <a:extLst>
                    <a:ext uri="{9D8B030D-6E8A-4147-A177-3AD203B41FA5}">
                      <a16:colId xmlns:a16="http://schemas.microsoft.com/office/drawing/2014/main" val="20001"/>
                    </a:ext>
                  </a:extLst>
                </a:gridCol>
                <a:gridCol w="3765126">
                  <a:extLst>
                    <a:ext uri="{9D8B030D-6E8A-4147-A177-3AD203B41FA5}">
                      <a16:colId xmlns:a16="http://schemas.microsoft.com/office/drawing/2014/main" val="20002"/>
                    </a:ext>
                  </a:extLst>
                </a:gridCol>
              </a:tblGrid>
              <a:tr h="765719">
                <a:tc gridSpan="3">
                  <a:txBody>
                    <a:bodyPr/>
                    <a:lstStyle/>
                    <a:p>
                      <a:pPr algn="ctr"/>
                      <a:r>
                        <a:rPr lang="en-US" sz="4400" dirty="0">
                          <a:ln>
                            <a:noFill/>
                            <a:prstDash val="dash"/>
                          </a:ln>
                        </a:rPr>
                        <a:t>Summary</a:t>
                      </a:r>
                      <a:endParaRPr lang="en-US" sz="4400" b="1" dirty="0">
                        <a:ln>
                          <a:noFill/>
                          <a:prstDash val="dash"/>
                        </a:ln>
                        <a:solidFill>
                          <a:schemeClr val="tx1"/>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tc hMerge="1">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601474">
                <a:tc>
                  <a:txBody>
                    <a:bodyPr/>
                    <a:lstStyle/>
                    <a:p>
                      <a:pPr algn="ctr"/>
                      <a:r>
                        <a:rPr lang="en-US" sz="3600" cap="none" spc="0" dirty="0">
                          <a:ln>
                            <a:noFill/>
                          </a:ln>
                          <a:effectLst/>
                        </a:rPr>
                        <a:t>Model</a:t>
                      </a:r>
                      <a:endParaRPr lang="en-US" sz="36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ctr"/>
                      <a:r>
                        <a:rPr lang="en-US" sz="3600" dirty="0"/>
                        <a:t>Evaluation CTR (%)</a:t>
                      </a:r>
                      <a:endParaRPr lang="en-US" sz="3600" b="0" cap="none" spc="0" dirty="0">
                        <a:ln>
                          <a:noFill/>
                        </a:ln>
                        <a:solidFill>
                          <a:schemeClr val="tx1"/>
                        </a:solidFill>
                        <a:effectLst/>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dirty="0"/>
                        <a:t>Training CTR (%)</a:t>
                      </a:r>
                      <a:endParaRPr lang="en-US" sz="3600" b="0" cap="none" spc="0" dirty="0">
                        <a:ln>
                          <a:noFill/>
                        </a:ln>
                        <a:solidFill>
                          <a:schemeClr val="tx1"/>
                        </a:solidFill>
                        <a:effectLst/>
                      </a:endParaRPr>
                    </a:p>
                  </a:txBody>
                  <a:tcPr anchor="ctr">
                    <a:lnL>
                      <a:noFill/>
                    </a:lnL>
                    <a:lnR>
                      <a:noFill/>
                    </a:lnR>
                    <a:lnT w="76200" cap="flat" cmpd="sng" algn="ctr">
                      <a:solidFill>
                        <a:schemeClr val="bg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60924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DQN</a:t>
                      </a:r>
                      <a:endParaRPr lang="en-US" sz="36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8.2</a:t>
                      </a:r>
                      <a:endParaRPr lang="en-US" sz="36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b="0" cap="none" spc="0" dirty="0">
                          <a:ln>
                            <a:noFill/>
                          </a:ln>
                          <a:solidFill>
                            <a:schemeClr val="tx1"/>
                          </a:solidFill>
                          <a:effectLst/>
                        </a:rPr>
                        <a:t>Less Stable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605359">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A2C</a:t>
                      </a:r>
                      <a:endParaRPr lang="en-US" sz="3600" b="0" cap="none" spc="0" dirty="0">
                        <a:ln>
                          <a:noFill/>
                        </a:ln>
                        <a:solidFill>
                          <a:schemeClr val="tx1"/>
                        </a:solidFill>
                        <a:effectLst/>
                      </a:endParaRPr>
                    </a:p>
                  </a:txBody>
                  <a:tcPr anchor="ctr">
                    <a:lnL w="12700" cap="flat" cmpd="sng" algn="ctr">
                      <a:no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9</a:t>
                      </a:r>
                      <a:endParaRPr lang="en-US" sz="36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sz="3600" cap="none" spc="0" dirty="0">
                          <a:ln>
                            <a:noFill/>
                          </a:ln>
                          <a:effectLst/>
                        </a:rPr>
                        <a:t>More Stable</a:t>
                      </a:r>
                      <a:endParaRPr lang="en-US" sz="3600" b="0" cap="none" spc="0" dirty="0">
                        <a:ln>
                          <a:noFill/>
                        </a:ln>
                        <a:solidFill>
                          <a:schemeClr val="tx1"/>
                        </a:solidFill>
                        <a:effectLst/>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TotalTime>
  <Words>653</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NTR</vt:lpstr>
      <vt:lpstr>Times New Roman</vt:lpstr>
      <vt:lpstr>Research Poster Template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Lalasa Mynalli</cp:lastModifiedBy>
  <cp:revision>3</cp:revision>
  <dcterms:created xsi:type="dcterms:W3CDTF">2019-03-28T18:35:19Z</dcterms:created>
  <dcterms:modified xsi:type="dcterms:W3CDTF">2025-04-29T18:57:10Z</dcterms:modified>
</cp:coreProperties>
</file>