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B7-2C59-4CFE-BAC1-32B20650DDD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D7D-B0F1-482A-94DF-2261E30FB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74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B7-2C59-4CFE-BAC1-32B20650DDD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D7D-B0F1-482A-94DF-2261E30FB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8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B7-2C59-4CFE-BAC1-32B20650DDD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D7D-B0F1-482A-94DF-2261E30FB62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382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B7-2C59-4CFE-BAC1-32B20650DDD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D7D-B0F1-482A-94DF-2261E30FB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97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B7-2C59-4CFE-BAC1-32B20650DDD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D7D-B0F1-482A-94DF-2261E30FB62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628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B7-2C59-4CFE-BAC1-32B20650DDD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D7D-B0F1-482A-94DF-2261E30FB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937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B7-2C59-4CFE-BAC1-32B20650DDD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D7D-B0F1-482A-94DF-2261E30FB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359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B7-2C59-4CFE-BAC1-32B20650DDD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D7D-B0F1-482A-94DF-2261E30FB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1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B7-2C59-4CFE-BAC1-32B20650DDD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D7D-B0F1-482A-94DF-2261E30FB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8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B7-2C59-4CFE-BAC1-32B20650DDD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D7D-B0F1-482A-94DF-2261E30FB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64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B7-2C59-4CFE-BAC1-32B20650DDD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D7D-B0F1-482A-94DF-2261E30FB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6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B7-2C59-4CFE-BAC1-32B20650DDD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D7D-B0F1-482A-94DF-2261E30FB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56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B7-2C59-4CFE-BAC1-32B20650DDD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D7D-B0F1-482A-94DF-2261E30FB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6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B7-2C59-4CFE-BAC1-32B20650DDD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D7D-B0F1-482A-94DF-2261E30FB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8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B7-2C59-4CFE-BAC1-32B20650DDD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D7D-B0F1-482A-94DF-2261E30FB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75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B7-2C59-4CFE-BAC1-32B20650DDD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DD7D-B0F1-482A-94DF-2261E30FB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07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DB7-2C59-4CFE-BAC1-32B20650DDD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84DD7D-B0F1-482A-94DF-2261E30FB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6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EEF4-4406-701A-D0A3-6B6D36B15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860" y="2404531"/>
            <a:ext cx="8796993" cy="1646302"/>
          </a:xfrm>
        </p:spPr>
        <p:txBody>
          <a:bodyPr/>
          <a:lstStyle/>
          <a:p>
            <a:r>
              <a:rPr lang="en-IN" dirty="0"/>
              <a:t>Introduction to HTML &amp;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CB07F-4417-A68C-C4FA-38A58CF43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5556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IN" sz="2400" dirty="0"/>
              <a:t>Building Blocks of the web</a:t>
            </a:r>
          </a:p>
          <a:p>
            <a:r>
              <a:rPr lang="en-IN" sz="2400" dirty="0"/>
              <a:t>Vaishnavi </a:t>
            </a:r>
            <a:r>
              <a:rPr lang="en-IN" sz="2400" dirty="0" err="1"/>
              <a:t>Tandel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915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B5BC-3A9B-9717-2124-3A67B631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Website?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0E68C-7811-14A7-D020-DF20182EC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9494"/>
            <a:ext cx="8596668" cy="1030406"/>
          </a:xfrm>
        </p:spPr>
        <p:txBody>
          <a:bodyPr>
            <a:normAutofit/>
          </a:bodyPr>
          <a:lstStyle/>
          <a:p>
            <a:r>
              <a:rPr lang="en-IN" sz="2400" dirty="0"/>
              <a:t>A Collection of web pages viewed in a browser.</a:t>
            </a:r>
          </a:p>
          <a:p>
            <a:r>
              <a:rPr lang="en-IN" sz="2400" dirty="0"/>
              <a:t>Built using HTML, CSS and </a:t>
            </a:r>
            <a:r>
              <a:rPr lang="en-IN" sz="2400" dirty="0" err="1"/>
              <a:t>Javascript</a:t>
            </a:r>
            <a:r>
              <a:rPr lang="en-IN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1E8A0-3224-3F98-B2B0-4709F1C32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2797791"/>
            <a:ext cx="8574720" cy="345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3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0D1A-6EE8-F786-526E-8EBA190E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119"/>
          </a:xfrm>
        </p:spPr>
        <p:txBody>
          <a:bodyPr/>
          <a:lstStyle/>
          <a:p>
            <a:r>
              <a:rPr lang="en-IN" dirty="0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1CF2-A862-BD0D-46DC-E9867B9E4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8203"/>
            <a:ext cx="8596668" cy="4383159"/>
          </a:xfrm>
        </p:spPr>
        <p:txBody>
          <a:bodyPr>
            <a:normAutofit/>
          </a:bodyPr>
          <a:lstStyle/>
          <a:p>
            <a:r>
              <a:rPr lang="en-IN" sz="2400" dirty="0"/>
              <a:t>HTML stands for Hyper Text Markup Language.</a:t>
            </a:r>
          </a:p>
          <a:p>
            <a:r>
              <a:rPr lang="en-IN" sz="2400" dirty="0"/>
              <a:t>It’s the skeleton of a webpage.</a:t>
            </a:r>
          </a:p>
          <a:p>
            <a:r>
              <a:rPr lang="en-IN" sz="2400" dirty="0"/>
              <a:t>Uses tags like   </a:t>
            </a:r>
            <a:r>
              <a:rPr lang="en-IN" sz="2400" b="1" dirty="0">
                <a:highlight>
                  <a:srgbClr val="C0C0C0"/>
                </a:highlight>
              </a:rPr>
              <a:t>&lt;p&gt;</a:t>
            </a:r>
            <a:r>
              <a:rPr lang="en-IN" sz="2400" b="1" dirty="0"/>
              <a:t>  </a:t>
            </a:r>
            <a:r>
              <a:rPr lang="en-IN" sz="2400" b="1" dirty="0">
                <a:highlight>
                  <a:srgbClr val="C0C0C0"/>
                </a:highlight>
              </a:rPr>
              <a:t>&lt;h1&gt;</a:t>
            </a:r>
            <a:r>
              <a:rPr lang="en-IN" sz="2400" b="1" dirty="0"/>
              <a:t>  </a:t>
            </a:r>
            <a:r>
              <a:rPr lang="en-IN" sz="2400" b="1" dirty="0">
                <a:highlight>
                  <a:srgbClr val="C0C0C0"/>
                </a:highlight>
              </a:rPr>
              <a:t>&lt;</a:t>
            </a:r>
            <a:r>
              <a:rPr lang="en-IN" sz="2400" b="1" dirty="0" err="1">
                <a:highlight>
                  <a:srgbClr val="C0C0C0"/>
                </a:highlight>
              </a:rPr>
              <a:t>img</a:t>
            </a:r>
            <a:r>
              <a:rPr lang="en-IN" sz="2400" b="1" dirty="0">
                <a:highlight>
                  <a:srgbClr val="C0C0C0"/>
                </a:highlight>
              </a:rPr>
              <a:t>&gt; </a:t>
            </a:r>
            <a:r>
              <a:rPr lang="en-IN" sz="2400" b="1" dirty="0"/>
              <a:t>,etc</a:t>
            </a:r>
          </a:p>
          <a:p>
            <a:r>
              <a:rPr lang="en-IN" sz="2400" dirty="0"/>
              <a:t>Tells the browser what content is and how to organize it.</a:t>
            </a:r>
          </a:p>
        </p:txBody>
      </p:sp>
    </p:spTree>
    <p:extLst>
      <p:ext uri="{BB962C8B-B14F-4D97-AF65-F5344CB8AC3E}">
        <p14:creationId xmlns:p14="http://schemas.microsoft.com/office/powerpoint/2010/main" val="99128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8143-2F03-076B-42E3-74A49A85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887"/>
          </a:xfrm>
        </p:spPr>
        <p:txBody>
          <a:bodyPr/>
          <a:lstStyle/>
          <a:p>
            <a:r>
              <a:rPr lang="en-IN" dirty="0"/>
              <a:t>Common HTML Tags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DBBE0E-ADDD-B1D3-8298-7D79259F3F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671423"/>
              </p:ext>
            </p:extLst>
          </p:nvPr>
        </p:nvGraphicFramePr>
        <p:xfrm>
          <a:off x="677863" y="1453487"/>
          <a:ext cx="8596312" cy="4107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03819050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505748730"/>
                    </a:ext>
                  </a:extLst>
                </a:gridCol>
              </a:tblGrid>
              <a:tr h="68466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641495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&lt;h1&gt; to &lt;h6&gt;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Headings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18570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&lt;p&gt;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Paragraph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092696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&lt;a&gt;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20103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&lt;</a:t>
                      </a:r>
                      <a:r>
                        <a:rPr lang="en-IN" dirty="0" err="1"/>
                        <a:t>img</a:t>
                      </a:r>
                      <a:r>
                        <a:rPr lang="en-IN" dirty="0"/>
                        <a:t>&gt;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0765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&lt;</a:t>
                      </a:r>
                      <a:r>
                        <a:rPr lang="en-IN" dirty="0" err="1"/>
                        <a:t>ul</a:t>
                      </a:r>
                      <a:r>
                        <a:rPr lang="en-IN" dirty="0"/>
                        <a:t>&gt; &lt;</a:t>
                      </a:r>
                      <a:r>
                        <a:rPr lang="en-IN" dirty="0" err="1"/>
                        <a:t>ol</a:t>
                      </a:r>
                      <a:r>
                        <a:rPr lang="en-IN" dirty="0"/>
                        <a:t>&gt; &lt;li&gt;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090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01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7090-6BC3-6FA1-4C8A-28686505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881"/>
          </a:xfrm>
        </p:spPr>
        <p:txBody>
          <a:bodyPr/>
          <a:lstStyle/>
          <a:p>
            <a:r>
              <a:rPr lang="en-IN" dirty="0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C64C-22F9-E6B8-2C57-D4837BAD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670"/>
            <a:ext cx="8596668" cy="1337480"/>
          </a:xfrm>
        </p:spPr>
        <p:txBody>
          <a:bodyPr/>
          <a:lstStyle/>
          <a:p>
            <a:r>
              <a:rPr lang="en-IN" dirty="0"/>
              <a:t>CSS stands for Cascading Style Sheets.</a:t>
            </a:r>
          </a:p>
          <a:p>
            <a:r>
              <a:rPr lang="en-IN" dirty="0"/>
              <a:t>Adds style, </a:t>
            </a:r>
            <a:r>
              <a:rPr lang="en-IN" dirty="0" err="1"/>
              <a:t>color</a:t>
            </a:r>
            <a:r>
              <a:rPr lang="en-IN" dirty="0"/>
              <a:t>, layout to HTML.</a:t>
            </a:r>
          </a:p>
          <a:p>
            <a:r>
              <a:rPr lang="en-IN" dirty="0"/>
              <a:t>Separates content from design.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E08FE-FBD8-ED96-7C0A-A23A00981794}"/>
              </a:ext>
            </a:extLst>
          </p:cNvPr>
          <p:cNvSpPr txBox="1"/>
          <p:nvPr/>
        </p:nvSpPr>
        <p:spPr>
          <a:xfrm>
            <a:off x="677334" y="3098042"/>
            <a:ext cx="5539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How to use CSS with HTML: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D7A7DD-558F-57FF-8ABB-BF856B916683}"/>
              </a:ext>
            </a:extLst>
          </p:cNvPr>
          <p:cNvSpPr/>
          <p:nvPr/>
        </p:nvSpPr>
        <p:spPr>
          <a:xfrm>
            <a:off x="730154" y="3891663"/>
            <a:ext cx="2053988" cy="10577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Inline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F26B86-F49F-687E-944F-4BAA1B102ECA}"/>
              </a:ext>
            </a:extLst>
          </p:cNvPr>
          <p:cNvSpPr/>
          <p:nvPr/>
        </p:nvSpPr>
        <p:spPr>
          <a:xfrm>
            <a:off x="3687169" y="3891663"/>
            <a:ext cx="2053988" cy="10577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Internal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EE67A-620E-5F0F-0603-FCA595E9A681}"/>
              </a:ext>
            </a:extLst>
          </p:cNvPr>
          <p:cNvSpPr/>
          <p:nvPr/>
        </p:nvSpPr>
        <p:spPr>
          <a:xfrm>
            <a:off x="6889844" y="3891663"/>
            <a:ext cx="2053988" cy="10577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External</a:t>
            </a:r>
          </a:p>
        </p:txBody>
      </p:sp>
    </p:spTree>
    <p:extLst>
      <p:ext uri="{BB962C8B-B14F-4D97-AF65-F5344CB8AC3E}">
        <p14:creationId xmlns:p14="http://schemas.microsoft.com/office/powerpoint/2010/main" val="42634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1F44-9E83-96A6-5831-1B17C68F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301"/>
          </a:xfrm>
        </p:spPr>
        <p:txBody>
          <a:bodyPr/>
          <a:lstStyle/>
          <a:p>
            <a:r>
              <a:rPr lang="en-IN" dirty="0"/>
              <a:t>Basic CSS Properties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0B61E3-26FD-0787-EB41-B79AE43DD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12678"/>
              </p:ext>
            </p:extLst>
          </p:nvPr>
        </p:nvGraphicFramePr>
        <p:xfrm>
          <a:off x="677863" y="1576315"/>
          <a:ext cx="8596312" cy="3869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28679523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25249695"/>
                    </a:ext>
                  </a:extLst>
                </a:gridCol>
              </a:tblGrid>
              <a:tr h="644857">
                <a:tc>
                  <a:txBody>
                    <a:bodyPr/>
                    <a:lstStyle/>
                    <a:p>
                      <a:r>
                        <a:rPr lang="en-IN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499471"/>
                  </a:ext>
                </a:extLst>
              </a:tr>
              <a:tr h="644857">
                <a:tc>
                  <a:txBody>
                    <a:bodyPr/>
                    <a:lstStyle/>
                    <a:p>
                      <a:r>
                        <a:rPr lang="en-IN" dirty="0" err="1"/>
                        <a:t>Color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Text </a:t>
                      </a:r>
                      <a:r>
                        <a:rPr lang="en-IN" dirty="0" err="1"/>
                        <a:t>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651474"/>
                  </a:ext>
                </a:extLst>
              </a:tr>
              <a:tr h="644857">
                <a:tc>
                  <a:txBody>
                    <a:bodyPr/>
                    <a:lstStyle/>
                    <a:p>
                      <a:r>
                        <a:rPr lang="en-IN" dirty="0"/>
                        <a:t>background-</a:t>
                      </a:r>
                      <a:r>
                        <a:rPr lang="en-IN" dirty="0" err="1"/>
                        <a:t>color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Background </a:t>
                      </a:r>
                      <a:r>
                        <a:rPr lang="en-IN" dirty="0" err="1"/>
                        <a:t>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925713"/>
                  </a:ext>
                </a:extLst>
              </a:tr>
              <a:tr h="644857">
                <a:tc>
                  <a:txBody>
                    <a:bodyPr/>
                    <a:lstStyle/>
                    <a:p>
                      <a:r>
                        <a:rPr lang="en-IN" dirty="0"/>
                        <a:t>Font-size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553677"/>
                  </a:ext>
                </a:extLst>
              </a:tr>
              <a:tr h="644857">
                <a:tc>
                  <a:txBody>
                    <a:bodyPr/>
                    <a:lstStyle/>
                    <a:p>
                      <a:r>
                        <a:rPr lang="en-IN" dirty="0"/>
                        <a:t>Padding/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Space inside and outside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944020"/>
                  </a:ext>
                </a:extLst>
              </a:tr>
              <a:tr h="644857">
                <a:tc>
                  <a:txBody>
                    <a:bodyPr/>
                    <a:lstStyle/>
                    <a:p>
                      <a:r>
                        <a:rPr lang="en-IN" dirty="0"/>
                        <a:t>border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Adds borders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420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3151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176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Introduction to HTML &amp; CSS</vt:lpstr>
      <vt:lpstr>What is a Website?</vt:lpstr>
      <vt:lpstr>What is HTML?</vt:lpstr>
      <vt:lpstr>Common HTML Tags</vt:lpstr>
      <vt:lpstr>What is CSS?</vt:lpstr>
      <vt:lpstr>Basic CSS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vaishtandel2708@gmail.com</dc:creator>
  <cp:lastModifiedBy>vaishtandel2708@gmail.com</cp:lastModifiedBy>
  <cp:revision>1</cp:revision>
  <dcterms:created xsi:type="dcterms:W3CDTF">2025-06-20T14:58:28Z</dcterms:created>
  <dcterms:modified xsi:type="dcterms:W3CDTF">2025-06-20T17:27:22Z</dcterms:modified>
</cp:coreProperties>
</file>