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68" r:id="rId5"/>
    <p:sldId id="259" r:id="rId6"/>
    <p:sldId id="269" r:id="rId7"/>
    <p:sldId id="270" r:id="rId8"/>
    <p:sldId id="260" r:id="rId9"/>
    <p:sldId id="271" r:id="rId10"/>
    <p:sldId id="273" r:id="rId11"/>
    <p:sldId id="261" r:id="rId12"/>
    <p:sldId id="262" r:id="rId13"/>
    <p:sldId id="263" r:id="rId14"/>
    <p:sldId id="264" r:id="rId15"/>
    <p:sldId id="274" r:id="rId16"/>
    <p:sldId id="265" r:id="rId17"/>
    <p:sldId id="267" r:id="rId18"/>
  </p:sldIdLst>
  <p:sldSz cx="9144000" cy="5143500" type="screen16x9"/>
  <p:notesSz cx="6858000" cy="9144000"/>
  <p:embeddedFontLst>
    <p:embeddedFont>
      <p:font typeface="IBM Plex Sans Medium" panose="020B0603050203000203"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ec6a1759d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ec6a1759d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ec6a1759d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ec6a1759d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ec6a1759d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ec6a1759d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ec6a1759d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ec6a1759d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ec6a1759d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ec6a1759d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653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ec6a1759d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ec6a1759d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ec6a1759d4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ec6a1759d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ec6a1759d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ec6a1759d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ec6a1759d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ec6a1759d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ec6a1759d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ec6a1759d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309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ec6a1759d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ec6a1759d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ec6a1759d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ec6a1759d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1834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ec6a1759d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ec6a1759d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9295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ec6a1759d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ec6a1759d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ec6a1759d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ec6a1759d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3803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pacificdata.org/"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61727"/>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208675" y="857600"/>
            <a:ext cx="6854400" cy="78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000" dirty="0">
                <a:solidFill>
                  <a:schemeClr val="lt1"/>
                </a:solidFill>
                <a:latin typeface="IBM Plex Sans Medium"/>
                <a:ea typeface="IBM Plex Sans Medium"/>
                <a:cs typeface="IBM Plex Sans Medium"/>
                <a:sym typeface="IBM Plex Sans Medium"/>
              </a:rPr>
              <a:t>Data Analytics </a:t>
            </a:r>
            <a:r>
              <a:rPr lang="en" sz="2000" dirty="0">
                <a:solidFill>
                  <a:schemeClr val="lt1"/>
                </a:solidFill>
                <a:latin typeface="+mn-lt"/>
                <a:ea typeface="IBM Plex Sans Medium"/>
                <a:cs typeface="IBM Plex Sans Medium"/>
                <a:sym typeface="IBM Plex Sans Medium"/>
              </a:rPr>
              <a:t>Internship</a:t>
            </a:r>
            <a:r>
              <a:rPr lang="en" sz="2000" dirty="0">
                <a:solidFill>
                  <a:schemeClr val="lt1"/>
                </a:solidFill>
                <a:latin typeface="IBM Plex Sans Medium"/>
                <a:ea typeface="IBM Plex Sans Medium"/>
                <a:cs typeface="IBM Plex Sans Medium"/>
                <a:sym typeface="IBM Plex Sans Medium"/>
              </a:rPr>
              <a:t> Program 2024</a:t>
            </a:r>
            <a:br>
              <a:rPr lang="en" sz="1800" dirty="0">
                <a:solidFill>
                  <a:schemeClr val="lt1"/>
                </a:solidFill>
                <a:latin typeface="IBM Plex Sans Medium"/>
                <a:ea typeface="IBM Plex Sans Medium"/>
                <a:cs typeface="IBM Plex Sans Medium"/>
                <a:sym typeface="IBM Plex Sans Medium"/>
              </a:rPr>
            </a:br>
            <a:r>
              <a:rPr lang="en" sz="1800" dirty="0">
                <a:solidFill>
                  <a:schemeClr val="lt1"/>
                </a:solidFill>
                <a:latin typeface="+mj-lt"/>
                <a:ea typeface="IBM Plex Sans Medium"/>
                <a:cs typeface="IBM Plex Sans Medium"/>
                <a:sym typeface="IBM Plex Sans Medium"/>
              </a:rPr>
              <a:t>Final Project Presentation</a:t>
            </a:r>
            <a:endParaRPr sz="1800" dirty="0">
              <a:solidFill>
                <a:schemeClr val="lt1"/>
              </a:solidFill>
              <a:latin typeface="+mj-lt"/>
              <a:ea typeface="IBM Plex Sans Medium"/>
              <a:cs typeface="IBM Plex Sans Medium"/>
              <a:sym typeface="IBM Plex Sans Medium"/>
            </a:endParaRPr>
          </a:p>
        </p:txBody>
      </p:sp>
      <p:sp>
        <p:nvSpPr>
          <p:cNvPr id="55" name="Google Shape;55;p13"/>
          <p:cNvSpPr txBox="1"/>
          <p:nvPr/>
        </p:nvSpPr>
        <p:spPr>
          <a:xfrm>
            <a:off x="4334400" y="50150"/>
            <a:ext cx="48096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lt1"/>
                </a:solidFill>
                <a:latin typeface="+mj-lt"/>
                <a:ea typeface="IBM Plex Sans"/>
                <a:cs typeface="IBM Plex Sans"/>
                <a:sym typeface="IBM Plex Sans"/>
              </a:rPr>
              <a:t>IBM</a:t>
            </a:r>
            <a:r>
              <a:rPr lang="en" sz="1600" dirty="0">
                <a:solidFill>
                  <a:schemeClr val="lt1"/>
                </a:solidFill>
                <a:latin typeface="+mj-lt"/>
                <a:ea typeface="IBM Plex Sans Medium"/>
                <a:cs typeface="IBM Plex Sans Medium"/>
                <a:sym typeface="IBM Plex Sans Medium"/>
              </a:rPr>
              <a:t> </a:t>
            </a:r>
            <a:r>
              <a:rPr lang="en" sz="1600" dirty="0">
                <a:solidFill>
                  <a:schemeClr val="lt1"/>
                </a:solidFill>
                <a:latin typeface="+mj-lt"/>
                <a:ea typeface="IBM Plex Sans"/>
                <a:cs typeface="IBM Plex Sans"/>
                <a:sym typeface="IBM Plex Sans"/>
              </a:rPr>
              <a:t>SkillsBuild</a:t>
            </a:r>
            <a:r>
              <a:rPr lang="en" sz="1600" b="1" dirty="0">
                <a:solidFill>
                  <a:schemeClr val="lt1"/>
                </a:solidFill>
                <a:latin typeface="+mj-lt"/>
                <a:ea typeface="IBM Plex Sans"/>
                <a:cs typeface="IBM Plex Sans"/>
                <a:sym typeface="IBM Plex Sans"/>
              </a:rPr>
              <a:t> </a:t>
            </a:r>
            <a:r>
              <a:rPr lang="en" sz="1600" dirty="0">
                <a:solidFill>
                  <a:schemeClr val="lt1"/>
                </a:solidFill>
                <a:latin typeface="+mj-lt"/>
                <a:ea typeface="IBM Plex Sans"/>
                <a:cs typeface="IBM Plex Sans"/>
                <a:sym typeface="IBM Plex Sans"/>
              </a:rPr>
              <a:t>for Adult Learners - Data Analytics</a:t>
            </a:r>
            <a:endParaRPr sz="1600" dirty="0">
              <a:solidFill>
                <a:schemeClr val="lt1"/>
              </a:solidFill>
              <a:latin typeface="+mj-lt"/>
              <a:ea typeface="IBM Plex Sans"/>
              <a:cs typeface="IBM Plex Sans"/>
              <a:sym typeface="IBM Plex Sans"/>
            </a:endParaRPr>
          </a:p>
        </p:txBody>
      </p:sp>
      <p:sp>
        <p:nvSpPr>
          <p:cNvPr id="56" name="Google Shape;56;p13"/>
          <p:cNvSpPr/>
          <p:nvPr/>
        </p:nvSpPr>
        <p:spPr>
          <a:xfrm>
            <a:off x="1" y="1927537"/>
            <a:ext cx="9144000" cy="2256289"/>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mj-lt"/>
                <a:ea typeface="IBM Plex Sans Medium"/>
                <a:cs typeface="IBM Plex Sans Medium"/>
                <a:sym typeface="IBM Plex Sans Medium"/>
              </a:rPr>
              <a:t> Project Name : </a:t>
            </a:r>
            <a:r>
              <a:rPr lang="en-US" sz="1600" b="1" dirty="0">
                <a:latin typeface="+mj-lt"/>
                <a:ea typeface="IBM Plex Sans Medium"/>
                <a:cs typeface="IBM Plex Sans Medium"/>
                <a:sym typeface="IBM Plex Sans Medium"/>
              </a:rPr>
              <a:t>SDG:-6  Clean Water and Sanitation</a:t>
            </a:r>
          </a:p>
          <a:p>
            <a:pPr marL="0" lvl="0" indent="0" algn="ctr" rtl="0">
              <a:spcBef>
                <a:spcPts val="0"/>
              </a:spcBef>
              <a:spcAft>
                <a:spcPts val="0"/>
              </a:spcAft>
              <a:buNone/>
            </a:pPr>
            <a:r>
              <a:rPr lang="en-US" sz="1600" dirty="0">
                <a:latin typeface="+mj-lt"/>
                <a:ea typeface="IBM Plex Sans Medium"/>
                <a:cs typeface="IBM Plex Sans Medium"/>
                <a:sym typeface="IBM Plex Sans Medium"/>
              </a:rPr>
              <a:t>Unique ID: </a:t>
            </a:r>
            <a:r>
              <a:rPr lang="en-US" sz="2000" b="1" i="0" dirty="0">
                <a:solidFill>
                  <a:srgbClr val="4F5050"/>
                </a:solidFill>
                <a:effectLst/>
                <a:highlight>
                  <a:srgbClr val="FFFFFF"/>
                </a:highlight>
                <a:latin typeface="+mj-lt"/>
              </a:rPr>
              <a:t>IBM2852</a:t>
            </a:r>
            <a:br>
              <a:rPr lang="en-US" sz="1600" dirty="0">
                <a:latin typeface="+mj-lt"/>
                <a:ea typeface="IBM Plex Sans Medium"/>
                <a:cs typeface="IBM Plex Sans Medium"/>
                <a:sym typeface="IBM Plex Sans Medium"/>
              </a:rPr>
            </a:br>
            <a:r>
              <a:rPr lang="en-US" sz="1600" dirty="0">
                <a:latin typeface="+mj-lt"/>
                <a:ea typeface="IBM Plex Sans Medium"/>
                <a:cs typeface="IBM Plex Sans Medium"/>
                <a:sym typeface="IBM Plex Sans Medium"/>
              </a:rPr>
              <a:t>Team Name: </a:t>
            </a:r>
            <a:r>
              <a:rPr lang="en-US" sz="2000" b="1" i="0" dirty="0">
                <a:effectLst/>
                <a:highlight>
                  <a:srgbClr val="FFFFFF"/>
                </a:highlight>
                <a:latin typeface="+mj-lt"/>
              </a:rPr>
              <a:t>Insightful Analysts</a:t>
            </a:r>
            <a:endParaRPr lang="en-US" sz="1600" dirty="0">
              <a:latin typeface="+mj-lt"/>
              <a:ea typeface="IBM Plex Sans Medium"/>
              <a:cs typeface="IBM Plex Sans Medium"/>
              <a:sym typeface="IBM Plex Sans Medium"/>
            </a:endParaRPr>
          </a:p>
          <a:p>
            <a:pPr marL="0" lvl="0" indent="0" algn="ctr" rtl="0">
              <a:spcBef>
                <a:spcPts val="0"/>
              </a:spcBef>
              <a:spcAft>
                <a:spcPts val="0"/>
              </a:spcAft>
              <a:buNone/>
            </a:pPr>
            <a:r>
              <a:rPr lang="en-US" sz="1600" dirty="0">
                <a:latin typeface="+mj-lt"/>
                <a:ea typeface="IBM Plex Sans Medium"/>
                <a:cs typeface="IBM Plex Sans Medium"/>
                <a:sym typeface="IBM Plex Sans Medium"/>
              </a:rPr>
              <a:t>College Name: </a:t>
            </a:r>
            <a:r>
              <a:rPr lang="en-US" sz="1600" b="1" dirty="0">
                <a:latin typeface="+mj-lt"/>
                <a:ea typeface="IBM Plex Sans Medium"/>
                <a:cs typeface="IBM Plex Sans Medium"/>
                <a:sym typeface="IBM Plex Sans Medium"/>
              </a:rPr>
              <a:t>MIT ADT UNIVERSITY</a:t>
            </a:r>
            <a:endParaRPr sz="1600" b="1" dirty="0">
              <a:latin typeface="+mj-lt"/>
              <a:ea typeface="IBM Plex Sans Medium"/>
              <a:cs typeface="IBM Plex Sans Medium"/>
              <a:sym typeface="IBM Plex Sans Medium"/>
            </a:endParaRPr>
          </a:p>
        </p:txBody>
      </p:sp>
      <p:sp>
        <p:nvSpPr>
          <p:cNvPr id="57" name="Google Shape;57;p13"/>
          <p:cNvSpPr/>
          <p:nvPr/>
        </p:nvSpPr>
        <p:spPr>
          <a:xfrm>
            <a:off x="313000" y="1316675"/>
            <a:ext cx="6969300" cy="31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 name="Google Shape;58;p13"/>
          <p:cNvSpPr/>
          <p:nvPr/>
        </p:nvSpPr>
        <p:spPr>
          <a:xfrm>
            <a:off x="0" y="4018825"/>
            <a:ext cx="9144000" cy="959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59" name="Google Shape;59;p13"/>
          <p:cNvPicPr preferRelativeResize="0"/>
          <p:nvPr/>
        </p:nvPicPr>
        <p:blipFill>
          <a:blip r:embed="rId3">
            <a:alphaModFix/>
          </a:blip>
          <a:stretch>
            <a:fillRect/>
          </a:stretch>
        </p:blipFill>
        <p:spPr>
          <a:xfrm>
            <a:off x="7282300" y="4288751"/>
            <a:ext cx="1711124" cy="584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4EFD-727D-4D72-9149-6463447CA22C}"/>
              </a:ext>
            </a:extLst>
          </p:cNvPr>
          <p:cNvSpPr>
            <a:spLocks noGrp="1"/>
          </p:cNvSpPr>
          <p:nvPr>
            <p:ph type="title"/>
          </p:nvPr>
        </p:nvSpPr>
        <p:spPr/>
        <p:txBody>
          <a:bodyPr>
            <a:normAutofit fontScale="90000"/>
          </a:bodyPr>
          <a:lstStyle/>
          <a:p>
            <a:pPr algn="ctr"/>
            <a:r>
              <a:rPr lang="en-IN" dirty="0"/>
              <a:t>Snapshots of Data</a:t>
            </a:r>
          </a:p>
        </p:txBody>
      </p:sp>
      <p:sp>
        <p:nvSpPr>
          <p:cNvPr id="3" name="Text Placeholder 2">
            <a:extLst>
              <a:ext uri="{FF2B5EF4-FFF2-40B4-BE49-F238E27FC236}">
                <a16:creationId xmlns:a16="http://schemas.microsoft.com/office/drawing/2014/main" id="{FA66F018-4059-1E3A-B2F3-51D9B410C2F1}"/>
              </a:ext>
            </a:extLst>
          </p:cNvPr>
          <p:cNvSpPr>
            <a:spLocks noGrp="1"/>
          </p:cNvSpPr>
          <p:nvPr>
            <p:ph type="body" idx="1"/>
          </p:nvPr>
        </p:nvSpPr>
        <p:spPr>
          <a:xfrm>
            <a:off x="311700" y="1152475"/>
            <a:ext cx="4260300" cy="3416400"/>
          </a:xfrm>
        </p:spPr>
        <p:txBody>
          <a:bodyPr/>
          <a:lstStyle/>
          <a:p>
            <a:r>
              <a:rPr lang="en-IN" dirty="0"/>
              <a:t>Dataset in </a:t>
            </a:r>
            <a:r>
              <a:rPr lang="en-IN" b="1" dirty="0"/>
              <a:t>Excel</a:t>
            </a:r>
          </a:p>
        </p:txBody>
      </p:sp>
      <p:sp>
        <p:nvSpPr>
          <p:cNvPr id="4" name="Text Placeholder 3">
            <a:extLst>
              <a:ext uri="{FF2B5EF4-FFF2-40B4-BE49-F238E27FC236}">
                <a16:creationId xmlns:a16="http://schemas.microsoft.com/office/drawing/2014/main" id="{49345921-C893-7BB4-63DA-3D312BF9FA15}"/>
              </a:ext>
            </a:extLst>
          </p:cNvPr>
          <p:cNvSpPr>
            <a:spLocks noGrp="1"/>
          </p:cNvSpPr>
          <p:nvPr>
            <p:ph type="body" idx="2"/>
          </p:nvPr>
        </p:nvSpPr>
        <p:spPr/>
        <p:txBody>
          <a:bodyPr/>
          <a:lstStyle/>
          <a:p>
            <a:r>
              <a:rPr lang="en-IN" dirty="0"/>
              <a:t>Dataset clean in the </a:t>
            </a:r>
            <a:r>
              <a:rPr lang="en-IN" b="1" dirty="0" err="1"/>
              <a:t>Jupyter</a:t>
            </a:r>
            <a:r>
              <a:rPr lang="en-IN" b="1" dirty="0"/>
              <a:t> Notebook</a:t>
            </a:r>
          </a:p>
        </p:txBody>
      </p:sp>
      <p:pic>
        <p:nvPicPr>
          <p:cNvPr id="6" name="Picture 5">
            <a:extLst>
              <a:ext uri="{FF2B5EF4-FFF2-40B4-BE49-F238E27FC236}">
                <a16:creationId xmlns:a16="http://schemas.microsoft.com/office/drawing/2014/main" id="{5DE1E402-0BAD-F112-4D9A-7A4F7BF544BC}"/>
              </a:ext>
            </a:extLst>
          </p:cNvPr>
          <p:cNvPicPr>
            <a:picLocks noChangeAspect="1"/>
          </p:cNvPicPr>
          <p:nvPr/>
        </p:nvPicPr>
        <p:blipFill>
          <a:blip r:embed="rId2"/>
          <a:stretch>
            <a:fillRect/>
          </a:stretch>
        </p:blipFill>
        <p:spPr>
          <a:xfrm>
            <a:off x="364270" y="1553739"/>
            <a:ext cx="4114571" cy="2943257"/>
          </a:xfrm>
          <a:prstGeom prst="rect">
            <a:avLst/>
          </a:prstGeom>
        </p:spPr>
      </p:pic>
      <p:pic>
        <p:nvPicPr>
          <p:cNvPr id="8" name="Picture 7">
            <a:extLst>
              <a:ext uri="{FF2B5EF4-FFF2-40B4-BE49-F238E27FC236}">
                <a16:creationId xmlns:a16="http://schemas.microsoft.com/office/drawing/2014/main" id="{A7BCAC1C-9441-FDCE-FDF8-11E50F89240A}"/>
              </a:ext>
            </a:extLst>
          </p:cNvPr>
          <p:cNvPicPr>
            <a:picLocks noChangeAspect="1"/>
          </p:cNvPicPr>
          <p:nvPr/>
        </p:nvPicPr>
        <p:blipFill>
          <a:blip r:embed="rId3"/>
          <a:stretch>
            <a:fillRect/>
          </a:stretch>
        </p:blipFill>
        <p:spPr>
          <a:xfrm>
            <a:off x="4926526" y="1553739"/>
            <a:ext cx="3853204" cy="2875903"/>
          </a:xfrm>
          <a:prstGeom prst="rect">
            <a:avLst/>
          </a:prstGeom>
        </p:spPr>
      </p:pic>
    </p:spTree>
    <p:extLst>
      <p:ext uri="{BB962C8B-B14F-4D97-AF65-F5344CB8AC3E}">
        <p14:creationId xmlns:p14="http://schemas.microsoft.com/office/powerpoint/2010/main" val="841413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Google Shape;91;p18"/>
          <p:cNvSpPr txBox="1"/>
          <p:nvPr/>
        </p:nvSpPr>
        <p:spPr>
          <a:xfrm>
            <a:off x="192522" y="0"/>
            <a:ext cx="26397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IBM Plex Sans Medium"/>
                <a:ea typeface="IBM Plex Sans Medium"/>
                <a:cs typeface="IBM Plex Sans Medium"/>
                <a:sym typeface="IBM Plex Sans Medium"/>
              </a:rPr>
              <a:t>Data </a:t>
            </a:r>
            <a:r>
              <a:rPr lang="en" sz="1800" dirty="0">
                <a:solidFill>
                  <a:schemeClr val="dk1"/>
                </a:solidFill>
                <a:latin typeface="+mj-lt"/>
                <a:ea typeface="IBM Plex Sans Medium"/>
                <a:cs typeface="IBM Plex Sans Medium"/>
                <a:sym typeface="IBM Plex Sans Medium"/>
              </a:rPr>
              <a:t>Preprocessing</a:t>
            </a:r>
            <a:endParaRPr sz="1800" dirty="0">
              <a:solidFill>
                <a:schemeClr val="dk1"/>
              </a:solidFill>
              <a:latin typeface="+mj-lt"/>
              <a:ea typeface="IBM Plex Sans Medium"/>
              <a:cs typeface="IBM Plex Sans Medium"/>
              <a:sym typeface="IBM Plex Sans Medium"/>
            </a:endParaRPr>
          </a:p>
        </p:txBody>
      </p:sp>
      <p:sp>
        <p:nvSpPr>
          <p:cNvPr id="92" name="Google Shape;92;p18"/>
          <p:cNvSpPr txBox="1"/>
          <p:nvPr/>
        </p:nvSpPr>
        <p:spPr>
          <a:xfrm>
            <a:off x="-59473" y="364858"/>
            <a:ext cx="9516472" cy="4854497"/>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Clr>
                <a:schemeClr val="dk1"/>
              </a:buClr>
              <a:buSzPts val="1800"/>
            </a:pPr>
            <a:r>
              <a:rPr lang="en-US" sz="1800" dirty="0">
                <a:solidFill>
                  <a:schemeClr val="dk1"/>
                </a:solidFill>
              </a:rPr>
              <a:t> </a:t>
            </a:r>
            <a:r>
              <a:rPr lang="en-US" sz="1800" b="1" dirty="0">
                <a:solidFill>
                  <a:schemeClr val="dk1"/>
                </a:solidFill>
              </a:rPr>
              <a:t>Data Cleaning Methods</a:t>
            </a:r>
          </a:p>
          <a:p>
            <a:pPr marL="114300" lvl="0" algn="l" rtl="0">
              <a:spcBef>
                <a:spcPts val="0"/>
              </a:spcBef>
              <a:spcAft>
                <a:spcPts val="0"/>
              </a:spcAft>
              <a:buClr>
                <a:schemeClr val="dk1"/>
              </a:buClr>
              <a:buSzPts val="1800"/>
            </a:pPr>
            <a:r>
              <a:rPr lang="en-US" sz="1800" dirty="0">
                <a:solidFill>
                  <a:schemeClr val="dk1"/>
                </a:solidFill>
              </a:rPr>
              <a:t>- Data Validation: Cross-referencing data from multiple sources to identify and correct errors.</a:t>
            </a:r>
          </a:p>
          <a:p>
            <a:pPr marL="114300" lvl="0" algn="l" rtl="0">
              <a:spcBef>
                <a:spcPts val="0"/>
              </a:spcBef>
              <a:spcAft>
                <a:spcPts val="0"/>
              </a:spcAft>
              <a:buClr>
                <a:schemeClr val="dk1"/>
              </a:buClr>
              <a:buSzPts val="1800"/>
            </a:pPr>
            <a:r>
              <a:rPr lang="en-US" sz="1800" dirty="0">
                <a:solidFill>
                  <a:schemeClr val="dk1"/>
                </a:solidFill>
              </a:rPr>
              <a:t>- Outlier Detection: Identifying and handling outliers using statistical techniques to ensure data accuracy.</a:t>
            </a:r>
          </a:p>
          <a:p>
            <a:pPr marL="114300" lvl="0" algn="l" rtl="0">
              <a:spcBef>
                <a:spcPts val="0"/>
              </a:spcBef>
              <a:spcAft>
                <a:spcPts val="0"/>
              </a:spcAft>
              <a:buClr>
                <a:schemeClr val="dk1"/>
              </a:buClr>
              <a:buSzPts val="1800"/>
            </a:pPr>
            <a:endParaRPr lang="en-US" sz="1800" b="1" dirty="0">
              <a:solidFill>
                <a:schemeClr val="dk1"/>
              </a:solidFill>
            </a:endParaRPr>
          </a:p>
          <a:p>
            <a:pPr marL="114300" lvl="0" algn="l" rtl="0">
              <a:spcBef>
                <a:spcPts val="0"/>
              </a:spcBef>
              <a:spcAft>
                <a:spcPts val="0"/>
              </a:spcAft>
              <a:buClr>
                <a:schemeClr val="dk1"/>
              </a:buClr>
              <a:buSzPts val="1800"/>
            </a:pPr>
            <a:r>
              <a:rPr lang="en-US" sz="1800" b="1" dirty="0">
                <a:solidFill>
                  <a:schemeClr val="dk1"/>
                </a:solidFill>
              </a:rPr>
              <a:t>Handling Missing Values</a:t>
            </a:r>
          </a:p>
          <a:p>
            <a:pPr marL="114300" lvl="0" algn="l" rtl="0">
              <a:spcBef>
                <a:spcPts val="0"/>
              </a:spcBef>
              <a:spcAft>
                <a:spcPts val="0"/>
              </a:spcAft>
              <a:buClr>
                <a:schemeClr val="dk1"/>
              </a:buClr>
              <a:buSzPts val="1800"/>
            </a:pPr>
            <a:r>
              <a:rPr lang="en-US" sz="1800" dirty="0">
                <a:solidFill>
                  <a:schemeClr val="dk1"/>
                </a:solidFill>
              </a:rPr>
              <a:t>- Imputation: Replacing missing values with mean, median, or mode of the respective feature.</a:t>
            </a:r>
          </a:p>
          <a:p>
            <a:pPr marL="114300" lvl="0" algn="l" rtl="0">
              <a:spcBef>
                <a:spcPts val="0"/>
              </a:spcBef>
              <a:spcAft>
                <a:spcPts val="0"/>
              </a:spcAft>
              <a:buClr>
                <a:schemeClr val="dk1"/>
              </a:buClr>
              <a:buSzPts val="1800"/>
            </a:pPr>
            <a:r>
              <a:rPr lang="en-US" sz="1800" dirty="0">
                <a:solidFill>
                  <a:schemeClr val="dk1"/>
                </a:solidFill>
              </a:rPr>
              <a:t>- Deletion: Removing records with missing values if they constitute a small proportion of the dataset.</a:t>
            </a:r>
          </a:p>
          <a:p>
            <a:pPr marL="114300" lvl="0" algn="l" rtl="0">
              <a:spcBef>
                <a:spcPts val="0"/>
              </a:spcBef>
              <a:spcAft>
                <a:spcPts val="0"/>
              </a:spcAft>
              <a:buClr>
                <a:schemeClr val="dk1"/>
              </a:buClr>
              <a:buSzPts val="1800"/>
            </a:pPr>
            <a:endParaRPr lang="en-US" sz="1800" dirty="0">
              <a:solidFill>
                <a:schemeClr val="dk1"/>
              </a:solidFill>
            </a:endParaRPr>
          </a:p>
          <a:p>
            <a:pPr marL="114300" lvl="0" algn="l" rtl="0">
              <a:spcBef>
                <a:spcPts val="0"/>
              </a:spcBef>
              <a:spcAft>
                <a:spcPts val="0"/>
              </a:spcAft>
              <a:buClr>
                <a:schemeClr val="dk1"/>
              </a:buClr>
              <a:buSzPts val="1800"/>
            </a:pPr>
            <a:r>
              <a:rPr lang="en-US" sz="1800" dirty="0">
                <a:solidFill>
                  <a:schemeClr val="dk1"/>
                </a:solidFill>
              </a:rPr>
              <a:t> </a:t>
            </a:r>
            <a:r>
              <a:rPr lang="en-US" sz="1800" b="1" dirty="0">
                <a:solidFill>
                  <a:schemeClr val="dk1"/>
                </a:solidFill>
              </a:rPr>
              <a:t>Data Transformation Techniques</a:t>
            </a:r>
          </a:p>
          <a:p>
            <a:pPr marL="114300" lvl="0" algn="l" rtl="0">
              <a:spcBef>
                <a:spcPts val="0"/>
              </a:spcBef>
              <a:spcAft>
                <a:spcPts val="0"/>
              </a:spcAft>
              <a:buClr>
                <a:schemeClr val="dk1"/>
              </a:buClr>
              <a:buSzPts val="1800"/>
            </a:pPr>
            <a:r>
              <a:rPr lang="en-US" sz="1800" dirty="0">
                <a:solidFill>
                  <a:schemeClr val="dk1"/>
                </a:solidFill>
              </a:rPr>
              <a:t>- Normalization: Scaling data to a standard range (e.g., 0 to 1) to ensure uniformity.</a:t>
            </a:r>
          </a:p>
          <a:p>
            <a:pPr marL="114300" lvl="0" algn="l" rtl="0">
              <a:spcBef>
                <a:spcPts val="0"/>
              </a:spcBef>
              <a:spcAft>
                <a:spcPts val="0"/>
              </a:spcAft>
              <a:buClr>
                <a:schemeClr val="dk1"/>
              </a:buClr>
              <a:buSzPts val="1800"/>
            </a:pPr>
            <a:r>
              <a:rPr lang="en-US" sz="1800" dirty="0">
                <a:solidFill>
                  <a:schemeClr val="dk1"/>
                </a:solidFill>
              </a:rPr>
              <a:t>- Encoding: Converting categorical variables into numerical formats using techniques like one-hot encoding.</a:t>
            </a:r>
            <a:endParaRPr sz="1800" dirty="0">
              <a:solidFill>
                <a:schemeClr val="dk1"/>
              </a:solidFill>
            </a:endParaRPr>
          </a:p>
        </p:txBody>
      </p:sp>
      <p:sp>
        <p:nvSpPr>
          <p:cNvPr id="93" name="Google Shape;93;p18"/>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p:nvPr/>
        </p:nvSpPr>
        <p:spPr>
          <a:xfrm>
            <a:off x="135650" y="50067"/>
            <a:ext cx="26397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IBM Plex Sans Medium"/>
                <a:ea typeface="IBM Plex Sans Medium"/>
                <a:cs typeface="IBM Plex Sans Medium"/>
                <a:sym typeface="IBM Plex Sans Medium"/>
              </a:rPr>
              <a:t>Data </a:t>
            </a:r>
            <a:r>
              <a:rPr lang="en" sz="1800" dirty="0">
                <a:solidFill>
                  <a:schemeClr val="dk1"/>
                </a:solidFill>
                <a:latin typeface="+mj-lt"/>
                <a:ea typeface="IBM Plex Sans Medium"/>
                <a:cs typeface="IBM Plex Sans Medium"/>
                <a:sym typeface="IBM Plex Sans Medium"/>
              </a:rPr>
              <a:t>Analysis</a:t>
            </a:r>
            <a:endParaRPr sz="1800" dirty="0">
              <a:solidFill>
                <a:schemeClr val="dk1"/>
              </a:solidFill>
              <a:latin typeface="+mj-lt"/>
              <a:ea typeface="IBM Plex Sans Medium"/>
              <a:cs typeface="IBM Plex Sans Medium"/>
              <a:sym typeface="IBM Plex Sans Medium"/>
            </a:endParaRPr>
          </a:p>
        </p:txBody>
      </p:sp>
      <p:sp>
        <p:nvSpPr>
          <p:cNvPr id="99" name="Google Shape;99;p19"/>
          <p:cNvSpPr txBox="1"/>
          <p:nvPr/>
        </p:nvSpPr>
        <p:spPr>
          <a:xfrm>
            <a:off x="271346" y="353700"/>
            <a:ext cx="8601307" cy="4643089"/>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Clr>
                <a:schemeClr val="dk1"/>
              </a:buClr>
              <a:buSzPts val="1800"/>
            </a:pPr>
            <a:r>
              <a:rPr lang="en-US" sz="1800" b="1" dirty="0">
                <a:solidFill>
                  <a:schemeClr val="dk1"/>
                </a:solidFill>
              </a:rPr>
              <a:t>Analytical Tools and Methods Used</a:t>
            </a:r>
          </a:p>
          <a:p>
            <a:pPr marL="114300" lvl="0" algn="l" rtl="0">
              <a:spcBef>
                <a:spcPts val="0"/>
              </a:spcBef>
              <a:spcAft>
                <a:spcPts val="0"/>
              </a:spcAft>
              <a:buClr>
                <a:schemeClr val="dk1"/>
              </a:buClr>
              <a:buSzPts val="1800"/>
            </a:pPr>
            <a:r>
              <a:rPr lang="en-US" sz="1800" dirty="0">
                <a:solidFill>
                  <a:schemeClr val="dk1"/>
                </a:solidFill>
              </a:rPr>
              <a:t>- Python and Pandas: For data manipulation, cleaning, and analysis.</a:t>
            </a:r>
          </a:p>
          <a:p>
            <a:pPr marL="114300" lvl="0" algn="l" rtl="0">
              <a:spcBef>
                <a:spcPts val="0"/>
              </a:spcBef>
              <a:spcAft>
                <a:spcPts val="0"/>
              </a:spcAft>
              <a:buClr>
                <a:schemeClr val="dk1"/>
              </a:buClr>
              <a:buSzPts val="1800"/>
            </a:pPr>
            <a:r>
              <a:rPr lang="en-US" sz="1800" dirty="0">
                <a:solidFill>
                  <a:schemeClr val="dk1"/>
                </a:solidFill>
              </a:rPr>
              <a:t>- Matplotlib and Seaborn: For creating visualizations such as line graphs and heatmaps to represent data trends.</a:t>
            </a:r>
          </a:p>
          <a:p>
            <a:pPr marL="114300" lvl="0" algn="l" rtl="0">
              <a:spcBef>
                <a:spcPts val="0"/>
              </a:spcBef>
              <a:spcAft>
                <a:spcPts val="0"/>
              </a:spcAft>
              <a:buClr>
                <a:schemeClr val="dk1"/>
              </a:buClr>
              <a:buSzPts val="1800"/>
            </a:pPr>
            <a:endParaRPr lang="en-US" sz="1800" dirty="0">
              <a:solidFill>
                <a:schemeClr val="dk1"/>
              </a:solidFill>
            </a:endParaRPr>
          </a:p>
          <a:p>
            <a:pPr marL="114300" lvl="0" algn="l" rtl="0">
              <a:spcBef>
                <a:spcPts val="0"/>
              </a:spcBef>
              <a:spcAft>
                <a:spcPts val="0"/>
              </a:spcAft>
              <a:buClr>
                <a:schemeClr val="dk1"/>
              </a:buClr>
              <a:buSzPts val="1800"/>
            </a:pPr>
            <a:r>
              <a:rPr lang="en-US" sz="1800" b="1" dirty="0">
                <a:solidFill>
                  <a:schemeClr val="dk1"/>
                </a:solidFill>
              </a:rPr>
              <a:t>Key Findings</a:t>
            </a:r>
          </a:p>
          <a:p>
            <a:pPr marL="114300" lvl="0" algn="l" rtl="0">
              <a:spcBef>
                <a:spcPts val="0"/>
              </a:spcBef>
              <a:spcAft>
                <a:spcPts val="0"/>
              </a:spcAft>
              <a:buClr>
                <a:schemeClr val="dk1"/>
              </a:buClr>
              <a:buSzPts val="1800"/>
            </a:pPr>
            <a:r>
              <a:rPr lang="en-US" sz="1800" dirty="0">
                <a:solidFill>
                  <a:schemeClr val="dk1"/>
                </a:solidFill>
              </a:rPr>
              <a:t>- Urban-Rural Disparities: Urban areas consistently show higher access to safely managed drinking water compared to rural areas.</a:t>
            </a:r>
          </a:p>
          <a:p>
            <a:pPr marL="114300" lvl="0" algn="l" rtl="0">
              <a:spcBef>
                <a:spcPts val="0"/>
              </a:spcBef>
              <a:spcAft>
                <a:spcPts val="0"/>
              </a:spcAft>
              <a:buClr>
                <a:schemeClr val="dk1"/>
              </a:buClr>
              <a:buSzPts val="1800"/>
            </a:pPr>
            <a:r>
              <a:rPr lang="en-US" sz="1800" dirty="0">
                <a:solidFill>
                  <a:schemeClr val="dk1"/>
                </a:solidFill>
              </a:rPr>
              <a:t>- Progress Over Time: Gradual improvement in water access across most Pacific Island Countries from 2016 to 2022.</a:t>
            </a:r>
          </a:p>
          <a:p>
            <a:pPr marL="114300" lvl="0" algn="l" rtl="0">
              <a:spcBef>
                <a:spcPts val="0"/>
              </a:spcBef>
              <a:spcAft>
                <a:spcPts val="0"/>
              </a:spcAft>
              <a:buClr>
                <a:schemeClr val="dk1"/>
              </a:buClr>
              <a:buSzPts val="1800"/>
            </a:pPr>
            <a:endParaRPr lang="en-US" sz="1800" dirty="0">
              <a:solidFill>
                <a:schemeClr val="dk1"/>
              </a:solidFill>
            </a:endParaRPr>
          </a:p>
          <a:p>
            <a:pPr marL="114300" lvl="0" algn="l" rtl="0">
              <a:spcBef>
                <a:spcPts val="0"/>
              </a:spcBef>
              <a:spcAft>
                <a:spcPts val="0"/>
              </a:spcAft>
              <a:buClr>
                <a:schemeClr val="dk1"/>
              </a:buClr>
              <a:buSzPts val="1800"/>
            </a:pPr>
            <a:r>
              <a:rPr lang="en-US" sz="1800" b="1" dirty="0">
                <a:solidFill>
                  <a:schemeClr val="dk1"/>
                </a:solidFill>
              </a:rPr>
              <a:t>Insights Derived</a:t>
            </a:r>
          </a:p>
          <a:p>
            <a:pPr marL="114300" lvl="0" algn="l" rtl="0">
              <a:spcBef>
                <a:spcPts val="0"/>
              </a:spcBef>
              <a:spcAft>
                <a:spcPts val="0"/>
              </a:spcAft>
              <a:buClr>
                <a:schemeClr val="dk1"/>
              </a:buClr>
              <a:buSzPts val="1800"/>
            </a:pPr>
            <a:r>
              <a:rPr lang="en-US" sz="1800" dirty="0">
                <a:solidFill>
                  <a:schemeClr val="dk1"/>
                </a:solidFill>
              </a:rPr>
              <a:t>- Policy Impact: Areas with focused governmental and international support show significant improvements in water access.</a:t>
            </a:r>
          </a:p>
          <a:p>
            <a:pPr marL="114300" lvl="0" algn="l" rtl="0">
              <a:spcBef>
                <a:spcPts val="0"/>
              </a:spcBef>
              <a:spcAft>
                <a:spcPts val="0"/>
              </a:spcAft>
              <a:buClr>
                <a:schemeClr val="dk1"/>
              </a:buClr>
              <a:buSzPts val="1800"/>
            </a:pPr>
            <a:r>
              <a:rPr lang="en-US" sz="1800" dirty="0">
                <a:solidFill>
                  <a:schemeClr val="dk1"/>
                </a:solidFill>
              </a:rPr>
              <a:t>- Target Areas: Identified regions and populations where access to safely managed drinking water remains critically low, guiding future interventions.</a:t>
            </a:r>
            <a:endParaRPr sz="1800" dirty="0">
              <a:solidFill>
                <a:schemeClr val="dk1"/>
              </a:solidFill>
            </a:endParaRPr>
          </a:p>
        </p:txBody>
      </p:sp>
      <p:sp>
        <p:nvSpPr>
          <p:cNvPr id="100" name="Google Shape;100;p19"/>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p:nvPr/>
        </p:nvSpPr>
        <p:spPr>
          <a:xfrm>
            <a:off x="156500" y="0"/>
            <a:ext cx="29631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IBM Plex Sans Medium"/>
                <a:ea typeface="IBM Plex Sans Medium"/>
                <a:cs typeface="IBM Plex Sans Medium"/>
                <a:sym typeface="IBM Plex Sans Medium"/>
              </a:rPr>
              <a:t>Hypothesis </a:t>
            </a:r>
            <a:r>
              <a:rPr lang="en" sz="1800" dirty="0">
                <a:solidFill>
                  <a:schemeClr val="dk1"/>
                </a:solidFill>
                <a:latin typeface="+mn-lt"/>
                <a:ea typeface="IBM Plex Sans Medium"/>
                <a:cs typeface="IBM Plex Sans Medium"/>
                <a:sym typeface="IBM Plex Sans Medium"/>
              </a:rPr>
              <a:t>Development</a:t>
            </a:r>
            <a:endParaRPr sz="1800" dirty="0">
              <a:solidFill>
                <a:schemeClr val="dk1"/>
              </a:solidFill>
              <a:latin typeface="+mn-lt"/>
              <a:ea typeface="IBM Plex Sans Medium"/>
              <a:cs typeface="IBM Plex Sans Medium"/>
              <a:sym typeface="IBM Plex Sans Medium"/>
            </a:endParaRPr>
          </a:p>
        </p:txBody>
      </p:sp>
      <p:sp>
        <p:nvSpPr>
          <p:cNvPr id="106" name="Google Shape;106;p20"/>
          <p:cNvSpPr txBox="1"/>
          <p:nvPr/>
        </p:nvSpPr>
        <p:spPr>
          <a:xfrm>
            <a:off x="0" y="244284"/>
            <a:ext cx="9255512" cy="5374888"/>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Clr>
                <a:schemeClr val="dk1"/>
              </a:buClr>
              <a:buSzPts val="1800"/>
            </a:pPr>
            <a:r>
              <a:rPr lang="en-US" sz="1600" dirty="0">
                <a:solidFill>
                  <a:schemeClr val="dk1"/>
                </a:solidFill>
              </a:rPr>
              <a:t> </a:t>
            </a:r>
            <a:r>
              <a:rPr lang="en-US" sz="1600" b="1" dirty="0">
                <a:solidFill>
                  <a:schemeClr val="dk1"/>
                </a:solidFill>
              </a:rPr>
              <a:t>Formulated Hypothesis</a:t>
            </a:r>
          </a:p>
          <a:p>
            <a:pPr marL="114300" lvl="0" algn="l" rtl="0">
              <a:spcBef>
                <a:spcPts val="0"/>
              </a:spcBef>
              <a:spcAft>
                <a:spcPts val="0"/>
              </a:spcAft>
              <a:buClr>
                <a:schemeClr val="dk1"/>
              </a:buClr>
              <a:buSzPts val="1800"/>
            </a:pPr>
            <a:r>
              <a:rPr lang="en-US" sz="1600" dirty="0">
                <a:solidFill>
                  <a:schemeClr val="dk1"/>
                </a:solidFill>
              </a:rPr>
              <a:t>- Hypothesis: Urban areas in Pacific Island Countries have significantly higher access to safely managed drinking water services compared to rural areas.</a:t>
            </a:r>
          </a:p>
          <a:p>
            <a:pPr marL="114300" lvl="0" algn="l" rtl="0">
              <a:spcBef>
                <a:spcPts val="0"/>
              </a:spcBef>
              <a:spcAft>
                <a:spcPts val="0"/>
              </a:spcAft>
              <a:buClr>
                <a:schemeClr val="dk1"/>
              </a:buClr>
              <a:buSzPts val="1800"/>
            </a:pPr>
            <a:endParaRPr lang="en-US" sz="1600" dirty="0">
              <a:solidFill>
                <a:schemeClr val="dk1"/>
              </a:solidFill>
            </a:endParaRPr>
          </a:p>
          <a:p>
            <a:pPr marL="114300" lvl="0" algn="l" rtl="0">
              <a:spcBef>
                <a:spcPts val="0"/>
              </a:spcBef>
              <a:spcAft>
                <a:spcPts val="0"/>
              </a:spcAft>
              <a:buClr>
                <a:schemeClr val="dk1"/>
              </a:buClr>
              <a:buSzPts val="1800"/>
            </a:pPr>
            <a:r>
              <a:rPr lang="en-US" sz="1600" b="1" dirty="0">
                <a:solidFill>
                  <a:schemeClr val="dk1"/>
                </a:solidFill>
              </a:rPr>
              <a:t>Rationale Behind the Hypothesis</a:t>
            </a:r>
          </a:p>
          <a:p>
            <a:pPr marL="114300" lvl="0" algn="l" rtl="0">
              <a:spcBef>
                <a:spcPts val="0"/>
              </a:spcBef>
              <a:spcAft>
                <a:spcPts val="0"/>
              </a:spcAft>
              <a:buClr>
                <a:schemeClr val="dk1"/>
              </a:buClr>
              <a:buSzPts val="1800"/>
            </a:pPr>
            <a:r>
              <a:rPr lang="en-US" sz="1600" dirty="0">
                <a:solidFill>
                  <a:schemeClr val="dk1"/>
                </a:solidFill>
              </a:rPr>
              <a:t>- Observation: Preliminary data analysis indicates a noticeable disparity in water access between urban and rural regions.</a:t>
            </a:r>
          </a:p>
          <a:p>
            <a:pPr marL="114300" lvl="0" algn="l" rtl="0">
              <a:spcBef>
                <a:spcPts val="0"/>
              </a:spcBef>
              <a:spcAft>
                <a:spcPts val="0"/>
              </a:spcAft>
              <a:buClr>
                <a:schemeClr val="dk1"/>
              </a:buClr>
              <a:buSzPts val="1800"/>
            </a:pPr>
            <a:r>
              <a:rPr lang="en-US" sz="1600" dirty="0">
                <a:solidFill>
                  <a:schemeClr val="dk1"/>
                </a:solidFill>
              </a:rPr>
              <a:t>- Global Trends: Similar patterns have been observed worldwide, where urban infrastructure tends to be better developed than rural counterparts.</a:t>
            </a:r>
          </a:p>
          <a:p>
            <a:pPr marL="114300" lvl="0" algn="l" rtl="0">
              <a:spcBef>
                <a:spcPts val="0"/>
              </a:spcBef>
              <a:spcAft>
                <a:spcPts val="0"/>
              </a:spcAft>
              <a:buClr>
                <a:schemeClr val="dk1"/>
              </a:buClr>
              <a:buSzPts val="1800"/>
            </a:pPr>
            <a:endParaRPr lang="en-US" sz="1600" dirty="0">
              <a:solidFill>
                <a:schemeClr val="dk1"/>
              </a:solidFill>
            </a:endParaRPr>
          </a:p>
          <a:p>
            <a:pPr marL="114300" lvl="0" algn="l" rtl="0">
              <a:spcBef>
                <a:spcPts val="0"/>
              </a:spcBef>
              <a:spcAft>
                <a:spcPts val="0"/>
              </a:spcAft>
              <a:buClr>
                <a:schemeClr val="dk1"/>
              </a:buClr>
              <a:buSzPts val="1800"/>
            </a:pPr>
            <a:r>
              <a:rPr lang="en-US" sz="1600" dirty="0">
                <a:solidFill>
                  <a:schemeClr val="dk1"/>
                </a:solidFill>
              </a:rPr>
              <a:t> </a:t>
            </a:r>
            <a:r>
              <a:rPr lang="en-US" sz="1600" b="1" dirty="0">
                <a:solidFill>
                  <a:schemeClr val="dk1"/>
                </a:solidFill>
              </a:rPr>
              <a:t>Method for Testing the Hypothesis</a:t>
            </a:r>
          </a:p>
          <a:p>
            <a:pPr marL="114300" lvl="0" algn="l" rtl="0">
              <a:spcBef>
                <a:spcPts val="0"/>
              </a:spcBef>
              <a:spcAft>
                <a:spcPts val="0"/>
              </a:spcAft>
              <a:buClr>
                <a:schemeClr val="dk1"/>
              </a:buClr>
              <a:buSzPts val="1800"/>
            </a:pPr>
            <a:r>
              <a:rPr lang="en-US" sz="1600" dirty="0">
                <a:solidFill>
                  <a:schemeClr val="dk1"/>
                </a:solidFill>
              </a:rPr>
              <a:t>1. </a:t>
            </a:r>
            <a:r>
              <a:rPr lang="en-US" sz="1600" b="1" dirty="0">
                <a:solidFill>
                  <a:schemeClr val="dk1"/>
                </a:solidFill>
              </a:rPr>
              <a:t>Data Segmentation:</a:t>
            </a:r>
          </a:p>
          <a:p>
            <a:pPr marL="114300" lvl="0" algn="l" rtl="0">
              <a:spcBef>
                <a:spcPts val="0"/>
              </a:spcBef>
              <a:spcAft>
                <a:spcPts val="0"/>
              </a:spcAft>
              <a:buClr>
                <a:schemeClr val="dk1"/>
              </a:buClr>
              <a:buSzPts val="1800"/>
            </a:pPr>
            <a:r>
              <a:rPr lang="en-US" sz="1600" dirty="0">
                <a:solidFill>
                  <a:schemeClr val="dk1"/>
                </a:solidFill>
              </a:rPr>
              <a:t>   - Separate the dataset into urban and rural subsets for each country.</a:t>
            </a:r>
          </a:p>
          <a:p>
            <a:pPr marL="114300" lvl="0" algn="l" rtl="0">
              <a:spcBef>
                <a:spcPts val="0"/>
              </a:spcBef>
              <a:spcAft>
                <a:spcPts val="0"/>
              </a:spcAft>
              <a:buClr>
                <a:schemeClr val="dk1"/>
              </a:buClr>
              <a:buSzPts val="1800"/>
            </a:pPr>
            <a:r>
              <a:rPr lang="en-US" sz="1600" dirty="0">
                <a:solidFill>
                  <a:schemeClr val="dk1"/>
                </a:solidFill>
              </a:rPr>
              <a:t>2. </a:t>
            </a:r>
            <a:r>
              <a:rPr lang="en-US" sz="1600" b="1" dirty="0">
                <a:solidFill>
                  <a:schemeClr val="dk1"/>
                </a:solidFill>
              </a:rPr>
              <a:t>Statistical Analysis:</a:t>
            </a:r>
          </a:p>
          <a:p>
            <a:pPr marL="114300" lvl="0" algn="l" rtl="0">
              <a:spcBef>
                <a:spcPts val="0"/>
              </a:spcBef>
              <a:spcAft>
                <a:spcPts val="0"/>
              </a:spcAft>
              <a:buClr>
                <a:schemeClr val="dk1"/>
              </a:buClr>
              <a:buSzPts val="1800"/>
            </a:pPr>
            <a:r>
              <a:rPr lang="en-US" sz="1600" dirty="0">
                <a:solidFill>
                  <a:schemeClr val="dk1"/>
                </a:solidFill>
              </a:rPr>
              <a:t>   - Use t-tests to compare the mean percentages of safely managed drinking water access between urban and rural areas.</a:t>
            </a:r>
          </a:p>
          <a:p>
            <a:pPr marL="114300" lvl="0" algn="l" rtl="0">
              <a:spcBef>
                <a:spcPts val="0"/>
              </a:spcBef>
              <a:spcAft>
                <a:spcPts val="0"/>
              </a:spcAft>
              <a:buClr>
                <a:schemeClr val="dk1"/>
              </a:buClr>
              <a:buSzPts val="1800"/>
            </a:pPr>
            <a:r>
              <a:rPr lang="en-US" sz="1600" dirty="0">
                <a:solidFill>
                  <a:schemeClr val="dk1"/>
                </a:solidFill>
              </a:rPr>
              <a:t>3. </a:t>
            </a:r>
            <a:r>
              <a:rPr lang="en-US" sz="1600" b="1" dirty="0">
                <a:solidFill>
                  <a:schemeClr val="dk1"/>
                </a:solidFill>
              </a:rPr>
              <a:t>Visualization:</a:t>
            </a:r>
          </a:p>
          <a:p>
            <a:pPr marL="114300" lvl="0" algn="l" rtl="0">
              <a:spcBef>
                <a:spcPts val="0"/>
              </a:spcBef>
              <a:spcAft>
                <a:spcPts val="0"/>
              </a:spcAft>
              <a:buClr>
                <a:schemeClr val="dk1"/>
              </a:buClr>
              <a:buSzPts val="1800"/>
            </a:pPr>
            <a:r>
              <a:rPr lang="en-US" sz="1600" dirty="0">
                <a:solidFill>
                  <a:schemeClr val="dk1"/>
                </a:solidFill>
              </a:rPr>
              <a:t>   - Create line graphs and heatmaps to visually compare the trends and disparities in water access over time between urban and rural areas.</a:t>
            </a:r>
            <a:endParaRPr sz="1600" dirty="0">
              <a:solidFill>
                <a:schemeClr val="dk1"/>
              </a:solidFill>
            </a:endParaRPr>
          </a:p>
        </p:txBody>
      </p:sp>
      <p:sp>
        <p:nvSpPr>
          <p:cNvPr id="107" name="Google Shape;107;p20"/>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p:nvPr/>
        </p:nvSpPr>
        <p:spPr>
          <a:xfrm>
            <a:off x="156525" y="158600"/>
            <a:ext cx="29631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solidFill>
                  <a:schemeClr val="dk1"/>
                </a:solidFill>
                <a:latin typeface="+mj-lt"/>
                <a:ea typeface="IBM Plex Sans Medium"/>
                <a:cs typeface="IBM Plex Sans Medium"/>
                <a:sym typeface="IBM Plex Sans Medium"/>
              </a:rPr>
              <a:t>Dashboard</a:t>
            </a:r>
            <a:r>
              <a:rPr lang="en" sz="1800" dirty="0">
                <a:solidFill>
                  <a:schemeClr val="dk1"/>
                </a:solidFill>
                <a:latin typeface="IBM Plex Sans Medium"/>
                <a:ea typeface="IBM Plex Sans Medium"/>
                <a:cs typeface="IBM Plex Sans Medium"/>
                <a:sym typeface="IBM Plex Sans Medium"/>
              </a:rPr>
              <a:t> Design</a:t>
            </a:r>
            <a:endParaRPr sz="1800" dirty="0">
              <a:solidFill>
                <a:schemeClr val="dk1"/>
              </a:solidFill>
              <a:latin typeface="IBM Plex Sans Medium"/>
              <a:ea typeface="IBM Plex Sans Medium"/>
              <a:cs typeface="IBM Plex Sans Medium"/>
              <a:sym typeface="IBM Plex Sans Medium"/>
            </a:endParaRPr>
          </a:p>
        </p:txBody>
      </p:sp>
      <p:sp>
        <p:nvSpPr>
          <p:cNvPr id="113" name="Google Shape;113;p21"/>
          <p:cNvSpPr txBox="1"/>
          <p:nvPr/>
        </p:nvSpPr>
        <p:spPr>
          <a:xfrm>
            <a:off x="349406" y="806653"/>
            <a:ext cx="8616174" cy="3936331"/>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endParaRPr sz="1800" dirty="0">
              <a:solidFill>
                <a:schemeClr val="dk1"/>
              </a:solidFill>
            </a:endParaRPr>
          </a:p>
        </p:txBody>
      </p:sp>
      <p:sp>
        <p:nvSpPr>
          <p:cNvPr id="114" name="Google Shape;114;p21"/>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 name="Picture 2">
            <a:extLst>
              <a:ext uri="{FF2B5EF4-FFF2-40B4-BE49-F238E27FC236}">
                <a16:creationId xmlns:a16="http://schemas.microsoft.com/office/drawing/2014/main" id="{267F9836-D3BF-84D5-D14B-9A9AA6439EE7}"/>
              </a:ext>
            </a:extLst>
          </p:cNvPr>
          <p:cNvPicPr>
            <a:picLocks noChangeAspect="1"/>
          </p:cNvPicPr>
          <p:nvPr/>
        </p:nvPicPr>
        <p:blipFill>
          <a:blip r:embed="rId3"/>
          <a:stretch>
            <a:fillRect/>
          </a:stretch>
        </p:blipFill>
        <p:spPr>
          <a:xfrm>
            <a:off x="78262" y="632300"/>
            <a:ext cx="8987475" cy="413554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p:nvPr/>
        </p:nvSpPr>
        <p:spPr>
          <a:xfrm>
            <a:off x="156525" y="158600"/>
            <a:ext cx="29631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solidFill>
                  <a:schemeClr val="dk1"/>
                </a:solidFill>
                <a:latin typeface="+mj-lt"/>
                <a:ea typeface="IBM Plex Sans Medium"/>
                <a:cs typeface="IBM Plex Sans Medium"/>
                <a:sym typeface="IBM Plex Sans Medium"/>
              </a:rPr>
              <a:t>Dashboard</a:t>
            </a:r>
            <a:r>
              <a:rPr lang="en" sz="1800" dirty="0">
                <a:solidFill>
                  <a:schemeClr val="dk1"/>
                </a:solidFill>
                <a:latin typeface="IBM Plex Sans Medium"/>
                <a:ea typeface="IBM Plex Sans Medium"/>
                <a:cs typeface="IBM Plex Sans Medium"/>
                <a:sym typeface="IBM Plex Sans Medium"/>
              </a:rPr>
              <a:t> Design</a:t>
            </a:r>
            <a:endParaRPr sz="1800" dirty="0">
              <a:solidFill>
                <a:schemeClr val="dk1"/>
              </a:solidFill>
              <a:latin typeface="IBM Plex Sans Medium"/>
              <a:ea typeface="IBM Plex Sans Medium"/>
              <a:cs typeface="IBM Plex Sans Medium"/>
              <a:sym typeface="IBM Plex Sans Medium"/>
            </a:endParaRPr>
          </a:p>
        </p:txBody>
      </p:sp>
      <p:sp>
        <p:nvSpPr>
          <p:cNvPr id="113" name="Google Shape;113;p21"/>
          <p:cNvSpPr txBox="1"/>
          <p:nvPr/>
        </p:nvSpPr>
        <p:spPr>
          <a:xfrm>
            <a:off x="349406" y="806653"/>
            <a:ext cx="8616174" cy="3936331"/>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endParaRPr sz="1800" dirty="0">
              <a:solidFill>
                <a:schemeClr val="dk1"/>
              </a:solidFill>
            </a:endParaRPr>
          </a:p>
        </p:txBody>
      </p:sp>
      <p:sp>
        <p:nvSpPr>
          <p:cNvPr id="114" name="Google Shape;114;p21"/>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4" name="Picture 3">
            <a:extLst>
              <a:ext uri="{FF2B5EF4-FFF2-40B4-BE49-F238E27FC236}">
                <a16:creationId xmlns:a16="http://schemas.microsoft.com/office/drawing/2014/main" id="{40F823C6-96D1-E78D-36EE-4190F859B193}"/>
              </a:ext>
            </a:extLst>
          </p:cNvPr>
          <p:cNvPicPr>
            <a:picLocks noChangeAspect="1"/>
          </p:cNvPicPr>
          <p:nvPr/>
        </p:nvPicPr>
        <p:blipFill>
          <a:blip r:embed="rId3"/>
          <a:stretch>
            <a:fillRect/>
          </a:stretch>
        </p:blipFill>
        <p:spPr>
          <a:xfrm>
            <a:off x="237893" y="661640"/>
            <a:ext cx="8616175" cy="4203226"/>
          </a:xfrm>
          <a:prstGeom prst="rect">
            <a:avLst/>
          </a:prstGeom>
        </p:spPr>
      </p:pic>
    </p:spTree>
    <p:extLst>
      <p:ext uri="{BB962C8B-B14F-4D97-AF65-F5344CB8AC3E}">
        <p14:creationId xmlns:p14="http://schemas.microsoft.com/office/powerpoint/2010/main" val="3253584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22"/>
          <p:cNvSpPr txBox="1"/>
          <p:nvPr/>
        </p:nvSpPr>
        <p:spPr>
          <a:xfrm>
            <a:off x="180366" y="-15402"/>
            <a:ext cx="29631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mj-lt"/>
                <a:ea typeface="IBM Plex Sans Medium"/>
                <a:cs typeface="IBM Plex Sans Medium"/>
                <a:sym typeface="IBM Plex Sans Medium"/>
              </a:rPr>
              <a:t>Visualization</a:t>
            </a:r>
            <a:endParaRPr sz="1800" dirty="0">
              <a:solidFill>
                <a:schemeClr val="dk1"/>
              </a:solidFill>
              <a:latin typeface="+mj-lt"/>
              <a:ea typeface="IBM Plex Sans Medium"/>
              <a:cs typeface="IBM Plex Sans Medium"/>
              <a:sym typeface="IBM Plex Sans Medium"/>
            </a:endParaRPr>
          </a:p>
        </p:txBody>
      </p:sp>
      <p:sp>
        <p:nvSpPr>
          <p:cNvPr id="120" name="Google Shape;120;p22"/>
          <p:cNvSpPr txBox="1"/>
          <p:nvPr/>
        </p:nvSpPr>
        <p:spPr>
          <a:xfrm>
            <a:off x="1" y="523693"/>
            <a:ext cx="9344721" cy="4219291"/>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Clr>
                <a:schemeClr val="dk1"/>
              </a:buClr>
              <a:buSzPts val="1800"/>
            </a:pPr>
            <a:r>
              <a:rPr lang="en-US" sz="1200" b="1" dirty="0">
                <a:solidFill>
                  <a:schemeClr val="dk1"/>
                </a:solidFill>
              </a:rPr>
              <a:t>Data Visualization Techniques Used</a:t>
            </a:r>
          </a:p>
          <a:p>
            <a:pPr marL="114300" lvl="0" algn="l" rtl="0">
              <a:spcBef>
                <a:spcPts val="0"/>
              </a:spcBef>
              <a:spcAft>
                <a:spcPts val="0"/>
              </a:spcAft>
              <a:buClr>
                <a:schemeClr val="dk1"/>
              </a:buClr>
              <a:buSzPts val="1800"/>
            </a:pPr>
            <a:r>
              <a:rPr lang="en-US" sz="1200" dirty="0">
                <a:solidFill>
                  <a:schemeClr val="dk1"/>
                </a:solidFill>
              </a:rPr>
              <a:t>- Line Graphs: To display trends in access to safely managed drinking water services over time.</a:t>
            </a:r>
          </a:p>
          <a:p>
            <a:pPr marL="114300" lvl="0" algn="l" rtl="0">
              <a:spcBef>
                <a:spcPts val="0"/>
              </a:spcBef>
              <a:spcAft>
                <a:spcPts val="0"/>
              </a:spcAft>
              <a:buClr>
                <a:schemeClr val="dk1"/>
              </a:buClr>
              <a:buSzPts val="1800"/>
            </a:pPr>
            <a:r>
              <a:rPr lang="en-US" sz="1200" dirty="0">
                <a:solidFill>
                  <a:schemeClr val="dk1"/>
                </a:solidFill>
              </a:rPr>
              <a:t>- Heatmaps: To illustrate the distribution and intensity of water access across different regions and urbanization levels.</a:t>
            </a:r>
          </a:p>
          <a:p>
            <a:pPr marL="457200" lvl="0" indent="-342900" algn="l" rtl="0">
              <a:spcBef>
                <a:spcPts val="0"/>
              </a:spcBef>
              <a:spcAft>
                <a:spcPts val="0"/>
              </a:spcAft>
              <a:buClr>
                <a:schemeClr val="dk1"/>
              </a:buClr>
              <a:buSzPts val="1800"/>
              <a:buChar char="●"/>
            </a:pPr>
            <a:endParaRPr lang="en-US" sz="1200" dirty="0">
              <a:solidFill>
                <a:schemeClr val="dk1"/>
              </a:solidFill>
            </a:endParaRPr>
          </a:p>
          <a:p>
            <a:pPr marL="114300" lvl="0" algn="l" rtl="0">
              <a:spcBef>
                <a:spcPts val="0"/>
              </a:spcBef>
              <a:spcAft>
                <a:spcPts val="0"/>
              </a:spcAft>
              <a:buClr>
                <a:schemeClr val="dk1"/>
              </a:buClr>
              <a:buSzPts val="1800"/>
            </a:pPr>
            <a:r>
              <a:rPr lang="en-US" sz="1200" dirty="0">
                <a:solidFill>
                  <a:schemeClr val="dk1"/>
                </a:solidFill>
              </a:rPr>
              <a:t> </a:t>
            </a:r>
            <a:r>
              <a:rPr lang="en-US" sz="1200" b="1" dirty="0">
                <a:solidFill>
                  <a:schemeClr val="dk1"/>
                </a:solidFill>
              </a:rPr>
              <a:t>Charts, Graphs, Maps, etc.</a:t>
            </a:r>
          </a:p>
          <a:p>
            <a:pPr marL="114300" lvl="0" algn="l" rtl="0">
              <a:spcBef>
                <a:spcPts val="0"/>
              </a:spcBef>
              <a:spcAft>
                <a:spcPts val="0"/>
              </a:spcAft>
              <a:buClr>
                <a:schemeClr val="dk1"/>
              </a:buClr>
              <a:buSzPts val="1800"/>
            </a:pPr>
            <a:r>
              <a:rPr lang="en-US" sz="1200" dirty="0">
                <a:solidFill>
                  <a:schemeClr val="dk1"/>
                </a:solidFill>
              </a:rPr>
              <a:t>1. Line Graphs:</a:t>
            </a:r>
          </a:p>
          <a:p>
            <a:pPr marL="114300" lvl="0" algn="l" rtl="0">
              <a:spcBef>
                <a:spcPts val="0"/>
              </a:spcBef>
              <a:spcAft>
                <a:spcPts val="0"/>
              </a:spcAft>
              <a:buClr>
                <a:schemeClr val="dk1"/>
              </a:buClr>
              <a:buSzPts val="1800"/>
            </a:pPr>
            <a:r>
              <a:rPr lang="en-US" sz="1200" dirty="0">
                <a:solidFill>
                  <a:schemeClr val="dk1"/>
                </a:solidFill>
              </a:rPr>
              <a:t>   - Show the percentage of population with access to safely managed drinking water from 2016 to 2022 for urban, rural, and national levels.</a:t>
            </a:r>
          </a:p>
          <a:p>
            <a:pPr marL="114300" lvl="0" algn="l" rtl="0">
              <a:spcBef>
                <a:spcPts val="0"/>
              </a:spcBef>
              <a:spcAft>
                <a:spcPts val="0"/>
              </a:spcAft>
              <a:buClr>
                <a:schemeClr val="dk1"/>
              </a:buClr>
              <a:buSzPts val="1800"/>
            </a:pPr>
            <a:r>
              <a:rPr lang="en-US" sz="1200" dirty="0">
                <a:solidFill>
                  <a:schemeClr val="dk1"/>
                </a:solidFill>
              </a:rPr>
              <a:t>2. Heatmaps:</a:t>
            </a:r>
          </a:p>
          <a:p>
            <a:pPr marL="114300" lvl="0" algn="l" rtl="0">
              <a:spcBef>
                <a:spcPts val="0"/>
              </a:spcBef>
              <a:spcAft>
                <a:spcPts val="0"/>
              </a:spcAft>
              <a:buClr>
                <a:schemeClr val="dk1"/>
              </a:buClr>
              <a:buSzPts val="1800"/>
            </a:pPr>
            <a:r>
              <a:rPr lang="en-US" sz="1200" dirty="0">
                <a:solidFill>
                  <a:schemeClr val="dk1"/>
                </a:solidFill>
              </a:rPr>
              <a:t>   - Highlight disparities in water access between different countries and urbanization levels.</a:t>
            </a:r>
          </a:p>
          <a:p>
            <a:pPr marL="114300" lvl="0" algn="l" rtl="0">
              <a:spcBef>
                <a:spcPts val="0"/>
              </a:spcBef>
              <a:spcAft>
                <a:spcPts val="0"/>
              </a:spcAft>
              <a:buClr>
                <a:schemeClr val="dk1"/>
              </a:buClr>
              <a:buSzPts val="1800"/>
            </a:pPr>
            <a:r>
              <a:rPr lang="en-US" sz="1200" dirty="0">
                <a:solidFill>
                  <a:schemeClr val="dk1"/>
                </a:solidFill>
              </a:rPr>
              <a:t>3. Bar Charts:</a:t>
            </a:r>
          </a:p>
          <a:p>
            <a:pPr marL="114300" lvl="0" algn="l" rtl="0">
              <a:spcBef>
                <a:spcPts val="0"/>
              </a:spcBef>
              <a:spcAft>
                <a:spcPts val="0"/>
              </a:spcAft>
              <a:buClr>
                <a:schemeClr val="dk1"/>
              </a:buClr>
              <a:buSzPts val="1800"/>
            </a:pPr>
            <a:r>
              <a:rPr lang="en-US" sz="1200" dirty="0">
                <a:solidFill>
                  <a:schemeClr val="dk1"/>
                </a:solidFill>
              </a:rPr>
              <a:t>  - Compare water access percentages among different countries and urbanization levels for specific years.</a:t>
            </a:r>
          </a:p>
          <a:p>
            <a:pPr marL="114300" lvl="0" algn="l" rtl="0">
              <a:spcBef>
                <a:spcPts val="0"/>
              </a:spcBef>
              <a:spcAft>
                <a:spcPts val="0"/>
              </a:spcAft>
              <a:buClr>
                <a:schemeClr val="dk1"/>
              </a:buClr>
              <a:buSzPts val="1800"/>
            </a:pPr>
            <a:r>
              <a:rPr lang="en-US" sz="1200" dirty="0">
                <a:solidFill>
                  <a:schemeClr val="dk1"/>
                </a:solidFill>
              </a:rPr>
              <a:t>4. Geospatial Maps:</a:t>
            </a:r>
          </a:p>
          <a:p>
            <a:pPr marL="114300" lvl="0" algn="l" rtl="0">
              <a:spcBef>
                <a:spcPts val="0"/>
              </a:spcBef>
              <a:spcAft>
                <a:spcPts val="0"/>
              </a:spcAft>
              <a:buClr>
                <a:schemeClr val="dk1"/>
              </a:buClr>
              <a:buSzPts val="1800"/>
            </a:pPr>
            <a:r>
              <a:rPr lang="en-US" sz="1200" dirty="0">
                <a:solidFill>
                  <a:schemeClr val="dk1"/>
                </a:solidFill>
              </a:rPr>
              <a:t> - Visualize geographic disparities in water access across Pacific Island Countries.</a:t>
            </a:r>
          </a:p>
          <a:p>
            <a:pPr marL="457200" lvl="0" indent="-342900" algn="l" rtl="0">
              <a:spcBef>
                <a:spcPts val="0"/>
              </a:spcBef>
              <a:spcAft>
                <a:spcPts val="0"/>
              </a:spcAft>
              <a:buClr>
                <a:schemeClr val="dk1"/>
              </a:buClr>
              <a:buSzPts val="1800"/>
              <a:buChar char="●"/>
            </a:pPr>
            <a:endParaRPr lang="en-US" sz="1200" dirty="0">
              <a:solidFill>
                <a:schemeClr val="dk1"/>
              </a:solidFill>
            </a:endParaRPr>
          </a:p>
          <a:p>
            <a:pPr marL="114300" lvl="0" algn="l" rtl="0">
              <a:spcBef>
                <a:spcPts val="0"/>
              </a:spcBef>
              <a:spcAft>
                <a:spcPts val="0"/>
              </a:spcAft>
              <a:buClr>
                <a:schemeClr val="dk1"/>
              </a:buClr>
              <a:buSzPts val="1800"/>
            </a:pPr>
            <a:r>
              <a:rPr lang="en-US" sz="1200" dirty="0">
                <a:solidFill>
                  <a:schemeClr val="dk1"/>
                </a:solidFill>
              </a:rPr>
              <a:t> </a:t>
            </a:r>
            <a:r>
              <a:rPr lang="en-US" sz="1200" b="1" dirty="0">
                <a:solidFill>
                  <a:schemeClr val="dk1"/>
                </a:solidFill>
              </a:rPr>
              <a:t>Key Visual Insights</a:t>
            </a:r>
          </a:p>
          <a:p>
            <a:pPr marL="114300" lvl="0" algn="l" rtl="0">
              <a:spcBef>
                <a:spcPts val="0"/>
              </a:spcBef>
              <a:spcAft>
                <a:spcPts val="0"/>
              </a:spcAft>
              <a:buClr>
                <a:schemeClr val="dk1"/>
              </a:buClr>
              <a:buSzPts val="1800"/>
            </a:pPr>
            <a:r>
              <a:rPr lang="en-US" sz="1200" dirty="0">
                <a:solidFill>
                  <a:schemeClr val="dk1"/>
                </a:solidFill>
              </a:rPr>
              <a:t>- Consistent Urban Advantage: Line graphs reveal a consistent trend of higher water access in urban areas compared to rural areas.</a:t>
            </a:r>
          </a:p>
          <a:p>
            <a:pPr marL="114300" lvl="0" algn="l" rtl="0">
              <a:spcBef>
                <a:spcPts val="0"/>
              </a:spcBef>
              <a:spcAft>
                <a:spcPts val="0"/>
              </a:spcAft>
              <a:buClr>
                <a:schemeClr val="dk1"/>
              </a:buClr>
              <a:buSzPts val="1800"/>
            </a:pPr>
            <a:r>
              <a:rPr lang="en-US" sz="1200" dirty="0">
                <a:solidFill>
                  <a:schemeClr val="dk1"/>
                </a:solidFill>
              </a:rPr>
              <a:t>- National Progress: Heatmaps show overall improvements in national water access percentages over time, with noticeable disparities between countries.</a:t>
            </a:r>
          </a:p>
          <a:p>
            <a:pPr marL="114300" lvl="0" algn="l" rtl="0">
              <a:spcBef>
                <a:spcPts val="0"/>
              </a:spcBef>
              <a:spcAft>
                <a:spcPts val="0"/>
              </a:spcAft>
              <a:buClr>
                <a:schemeClr val="dk1"/>
              </a:buClr>
              <a:buSzPts val="1800"/>
            </a:pPr>
            <a:r>
              <a:rPr lang="en-US" sz="1200" dirty="0">
                <a:solidFill>
                  <a:schemeClr val="dk1"/>
                </a:solidFill>
              </a:rPr>
              <a:t>- Critical Regions: Bar charts identify specific countries and regions with the lowest access to safely managed drinking water, highlighting areas needing urgent attention.</a:t>
            </a:r>
          </a:p>
        </p:txBody>
      </p:sp>
      <p:sp>
        <p:nvSpPr>
          <p:cNvPr id="121" name="Google Shape;121;p22"/>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3" name="Google Shape;133;p24"/>
          <p:cNvSpPr txBox="1"/>
          <p:nvPr/>
        </p:nvSpPr>
        <p:spPr>
          <a:xfrm>
            <a:off x="135650" y="169025"/>
            <a:ext cx="29631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mj-lt"/>
                <a:ea typeface="IBM Plex Sans Medium"/>
                <a:cs typeface="IBM Plex Sans Medium"/>
                <a:sym typeface="IBM Plex Sans Medium"/>
              </a:rPr>
              <a:t>References</a:t>
            </a:r>
            <a:endParaRPr sz="1800" dirty="0">
              <a:solidFill>
                <a:schemeClr val="dk1"/>
              </a:solidFill>
              <a:latin typeface="+mj-lt"/>
              <a:ea typeface="IBM Plex Sans Medium"/>
              <a:cs typeface="IBM Plex Sans Medium"/>
              <a:sym typeface="IBM Plex Sans Medium"/>
            </a:endParaRPr>
          </a:p>
        </p:txBody>
      </p:sp>
      <p:sp>
        <p:nvSpPr>
          <p:cNvPr id="134" name="Google Shape;134;p24"/>
          <p:cNvSpPr txBox="1"/>
          <p:nvPr/>
        </p:nvSpPr>
        <p:spPr>
          <a:xfrm>
            <a:off x="135650" y="315622"/>
            <a:ext cx="8727687" cy="6181821"/>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Clr>
                <a:schemeClr val="dk1"/>
              </a:buClr>
              <a:buSzPts val="1800"/>
            </a:pPr>
            <a:endParaRPr lang="en-US" dirty="0">
              <a:solidFill>
                <a:schemeClr val="dk1"/>
              </a:solidFill>
            </a:endParaRPr>
          </a:p>
          <a:p>
            <a:pPr marL="114300" lvl="0" algn="l" rtl="0">
              <a:spcBef>
                <a:spcPts val="0"/>
              </a:spcBef>
              <a:spcAft>
                <a:spcPts val="0"/>
              </a:spcAft>
              <a:buClr>
                <a:schemeClr val="dk1"/>
              </a:buClr>
              <a:buSzPts val="1800"/>
            </a:pPr>
            <a:r>
              <a:rPr lang="en-US" sz="1500" b="1" dirty="0">
                <a:solidFill>
                  <a:schemeClr val="dk1"/>
                </a:solidFill>
              </a:rPr>
              <a:t> Data Sources</a:t>
            </a:r>
          </a:p>
          <a:p>
            <a:pPr marL="114300" lvl="0" algn="l" rtl="0">
              <a:spcBef>
                <a:spcPts val="0"/>
              </a:spcBef>
              <a:spcAft>
                <a:spcPts val="0"/>
              </a:spcAft>
              <a:buClr>
                <a:schemeClr val="dk1"/>
              </a:buClr>
              <a:buSzPts val="1800"/>
            </a:pPr>
            <a:r>
              <a:rPr lang="en-US" sz="1500" dirty="0">
                <a:solidFill>
                  <a:schemeClr val="dk1"/>
                </a:solidFill>
              </a:rPr>
              <a:t>- Clean1.csv to Clean7.csv: Datasets containing various aspects of clean water, sanitation, and wastewater treatment across Pacific Island Countries and territories.</a:t>
            </a:r>
          </a:p>
          <a:p>
            <a:pPr marL="114300" lvl="0" algn="l" rtl="0">
              <a:spcBef>
                <a:spcPts val="0"/>
              </a:spcBef>
              <a:spcAft>
                <a:spcPts val="0"/>
              </a:spcAft>
              <a:buClr>
                <a:schemeClr val="dk1"/>
              </a:buClr>
              <a:buSzPts val="1800"/>
            </a:pPr>
            <a:r>
              <a:rPr lang="en-US" sz="1500" dirty="0">
                <a:solidFill>
                  <a:schemeClr val="dk1"/>
                </a:solidFill>
              </a:rPr>
              <a:t>- Urbanization Data: Information on urbanization levels (rural, national, urban) for analysis.</a:t>
            </a:r>
          </a:p>
          <a:p>
            <a:pPr marL="114300" lvl="0" algn="l" rtl="0">
              <a:spcBef>
                <a:spcPts val="0"/>
              </a:spcBef>
              <a:spcAft>
                <a:spcPts val="0"/>
              </a:spcAft>
              <a:buClr>
                <a:schemeClr val="dk1"/>
              </a:buClr>
              <a:buSzPts val="1800"/>
            </a:pPr>
            <a:endParaRPr lang="en-US" sz="1500" dirty="0">
              <a:solidFill>
                <a:schemeClr val="dk1"/>
              </a:solidFill>
            </a:endParaRPr>
          </a:p>
          <a:p>
            <a:pPr marL="114300" lvl="0" algn="l" rtl="0">
              <a:spcBef>
                <a:spcPts val="0"/>
              </a:spcBef>
              <a:spcAft>
                <a:spcPts val="0"/>
              </a:spcAft>
              <a:buClr>
                <a:schemeClr val="dk1"/>
              </a:buClr>
              <a:buSzPts val="1800"/>
            </a:pPr>
            <a:r>
              <a:rPr lang="en-US" sz="1500" b="1" dirty="0">
                <a:solidFill>
                  <a:schemeClr val="dk1"/>
                </a:solidFill>
              </a:rPr>
              <a:t>Tools and Software Used</a:t>
            </a:r>
          </a:p>
          <a:p>
            <a:pPr marL="457200" lvl="0" indent="-342900" algn="l" rtl="0">
              <a:spcBef>
                <a:spcPts val="0"/>
              </a:spcBef>
              <a:spcAft>
                <a:spcPts val="0"/>
              </a:spcAft>
              <a:buClr>
                <a:schemeClr val="dk1"/>
              </a:buClr>
              <a:buSzPts val="1800"/>
              <a:buChar char="●"/>
            </a:pPr>
            <a:r>
              <a:rPr lang="en-US" sz="1500" dirty="0">
                <a:solidFill>
                  <a:schemeClr val="dk1"/>
                </a:solidFill>
              </a:rPr>
              <a:t>- Python: For data manipulation and analysis, using libraries like Pandas and NumPy.</a:t>
            </a:r>
          </a:p>
          <a:p>
            <a:pPr marL="457200" lvl="0" indent="-342900" algn="l" rtl="0">
              <a:spcBef>
                <a:spcPts val="0"/>
              </a:spcBef>
              <a:spcAft>
                <a:spcPts val="0"/>
              </a:spcAft>
              <a:buClr>
                <a:schemeClr val="dk1"/>
              </a:buClr>
              <a:buSzPts val="1800"/>
              <a:buChar char="●"/>
            </a:pPr>
            <a:r>
              <a:rPr lang="en-US" sz="1500" dirty="0">
                <a:solidFill>
                  <a:schemeClr val="dk1"/>
                </a:solidFill>
              </a:rPr>
              <a:t>- Matplotlib/Seaborn: For plotting line graphs and visualizations.</a:t>
            </a:r>
          </a:p>
          <a:p>
            <a:pPr marL="457200" lvl="0" indent="-342900" algn="l" rtl="0">
              <a:spcBef>
                <a:spcPts val="0"/>
              </a:spcBef>
              <a:spcAft>
                <a:spcPts val="0"/>
              </a:spcAft>
              <a:buClr>
                <a:schemeClr val="dk1"/>
              </a:buClr>
              <a:buSzPts val="1800"/>
              <a:buChar char="●"/>
            </a:pPr>
            <a:r>
              <a:rPr lang="en-US" sz="1500" dirty="0">
                <a:solidFill>
                  <a:schemeClr val="dk1"/>
                </a:solidFill>
              </a:rPr>
              <a:t>- </a:t>
            </a:r>
            <a:r>
              <a:rPr lang="en-US" sz="1500" dirty="0" err="1">
                <a:solidFill>
                  <a:schemeClr val="dk1"/>
                </a:solidFill>
              </a:rPr>
              <a:t>Jupyter</a:t>
            </a:r>
            <a:r>
              <a:rPr lang="en-US" sz="1500" dirty="0">
                <a:solidFill>
                  <a:schemeClr val="dk1"/>
                </a:solidFill>
              </a:rPr>
              <a:t> Notebook: For interactive coding and documentation.</a:t>
            </a:r>
          </a:p>
          <a:p>
            <a:pPr marL="457200" lvl="0" indent="-342900" algn="l" rtl="0">
              <a:spcBef>
                <a:spcPts val="0"/>
              </a:spcBef>
              <a:spcAft>
                <a:spcPts val="0"/>
              </a:spcAft>
              <a:buClr>
                <a:schemeClr val="dk1"/>
              </a:buClr>
              <a:buSzPts val="1800"/>
              <a:buChar char="●"/>
            </a:pPr>
            <a:r>
              <a:rPr lang="en-US" sz="1500" dirty="0">
                <a:solidFill>
                  <a:schemeClr val="dk1"/>
                </a:solidFill>
              </a:rPr>
              <a:t>- Excel: For initial data examination and manipulation if needed.</a:t>
            </a:r>
          </a:p>
          <a:p>
            <a:pPr marL="457200" lvl="0" indent="-342900" algn="l" rtl="0">
              <a:spcBef>
                <a:spcPts val="0"/>
              </a:spcBef>
              <a:spcAft>
                <a:spcPts val="0"/>
              </a:spcAft>
              <a:buClr>
                <a:schemeClr val="dk1"/>
              </a:buClr>
              <a:buSzPts val="1800"/>
              <a:buChar char="●"/>
            </a:pPr>
            <a:endParaRPr lang="en-US" sz="1500" dirty="0">
              <a:solidFill>
                <a:schemeClr val="dk1"/>
              </a:solidFill>
            </a:endParaRPr>
          </a:p>
          <a:p>
            <a:pPr marL="114300" lvl="0" algn="l" rtl="0">
              <a:spcBef>
                <a:spcPts val="0"/>
              </a:spcBef>
              <a:spcAft>
                <a:spcPts val="0"/>
              </a:spcAft>
              <a:buClr>
                <a:schemeClr val="dk1"/>
              </a:buClr>
              <a:buSzPts val="1800"/>
            </a:pPr>
            <a:r>
              <a:rPr lang="en-US" sz="1500" dirty="0">
                <a:solidFill>
                  <a:schemeClr val="dk1"/>
                </a:solidFill>
              </a:rPr>
              <a:t> </a:t>
            </a:r>
            <a:r>
              <a:rPr lang="en-US" sz="1500" b="1" dirty="0">
                <a:solidFill>
                  <a:schemeClr val="dk1"/>
                </a:solidFill>
              </a:rPr>
              <a:t>Additional References</a:t>
            </a:r>
          </a:p>
          <a:p>
            <a:pPr marL="114300" lvl="0" algn="l" rtl="0">
              <a:spcBef>
                <a:spcPts val="0"/>
              </a:spcBef>
              <a:spcAft>
                <a:spcPts val="0"/>
              </a:spcAft>
              <a:buClr>
                <a:schemeClr val="dk1"/>
              </a:buClr>
              <a:buSzPts val="1800"/>
            </a:pPr>
            <a:r>
              <a:rPr lang="en-US" sz="1500" dirty="0">
                <a:solidFill>
                  <a:schemeClr val="dk1"/>
                </a:solidFill>
              </a:rPr>
              <a:t>- United Nations Sustainable Development Goals (SDGs): Particularly SDG 6: Clean Water and Sanitation.</a:t>
            </a:r>
          </a:p>
          <a:p>
            <a:pPr marL="114300" lvl="0" algn="l" rtl="0">
              <a:spcBef>
                <a:spcPts val="0"/>
              </a:spcBef>
              <a:spcAft>
                <a:spcPts val="0"/>
              </a:spcAft>
              <a:buClr>
                <a:schemeClr val="dk1"/>
              </a:buClr>
              <a:buSzPts val="1800"/>
            </a:pPr>
            <a:r>
              <a:rPr lang="en-US" sz="1500" dirty="0">
                <a:solidFill>
                  <a:schemeClr val="dk1"/>
                </a:solidFill>
              </a:rPr>
              <a:t>- Relevant Literature: Articles or reports on wastewater treatment in Pacific Island countries, urbanization trends, and their impact on water resources.</a:t>
            </a:r>
          </a:p>
          <a:p>
            <a:pPr marL="114300" lvl="0" algn="l" rtl="0">
              <a:spcBef>
                <a:spcPts val="0"/>
              </a:spcBef>
              <a:spcAft>
                <a:spcPts val="0"/>
              </a:spcAft>
              <a:buClr>
                <a:schemeClr val="dk1"/>
              </a:buClr>
              <a:buSzPts val="1800"/>
            </a:pPr>
            <a:r>
              <a:rPr lang="en-US" sz="1500" dirty="0">
                <a:solidFill>
                  <a:schemeClr val="dk1"/>
                </a:solidFill>
              </a:rPr>
              <a:t>- Data Documentation: Any metadata or documentation provided with the datasets for clarification on the data collection methods and definitions.</a:t>
            </a:r>
          </a:p>
          <a:p>
            <a:pPr marL="114300" lvl="0" algn="l" rtl="0">
              <a:spcBef>
                <a:spcPts val="0"/>
              </a:spcBef>
              <a:spcAft>
                <a:spcPts val="0"/>
              </a:spcAft>
              <a:buClr>
                <a:schemeClr val="dk1"/>
              </a:buClr>
              <a:buSzPts val="1800"/>
            </a:pPr>
            <a:endParaRPr lang="en-US" dirty="0">
              <a:solidFill>
                <a:schemeClr val="dk1"/>
              </a:solidFill>
            </a:endParaRPr>
          </a:p>
        </p:txBody>
      </p:sp>
      <p:sp>
        <p:nvSpPr>
          <p:cNvPr id="135" name="Google Shape;135;p24"/>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 name="Google Shape;126;p23">
            <a:extLst>
              <a:ext uri="{FF2B5EF4-FFF2-40B4-BE49-F238E27FC236}">
                <a16:creationId xmlns:a16="http://schemas.microsoft.com/office/drawing/2014/main" id="{1A8B67E2-7DBE-482E-95F8-C4C7C3ACB0FF}"/>
              </a:ext>
            </a:extLst>
          </p:cNvPr>
          <p:cNvSpPr txBox="1"/>
          <p:nvPr/>
        </p:nvSpPr>
        <p:spPr>
          <a:xfrm>
            <a:off x="1427875" y="169025"/>
            <a:ext cx="29631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mj-lt"/>
                <a:ea typeface="IBM Plex Sans Medium"/>
                <a:cs typeface="IBM Plex Sans Medium"/>
                <a:sym typeface="IBM Plex Sans Medium"/>
              </a:rPr>
              <a:t>Conclusion</a:t>
            </a:r>
            <a:endParaRPr sz="1800" dirty="0">
              <a:solidFill>
                <a:schemeClr val="dk1"/>
              </a:solidFill>
              <a:latin typeface="+mj-lt"/>
              <a:ea typeface="IBM Plex Sans Medium"/>
              <a:cs typeface="IBM Plex Sans Medium"/>
              <a:sym typeface="IBM Plex Sa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sp>
        <p:nvSpPr>
          <p:cNvPr id="65" name="Google Shape;65;p14"/>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 name="Title 1">
            <a:extLst>
              <a:ext uri="{FF2B5EF4-FFF2-40B4-BE49-F238E27FC236}">
                <a16:creationId xmlns:a16="http://schemas.microsoft.com/office/drawing/2014/main" id="{2F88C286-9D52-A076-E20D-19733393FC28}"/>
              </a:ext>
            </a:extLst>
          </p:cNvPr>
          <p:cNvSpPr>
            <a:spLocks noGrp="1"/>
          </p:cNvSpPr>
          <p:nvPr>
            <p:ph type="title"/>
          </p:nvPr>
        </p:nvSpPr>
        <p:spPr/>
        <p:txBody>
          <a:bodyPr>
            <a:normAutofit fontScale="90000"/>
          </a:bodyPr>
          <a:lstStyle/>
          <a:p>
            <a:r>
              <a:rPr lang="en-IN" sz="2800" dirty="0">
                <a:solidFill>
                  <a:schemeClr val="dk1"/>
                </a:solidFill>
                <a:latin typeface="IBM Plex Sans Medium"/>
                <a:ea typeface="IBM Plex Sans Medium"/>
                <a:cs typeface="IBM Plex Sans Medium"/>
                <a:sym typeface="IBM Plex Sans Medium"/>
              </a:rPr>
              <a:t>Team </a:t>
            </a:r>
            <a:r>
              <a:rPr lang="en-IN" sz="2800" dirty="0">
                <a:solidFill>
                  <a:schemeClr val="dk1"/>
                </a:solidFill>
                <a:latin typeface="+mj-lt"/>
                <a:ea typeface="IBM Plex Sans Medium"/>
                <a:cs typeface="IBM Plex Sans Medium"/>
                <a:sym typeface="IBM Plex Sans Medium"/>
              </a:rPr>
              <a:t>Members</a:t>
            </a:r>
            <a:br>
              <a:rPr lang="en-IN" sz="2800" dirty="0">
                <a:solidFill>
                  <a:schemeClr val="dk1"/>
                </a:solidFill>
                <a:latin typeface="IBM Plex Sans Medium"/>
                <a:ea typeface="IBM Plex Sans Medium"/>
                <a:cs typeface="IBM Plex Sans Medium"/>
                <a:sym typeface="IBM Plex Sans Medium"/>
              </a:rPr>
            </a:br>
            <a:endParaRPr lang="en-IN" dirty="0"/>
          </a:p>
        </p:txBody>
      </p:sp>
      <p:sp>
        <p:nvSpPr>
          <p:cNvPr id="3" name="Text Placeholder 2">
            <a:extLst>
              <a:ext uri="{FF2B5EF4-FFF2-40B4-BE49-F238E27FC236}">
                <a16:creationId xmlns:a16="http://schemas.microsoft.com/office/drawing/2014/main" id="{498AD7AE-A53A-3751-1945-920C3F97837A}"/>
              </a:ext>
            </a:extLst>
          </p:cNvPr>
          <p:cNvSpPr>
            <a:spLocks noGrp="1"/>
          </p:cNvSpPr>
          <p:nvPr>
            <p:ph type="body" idx="1"/>
          </p:nvPr>
        </p:nvSpPr>
        <p:spPr/>
        <p:txBody>
          <a:bodyPr/>
          <a:lstStyle/>
          <a:p>
            <a:r>
              <a:rPr lang="en-IN" b="1" i="0" dirty="0">
                <a:solidFill>
                  <a:srgbClr val="666666"/>
                </a:solidFill>
                <a:effectLst/>
                <a:highlight>
                  <a:srgbClr val="F9FAFB"/>
                </a:highlight>
                <a:latin typeface="+mj-lt"/>
              </a:rPr>
              <a:t>Vaishanvi Sagar Taware</a:t>
            </a:r>
          </a:p>
          <a:p>
            <a:r>
              <a:rPr lang="en-IN" b="1" i="0" dirty="0" err="1">
                <a:solidFill>
                  <a:srgbClr val="666666"/>
                </a:solidFill>
                <a:effectLst/>
                <a:highlight>
                  <a:srgbClr val="FFFFFF"/>
                </a:highlight>
                <a:latin typeface="+mj-lt"/>
              </a:rPr>
              <a:t>Tejaswini</a:t>
            </a:r>
            <a:r>
              <a:rPr lang="en-IN" b="1" i="0" dirty="0">
                <a:solidFill>
                  <a:srgbClr val="666666"/>
                </a:solidFill>
                <a:effectLst/>
                <a:highlight>
                  <a:srgbClr val="FFFFFF"/>
                </a:highlight>
                <a:latin typeface="+mj-lt"/>
              </a:rPr>
              <a:t> Sandeep Bhujbal</a:t>
            </a:r>
            <a:endParaRPr lang="en-IN" b="1" dirty="0">
              <a:solidFill>
                <a:srgbClr val="666666"/>
              </a:solidFill>
              <a:highlight>
                <a:srgbClr val="F9FAFB"/>
              </a:highlight>
              <a:latin typeface="+mj-lt"/>
            </a:endParaRPr>
          </a:p>
          <a:p>
            <a:r>
              <a:rPr lang="en-IN" b="1" i="0" dirty="0">
                <a:solidFill>
                  <a:srgbClr val="666666"/>
                </a:solidFill>
                <a:effectLst/>
                <a:highlight>
                  <a:srgbClr val="F9FAFB"/>
                </a:highlight>
                <a:latin typeface="+mj-lt"/>
              </a:rPr>
              <a:t>Shruti Yashwant Gaikwad</a:t>
            </a:r>
          </a:p>
          <a:p>
            <a:r>
              <a:rPr lang="en-IN" b="1" i="0" dirty="0">
                <a:solidFill>
                  <a:srgbClr val="666666"/>
                </a:solidFill>
                <a:effectLst/>
                <a:highlight>
                  <a:srgbClr val="FFFFFF"/>
                </a:highlight>
                <a:latin typeface="+mj-lt"/>
              </a:rPr>
              <a:t>Sankalp </a:t>
            </a:r>
            <a:r>
              <a:rPr lang="en-IN" b="1" dirty="0">
                <a:solidFill>
                  <a:srgbClr val="666666"/>
                </a:solidFill>
                <a:highlight>
                  <a:srgbClr val="FFFFFF"/>
                </a:highlight>
                <a:latin typeface="+mj-lt"/>
              </a:rPr>
              <a:t>P</a:t>
            </a:r>
            <a:r>
              <a:rPr lang="en-IN" b="1" i="0" dirty="0">
                <a:solidFill>
                  <a:srgbClr val="666666"/>
                </a:solidFill>
                <a:effectLst/>
                <a:highlight>
                  <a:srgbClr val="FFFFFF"/>
                </a:highlight>
                <a:latin typeface="+mj-lt"/>
              </a:rPr>
              <a:t>ravin </a:t>
            </a:r>
            <a:r>
              <a:rPr lang="en-IN" b="1" dirty="0" err="1">
                <a:solidFill>
                  <a:srgbClr val="666666"/>
                </a:solidFill>
                <a:highlight>
                  <a:srgbClr val="FFFFFF"/>
                </a:highlight>
                <a:latin typeface="+mj-lt"/>
              </a:rPr>
              <a:t>D</a:t>
            </a:r>
            <a:r>
              <a:rPr lang="en-IN" b="1" i="0" dirty="0" err="1">
                <a:solidFill>
                  <a:srgbClr val="666666"/>
                </a:solidFill>
                <a:effectLst/>
                <a:highlight>
                  <a:srgbClr val="FFFFFF"/>
                </a:highlight>
                <a:latin typeface="+mj-lt"/>
              </a:rPr>
              <a:t>hembare</a:t>
            </a:r>
            <a:endParaRPr lang="en-IN"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
        <p:cNvGrpSpPr/>
        <p:nvPr/>
      </p:nvGrpSpPr>
      <p:grpSpPr>
        <a:xfrm>
          <a:off x="0" y="0"/>
          <a:ext cx="0" cy="0"/>
          <a:chOff x="0" y="0"/>
          <a:chExt cx="0" cy="0"/>
        </a:xfrm>
      </p:grpSpPr>
      <p:sp>
        <p:nvSpPr>
          <p:cNvPr id="70" name="Google Shape;70;p15"/>
          <p:cNvSpPr txBox="1"/>
          <p:nvPr/>
        </p:nvSpPr>
        <p:spPr>
          <a:xfrm>
            <a:off x="135650" y="18885"/>
            <a:ext cx="16692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mj-lt"/>
                <a:ea typeface="IBM Plex Sans Medium"/>
                <a:cs typeface="IBM Plex Sans Medium"/>
                <a:sym typeface="IBM Plex Sans Medium"/>
              </a:rPr>
              <a:t>Introduction</a:t>
            </a:r>
            <a:endParaRPr sz="1800" dirty="0">
              <a:solidFill>
                <a:schemeClr val="dk1"/>
              </a:solidFill>
              <a:latin typeface="+mj-lt"/>
              <a:ea typeface="IBM Plex Sans Medium"/>
              <a:cs typeface="IBM Plex Sans Medium"/>
              <a:sym typeface="IBM Plex Sans Medium"/>
            </a:endParaRPr>
          </a:p>
        </p:txBody>
      </p:sp>
      <p:sp>
        <p:nvSpPr>
          <p:cNvPr id="71" name="Google Shape;71;p15"/>
          <p:cNvSpPr txBox="1"/>
          <p:nvPr/>
        </p:nvSpPr>
        <p:spPr>
          <a:xfrm>
            <a:off x="219307" y="512492"/>
            <a:ext cx="8705386" cy="3969834"/>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sz="1800" dirty="0">
                <a:solidFill>
                  <a:schemeClr val="dk1"/>
                </a:solidFill>
              </a:rPr>
              <a:t>Overview of the Project :- </a:t>
            </a:r>
          </a:p>
          <a:p>
            <a:pPr marL="457200" lvl="0" indent="-342900" algn="l" rtl="0">
              <a:spcBef>
                <a:spcPts val="0"/>
              </a:spcBef>
              <a:spcAft>
                <a:spcPts val="0"/>
              </a:spcAft>
              <a:buClr>
                <a:schemeClr val="dk1"/>
              </a:buClr>
              <a:buSzPts val="1800"/>
              <a:buChar char="●"/>
            </a:pPr>
            <a:endParaRPr lang="en" sz="1800" dirty="0">
              <a:solidFill>
                <a:schemeClr val="dk1"/>
              </a:solidFill>
            </a:endParaRPr>
          </a:p>
          <a:p>
            <a:pPr marL="457200" lvl="0" indent="-342900" algn="l" rtl="0">
              <a:spcBef>
                <a:spcPts val="0"/>
              </a:spcBef>
              <a:spcAft>
                <a:spcPts val="0"/>
              </a:spcAft>
              <a:buClr>
                <a:schemeClr val="dk1"/>
              </a:buClr>
              <a:buSzPts val="1800"/>
              <a:buChar char="●"/>
            </a:pPr>
            <a:endParaRPr lang="en" sz="1800" dirty="0">
              <a:solidFill>
                <a:schemeClr val="dk1"/>
              </a:solidFill>
            </a:endParaRPr>
          </a:p>
          <a:p>
            <a:pPr marL="457200" lvl="0" indent="-342900" algn="l" rtl="0">
              <a:spcBef>
                <a:spcPts val="0"/>
              </a:spcBef>
              <a:spcAft>
                <a:spcPts val="0"/>
              </a:spcAft>
              <a:buClr>
                <a:schemeClr val="dk1"/>
              </a:buClr>
              <a:buSzPts val="1800"/>
              <a:buChar char="●"/>
            </a:pPr>
            <a:endParaRPr lang="en" sz="1800" dirty="0">
              <a:solidFill>
                <a:schemeClr val="dk1"/>
              </a:solidFill>
            </a:endParaRPr>
          </a:p>
          <a:p>
            <a:pPr marL="457200" lvl="0" indent="-342900" algn="l" rtl="0">
              <a:spcBef>
                <a:spcPts val="0"/>
              </a:spcBef>
              <a:spcAft>
                <a:spcPts val="0"/>
              </a:spcAft>
              <a:buClr>
                <a:schemeClr val="dk1"/>
              </a:buClr>
              <a:buSzPts val="1800"/>
              <a:buChar char="●"/>
            </a:pPr>
            <a:endParaRPr lang="en" sz="1800" dirty="0">
              <a:solidFill>
                <a:schemeClr val="dk1"/>
              </a:solidFill>
            </a:endParaRPr>
          </a:p>
          <a:p>
            <a:pPr marL="457200" lvl="0" indent="-342900" algn="l" rtl="0">
              <a:spcBef>
                <a:spcPts val="0"/>
              </a:spcBef>
              <a:spcAft>
                <a:spcPts val="0"/>
              </a:spcAft>
              <a:buClr>
                <a:schemeClr val="dk1"/>
              </a:buClr>
              <a:buSzPts val="1800"/>
              <a:buChar char="●"/>
            </a:pPr>
            <a:endParaRPr lang="en" sz="1800" dirty="0">
              <a:solidFill>
                <a:schemeClr val="dk1"/>
              </a:solidFill>
            </a:endParaRPr>
          </a:p>
          <a:p>
            <a:pPr marL="457200" lvl="0" indent="-342900" algn="l" rtl="0">
              <a:spcBef>
                <a:spcPts val="0"/>
              </a:spcBef>
              <a:spcAft>
                <a:spcPts val="0"/>
              </a:spcAft>
              <a:buClr>
                <a:schemeClr val="dk1"/>
              </a:buClr>
              <a:buSzPts val="1800"/>
              <a:buChar char="●"/>
            </a:pPr>
            <a:endParaRPr sz="1800" dirty="0">
              <a:solidFill>
                <a:schemeClr val="dk1"/>
              </a:solidFill>
            </a:endParaRPr>
          </a:p>
          <a:p>
            <a:pPr marL="114300" lvl="0" algn="l" rtl="0">
              <a:spcBef>
                <a:spcPts val="0"/>
              </a:spcBef>
              <a:spcAft>
                <a:spcPts val="0"/>
              </a:spcAft>
              <a:buClr>
                <a:schemeClr val="dk1"/>
              </a:buClr>
              <a:buSzPts val="1800"/>
            </a:pPr>
            <a:endParaRPr sz="1800" dirty="0">
              <a:solidFill>
                <a:schemeClr val="dk1"/>
              </a:solidFill>
            </a:endParaRPr>
          </a:p>
        </p:txBody>
      </p:sp>
      <p:sp>
        <p:nvSpPr>
          <p:cNvPr id="72" name="Google Shape;72;p15"/>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 name="Rectangle 1">
            <a:extLst>
              <a:ext uri="{FF2B5EF4-FFF2-40B4-BE49-F238E27FC236}">
                <a16:creationId xmlns:a16="http://schemas.microsoft.com/office/drawing/2014/main" id="{D67F0CDC-9CCC-7365-E9E2-4AA7C476501D}"/>
              </a:ext>
            </a:extLst>
          </p:cNvPr>
          <p:cNvSpPr>
            <a:spLocks noChangeArrowheads="1"/>
          </p:cNvSpPr>
          <p:nvPr/>
        </p:nvSpPr>
        <p:spPr bwMode="auto">
          <a:xfrm>
            <a:off x="431181" y="872037"/>
            <a:ext cx="8405351"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Data Analysis</a:t>
            </a:r>
            <a:r>
              <a:rPr kumimoji="0" lang="en-US" altLang="en-US" sz="13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Utilizing datasets (Clean1 to Clean7) to examine trends and disparities in access to clean water and sanitation.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Focus on urbanization levels (National, Rural, Urban) from 2016 to 2022.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Key metrics include the percentage of the population using safely managed drinking water services.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Key Insights</a:t>
            </a:r>
            <a:r>
              <a:rPr kumimoji="0" lang="en-US" altLang="en-US" sz="13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National Level</a:t>
            </a:r>
            <a:r>
              <a:rPr kumimoji="0" lang="en-US" altLang="en-US" sz="1300" b="0" i="0" u="none" strike="noStrike" cap="none" normalizeH="0" baseline="0" dirty="0">
                <a:ln>
                  <a:noFill/>
                </a:ln>
                <a:solidFill>
                  <a:schemeClr val="tx1"/>
                </a:solidFill>
                <a:effectLst/>
                <a:latin typeface="Arial" panose="020B0604020202020204" pitchFamily="34" charset="0"/>
              </a:rPr>
              <a:t>: Generally high access, with stable percentages around 87%-89%.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Rural Level</a:t>
            </a:r>
            <a:r>
              <a:rPr kumimoji="0" lang="en-US" altLang="en-US" sz="1300" b="0" i="0" u="none" strike="noStrike" cap="none" normalizeH="0" baseline="0" dirty="0">
                <a:ln>
                  <a:noFill/>
                </a:ln>
                <a:solidFill>
                  <a:schemeClr val="tx1"/>
                </a:solidFill>
                <a:effectLst/>
                <a:latin typeface="Arial" panose="020B0604020202020204" pitchFamily="34" charset="0"/>
              </a:rPr>
              <a:t>: Lower access, with percentages around 80%-81%.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Urban Level</a:t>
            </a:r>
            <a:r>
              <a:rPr kumimoji="0" lang="en-US" altLang="en-US" sz="1300" b="0" i="0" u="none" strike="noStrike" cap="none" normalizeH="0" baseline="0" dirty="0">
                <a:ln>
                  <a:noFill/>
                </a:ln>
                <a:solidFill>
                  <a:schemeClr val="tx1"/>
                </a:solidFill>
                <a:effectLst/>
                <a:latin typeface="Arial" panose="020B0604020202020204" pitchFamily="34" charset="0"/>
              </a:rPr>
              <a:t>: Highest access, with stable percentages at 94%-95%.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Highlighting the disparity between urban and rural areas.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Visualization</a:t>
            </a:r>
            <a:r>
              <a:rPr kumimoji="0" lang="en-US" altLang="en-US" sz="13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Creation of heatmaps and line graphs to visually represent the data trends and disparities.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Example heatmap shows access percentages by year and urbanization level, indicating higher access in urban areas.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Goals</a:t>
            </a:r>
            <a:r>
              <a:rPr kumimoji="0" lang="en-US" altLang="en-US" sz="13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Identify regions with the greatest need for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Provide data-driven recommendations to policymakers and stakeholders.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Support initiatives to enhance water and sanitation services, particularly in rural areas.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1" name="Google Shape;71;p15"/>
          <p:cNvSpPr txBox="1"/>
          <p:nvPr/>
        </p:nvSpPr>
        <p:spPr>
          <a:xfrm>
            <a:off x="219307" y="512492"/>
            <a:ext cx="8705386" cy="4464208"/>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IN" sz="1800" dirty="0">
                <a:solidFill>
                  <a:schemeClr val="dk1"/>
                </a:solidFill>
              </a:rPr>
              <a:t>Objective</a:t>
            </a:r>
            <a:r>
              <a:rPr lang="en" sz="1800" dirty="0">
                <a:solidFill>
                  <a:schemeClr val="dk1"/>
                </a:solidFill>
              </a:rPr>
              <a:t> :- </a:t>
            </a:r>
          </a:p>
          <a:p>
            <a:pPr marL="457200" lvl="0" indent="-342900" algn="l" rtl="0">
              <a:spcBef>
                <a:spcPts val="0"/>
              </a:spcBef>
              <a:spcAft>
                <a:spcPts val="0"/>
              </a:spcAft>
              <a:buClr>
                <a:schemeClr val="dk1"/>
              </a:buClr>
              <a:buSzPts val="1800"/>
              <a:buChar char="●"/>
            </a:pPr>
            <a:endParaRPr lang="en" sz="1800" dirty="0">
              <a:solidFill>
                <a:schemeClr val="dk1"/>
              </a:solidFill>
            </a:endParaRPr>
          </a:p>
          <a:p>
            <a:pPr marL="457200" lvl="0" indent="-342900" algn="l" rtl="0">
              <a:spcBef>
                <a:spcPts val="0"/>
              </a:spcBef>
              <a:spcAft>
                <a:spcPts val="0"/>
              </a:spcAft>
              <a:buClr>
                <a:schemeClr val="dk1"/>
              </a:buClr>
              <a:buSzPts val="1800"/>
              <a:buChar char="●"/>
            </a:pPr>
            <a:endParaRPr lang="en" sz="1800" dirty="0">
              <a:solidFill>
                <a:schemeClr val="dk1"/>
              </a:solidFill>
            </a:endParaRPr>
          </a:p>
          <a:p>
            <a:pPr marL="457200" lvl="0" indent="-342900" algn="l" rtl="0">
              <a:spcBef>
                <a:spcPts val="0"/>
              </a:spcBef>
              <a:spcAft>
                <a:spcPts val="0"/>
              </a:spcAft>
              <a:buClr>
                <a:schemeClr val="dk1"/>
              </a:buClr>
              <a:buSzPts val="1800"/>
              <a:buChar char="●"/>
            </a:pPr>
            <a:r>
              <a:rPr lang="en-US" sz="1700" dirty="0"/>
              <a:t>The project aims to analyze and improve the access to safely managed drinking water and sanitation services in Pacific Island Countries and territories, in alignment with United Nations Sustainable Development Goal 6 (SDG 6).</a:t>
            </a:r>
            <a:endParaRPr lang="en" sz="1700" dirty="0">
              <a:solidFill>
                <a:schemeClr val="dk1"/>
              </a:solidFill>
            </a:endParaRPr>
          </a:p>
          <a:p>
            <a:pPr marL="457200" lvl="0" indent="-342900" algn="l" rtl="0">
              <a:spcBef>
                <a:spcPts val="0"/>
              </a:spcBef>
              <a:spcAft>
                <a:spcPts val="0"/>
              </a:spcAft>
              <a:buClr>
                <a:schemeClr val="dk1"/>
              </a:buClr>
              <a:buSzPts val="1800"/>
              <a:buChar char="●"/>
            </a:pPr>
            <a:endParaRPr lang="en" sz="1700" dirty="0">
              <a:solidFill>
                <a:schemeClr val="dk1"/>
              </a:solidFill>
            </a:endParaRPr>
          </a:p>
          <a:p>
            <a:pPr marL="457200" lvl="0" indent="-342900" algn="l" rtl="0">
              <a:spcBef>
                <a:spcPts val="0"/>
              </a:spcBef>
              <a:spcAft>
                <a:spcPts val="0"/>
              </a:spcAft>
              <a:buClr>
                <a:schemeClr val="dk1"/>
              </a:buClr>
              <a:buSzPts val="1800"/>
              <a:buChar char="●"/>
            </a:pPr>
            <a:endParaRPr lang="en" sz="1800" dirty="0">
              <a:solidFill>
                <a:schemeClr val="dk1"/>
              </a:solidFill>
            </a:endParaRPr>
          </a:p>
          <a:p>
            <a:pPr marL="457200" lvl="0" indent="-342900" algn="l" rtl="0">
              <a:spcBef>
                <a:spcPts val="0"/>
              </a:spcBef>
              <a:spcAft>
                <a:spcPts val="0"/>
              </a:spcAft>
              <a:buClr>
                <a:schemeClr val="dk1"/>
              </a:buClr>
              <a:buSzPts val="1800"/>
              <a:buChar char="●"/>
            </a:pPr>
            <a:endParaRPr sz="1800" dirty="0">
              <a:solidFill>
                <a:schemeClr val="dk1"/>
              </a:solidFill>
            </a:endParaRPr>
          </a:p>
          <a:p>
            <a:pPr marL="114300" lvl="0" algn="l" rtl="0">
              <a:spcBef>
                <a:spcPts val="0"/>
              </a:spcBef>
              <a:spcAft>
                <a:spcPts val="0"/>
              </a:spcAft>
              <a:buClr>
                <a:schemeClr val="dk1"/>
              </a:buClr>
              <a:buSzPts val="1800"/>
            </a:pPr>
            <a:endParaRPr sz="1800" dirty="0">
              <a:solidFill>
                <a:schemeClr val="dk1"/>
              </a:solidFill>
            </a:endParaRPr>
          </a:p>
        </p:txBody>
      </p:sp>
      <p:sp>
        <p:nvSpPr>
          <p:cNvPr id="72" name="Google Shape;72;p15"/>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extLst>
      <p:ext uri="{BB962C8B-B14F-4D97-AF65-F5344CB8AC3E}">
        <p14:creationId xmlns:p14="http://schemas.microsoft.com/office/powerpoint/2010/main" val="26320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6"/>
        <p:cNvGrpSpPr/>
        <p:nvPr/>
      </p:nvGrpSpPr>
      <p:grpSpPr>
        <a:xfrm>
          <a:off x="0" y="0"/>
          <a:ext cx="0" cy="0"/>
          <a:chOff x="0" y="0"/>
          <a:chExt cx="0" cy="0"/>
        </a:xfrm>
      </p:grpSpPr>
      <p:sp>
        <p:nvSpPr>
          <p:cNvPr id="77" name="Google Shape;77;p16"/>
          <p:cNvSpPr txBox="1"/>
          <p:nvPr/>
        </p:nvSpPr>
        <p:spPr>
          <a:xfrm>
            <a:off x="208675" y="169000"/>
            <a:ext cx="26397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IBM Plex Sans Medium"/>
                <a:ea typeface="IBM Plex Sans Medium"/>
                <a:cs typeface="IBM Plex Sans Medium"/>
                <a:sym typeface="IBM Plex Sans Medium"/>
              </a:rPr>
              <a:t>Problem </a:t>
            </a:r>
            <a:r>
              <a:rPr lang="en" sz="1800" dirty="0">
                <a:solidFill>
                  <a:schemeClr val="dk1"/>
                </a:solidFill>
                <a:latin typeface="+mj-lt"/>
                <a:ea typeface="IBM Plex Sans Medium"/>
                <a:cs typeface="IBM Plex Sans Medium"/>
                <a:sym typeface="IBM Plex Sans Medium"/>
              </a:rPr>
              <a:t>Identification</a:t>
            </a:r>
            <a:endParaRPr sz="1800" dirty="0">
              <a:solidFill>
                <a:schemeClr val="dk1"/>
              </a:solidFill>
              <a:latin typeface="+mj-lt"/>
              <a:ea typeface="IBM Plex Sans Medium"/>
              <a:cs typeface="IBM Plex Sans Medium"/>
              <a:sym typeface="IBM Plex Sans Medium"/>
            </a:endParaRPr>
          </a:p>
        </p:txBody>
      </p:sp>
      <p:sp>
        <p:nvSpPr>
          <p:cNvPr id="78" name="Google Shape;78;p16"/>
          <p:cNvSpPr txBox="1"/>
          <p:nvPr/>
        </p:nvSpPr>
        <p:spPr>
          <a:xfrm>
            <a:off x="275063" y="735980"/>
            <a:ext cx="8668215" cy="4007005"/>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sz="1800" b="1" dirty="0">
                <a:solidFill>
                  <a:schemeClr val="dk1"/>
                </a:solidFill>
              </a:rPr>
              <a:t>Problem Statement </a:t>
            </a:r>
            <a:r>
              <a:rPr lang="en" sz="1500" b="1" dirty="0">
                <a:solidFill>
                  <a:schemeClr val="dk1"/>
                </a:solidFill>
              </a:rPr>
              <a:t>:-  </a:t>
            </a:r>
            <a:r>
              <a:rPr lang="en-US" sz="1500" dirty="0"/>
              <a:t>Despite global efforts to achieve United Nations Sustainable Development Goal 6 (SDG 6) — ensuring availability and sustainable management of water and sanitation for all — significant disparities persist in access to safely managed drinking water services across Pacific Island Countries and territories.</a:t>
            </a:r>
            <a:endParaRPr lang="en" sz="1500" dirty="0">
              <a:solidFill>
                <a:schemeClr val="dk1"/>
              </a:solidFill>
            </a:endParaRPr>
          </a:p>
          <a:p>
            <a:pPr marL="457200" lvl="0" indent="-342900" algn="l" rtl="0">
              <a:spcBef>
                <a:spcPts val="0"/>
              </a:spcBef>
              <a:spcAft>
                <a:spcPts val="0"/>
              </a:spcAft>
              <a:buClr>
                <a:schemeClr val="dk1"/>
              </a:buClr>
              <a:buSzPts val="1800"/>
              <a:buChar char="●"/>
            </a:pPr>
            <a:endParaRPr sz="1800" dirty="0">
              <a:solidFill>
                <a:schemeClr val="dk1"/>
              </a:solidFill>
            </a:endParaRPr>
          </a:p>
          <a:p>
            <a:pPr marL="457200" lvl="0" indent="-342900" algn="l" rtl="0">
              <a:spcBef>
                <a:spcPts val="0"/>
              </a:spcBef>
              <a:spcAft>
                <a:spcPts val="0"/>
              </a:spcAft>
              <a:buClr>
                <a:schemeClr val="dk1"/>
              </a:buClr>
              <a:buSzPts val="1800"/>
              <a:buChar char="●"/>
            </a:pPr>
            <a:r>
              <a:rPr lang="en" sz="1800" b="1" dirty="0">
                <a:solidFill>
                  <a:schemeClr val="dk1"/>
                </a:solidFill>
              </a:rPr>
              <a:t>Significance of the Problem:- </a:t>
            </a:r>
          </a:p>
          <a:p>
            <a:pPr marL="457200" lvl="0" indent="-342900" algn="l" rtl="0">
              <a:spcBef>
                <a:spcPts val="0"/>
              </a:spcBef>
              <a:spcAft>
                <a:spcPts val="0"/>
              </a:spcAft>
              <a:buClr>
                <a:schemeClr val="dk1"/>
              </a:buClr>
              <a:buSzPts val="1800"/>
              <a:buChar char="●"/>
            </a:pPr>
            <a:endParaRPr sz="1800" dirty="0">
              <a:solidFill>
                <a:schemeClr val="dk1"/>
              </a:solidFill>
            </a:endParaRPr>
          </a:p>
          <a:p>
            <a:pPr marL="114300" lvl="0" algn="l" rtl="0">
              <a:spcBef>
                <a:spcPts val="0"/>
              </a:spcBef>
              <a:spcAft>
                <a:spcPts val="0"/>
              </a:spcAft>
              <a:buClr>
                <a:schemeClr val="dk1"/>
              </a:buClr>
              <a:buSzPts val="1800"/>
            </a:pPr>
            <a:endParaRPr sz="1800" dirty="0">
              <a:solidFill>
                <a:schemeClr val="dk1"/>
              </a:solidFill>
            </a:endParaRPr>
          </a:p>
        </p:txBody>
      </p:sp>
      <p:sp>
        <p:nvSpPr>
          <p:cNvPr id="79" name="Google Shape;79;p16"/>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 name="Rectangle 1">
            <a:extLst>
              <a:ext uri="{FF2B5EF4-FFF2-40B4-BE49-F238E27FC236}">
                <a16:creationId xmlns:a16="http://schemas.microsoft.com/office/drawing/2014/main" id="{B906448E-F57E-CF5F-45A6-869E0D1ED4A0}"/>
              </a:ext>
            </a:extLst>
          </p:cNvPr>
          <p:cNvSpPr>
            <a:spLocks noChangeArrowheads="1"/>
          </p:cNvSpPr>
          <p:nvPr/>
        </p:nvSpPr>
        <p:spPr bwMode="auto">
          <a:xfrm>
            <a:off x="683941" y="2393672"/>
            <a:ext cx="8333679"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Health and Well-being</a:t>
            </a:r>
            <a:r>
              <a:rPr kumimoji="0" lang="en-US" altLang="en-US" sz="13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Increased Disease Risk</a:t>
            </a:r>
            <a:r>
              <a:rPr kumimoji="0" lang="en-US" altLang="en-US" sz="1300" b="0" i="0" u="none" strike="noStrike" cap="none" normalizeH="0" baseline="0" dirty="0">
                <a:ln>
                  <a:noFill/>
                </a:ln>
                <a:solidFill>
                  <a:schemeClr val="tx1"/>
                </a:solidFill>
                <a:effectLst/>
                <a:latin typeface="Arial" panose="020B0604020202020204" pitchFamily="34" charset="0"/>
              </a:rPr>
              <a:t>: Limited access to clean water and sanitation is directly linked to the prevalence of waterborne diseases such as cholera, diarrhea, and dysentery.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Child Mortality</a:t>
            </a:r>
            <a:r>
              <a:rPr kumimoji="0" lang="en-US" altLang="en-US" sz="1300" b="0" i="0" u="none" strike="noStrike" cap="none" normalizeH="0" baseline="0" dirty="0">
                <a:ln>
                  <a:noFill/>
                </a:ln>
                <a:solidFill>
                  <a:schemeClr val="tx1"/>
                </a:solidFill>
                <a:effectLst/>
                <a:latin typeface="Arial" panose="020B0604020202020204" pitchFamily="34" charset="0"/>
              </a:rPr>
              <a:t>: Children in areas with poor water and sanitation services are at higher risk of death due to preventable diseases.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Economic Impact</a:t>
            </a:r>
            <a:r>
              <a:rPr kumimoji="0" lang="en-US" altLang="en-US" sz="13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Healthcare Costs</a:t>
            </a:r>
            <a:r>
              <a:rPr kumimoji="0" lang="en-US" altLang="en-US" sz="1300" b="0" i="0" u="none" strike="noStrike" cap="none" normalizeH="0" baseline="0" dirty="0">
                <a:ln>
                  <a:noFill/>
                </a:ln>
                <a:solidFill>
                  <a:schemeClr val="tx1"/>
                </a:solidFill>
                <a:effectLst/>
                <a:latin typeface="Arial" panose="020B0604020202020204" pitchFamily="34" charset="0"/>
              </a:rPr>
              <a:t>: Higher incidence of water-related illnesses leads to increased healthcare costs for both individuals and governments.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Productivity Loss</a:t>
            </a:r>
            <a:r>
              <a:rPr kumimoji="0" lang="en-US" altLang="en-US" sz="1300" b="0" i="0" u="none" strike="noStrike" cap="none" normalizeH="0" baseline="0" dirty="0">
                <a:ln>
                  <a:noFill/>
                </a:ln>
                <a:solidFill>
                  <a:schemeClr val="tx1"/>
                </a:solidFill>
                <a:effectLst/>
                <a:latin typeface="Arial" panose="020B0604020202020204" pitchFamily="34" charset="0"/>
              </a:rPr>
              <a:t>: Poor health due to inadequate water and sanitation can result in decreased productivity and economic 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208675" y="169000"/>
            <a:ext cx="26397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IBM Plex Sans Medium"/>
                <a:ea typeface="IBM Plex Sans Medium"/>
                <a:cs typeface="IBM Plex Sans Medium"/>
                <a:sym typeface="IBM Plex Sans Medium"/>
              </a:rPr>
              <a:t>Problem </a:t>
            </a:r>
            <a:r>
              <a:rPr lang="en" sz="1800" dirty="0">
                <a:solidFill>
                  <a:schemeClr val="dk1"/>
                </a:solidFill>
                <a:latin typeface="+mj-lt"/>
                <a:ea typeface="IBM Plex Sans Medium"/>
                <a:cs typeface="IBM Plex Sans Medium"/>
                <a:sym typeface="IBM Plex Sans Medium"/>
              </a:rPr>
              <a:t>Identification</a:t>
            </a:r>
            <a:endParaRPr sz="1800" dirty="0">
              <a:solidFill>
                <a:schemeClr val="dk1"/>
              </a:solidFill>
              <a:latin typeface="+mj-lt"/>
              <a:ea typeface="IBM Plex Sans Medium"/>
              <a:cs typeface="IBM Plex Sans Medium"/>
              <a:sym typeface="IBM Plex Sans Medium"/>
            </a:endParaRPr>
          </a:p>
        </p:txBody>
      </p:sp>
      <p:sp>
        <p:nvSpPr>
          <p:cNvPr id="78" name="Google Shape;78;p16"/>
          <p:cNvSpPr txBox="1"/>
          <p:nvPr/>
        </p:nvSpPr>
        <p:spPr>
          <a:xfrm>
            <a:off x="275063" y="735980"/>
            <a:ext cx="8668215" cy="4007005"/>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sz="1800" b="1" dirty="0">
                <a:solidFill>
                  <a:schemeClr val="dk1"/>
                </a:solidFill>
              </a:rPr>
              <a:t>Problem Statement </a:t>
            </a:r>
            <a:r>
              <a:rPr lang="en" sz="1500" b="1" dirty="0">
                <a:solidFill>
                  <a:schemeClr val="dk1"/>
                </a:solidFill>
              </a:rPr>
              <a:t>:-</a:t>
            </a:r>
            <a:r>
              <a:rPr lang="en-US" sz="1500" b="1" dirty="0">
                <a:solidFill>
                  <a:schemeClr val="dk1"/>
                </a:solidFill>
              </a:rPr>
              <a:t>  </a:t>
            </a:r>
            <a:r>
              <a:rPr lang="en-US" sz="1500" dirty="0"/>
              <a:t>Despite global efforts to achieve United Nations Sustainable Development Goal 6 (SDG 6) — ensuring availability and sustainable management of water and sanitation for all — significant disparities persist in access to safely managed drinking water services across Pacific Island Countries and territories.</a:t>
            </a:r>
            <a:endParaRPr lang="en-US" sz="1500" dirty="0">
              <a:solidFill>
                <a:schemeClr val="dk1"/>
              </a:solidFill>
            </a:endParaRPr>
          </a:p>
          <a:p>
            <a:pPr marL="457200" lvl="0" indent="-342900" algn="l" rtl="0">
              <a:spcBef>
                <a:spcPts val="0"/>
              </a:spcBef>
              <a:spcAft>
                <a:spcPts val="0"/>
              </a:spcAft>
              <a:buClr>
                <a:schemeClr val="dk1"/>
              </a:buClr>
              <a:buSzPts val="1800"/>
              <a:buChar char="●"/>
            </a:pPr>
            <a:endParaRPr lang="en-US" sz="1800" dirty="0">
              <a:solidFill>
                <a:schemeClr val="dk1"/>
              </a:solidFill>
            </a:endParaRPr>
          </a:p>
          <a:p>
            <a:pPr marL="457200" lvl="0" indent="-342900" algn="l" rtl="0">
              <a:spcBef>
                <a:spcPts val="0"/>
              </a:spcBef>
              <a:spcAft>
                <a:spcPts val="0"/>
              </a:spcAft>
              <a:buClr>
                <a:schemeClr val="dk1"/>
              </a:buClr>
              <a:buSzPts val="1800"/>
              <a:buChar char="●"/>
            </a:pPr>
            <a:r>
              <a:rPr lang="en" sz="1800" b="1" dirty="0">
                <a:solidFill>
                  <a:schemeClr val="dk1"/>
                </a:solidFill>
              </a:rPr>
              <a:t>Significance of the Problem:- </a:t>
            </a:r>
          </a:p>
          <a:p>
            <a:pPr marL="457200" lvl="0" indent="-342900" algn="l" rtl="0">
              <a:spcBef>
                <a:spcPts val="0"/>
              </a:spcBef>
              <a:spcAft>
                <a:spcPts val="0"/>
              </a:spcAft>
              <a:buClr>
                <a:schemeClr val="dk1"/>
              </a:buClr>
              <a:buSzPts val="1800"/>
              <a:buChar char="●"/>
            </a:pPr>
            <a:endParaRPr lang="en-IN" sz="1800" dirty="0">
              <a:solidFill>
                <a:schemeClr val="dk1"/>
              </a:solidFill>
            </a:endParaRPr>
          </a:p>
          <a:p>
            <a:pPr marL="114300" lvl="0" algn="l" rtl="0">
              <a:spcBef>
                <a:spcPts val="0"/>
              </a:spcBef>
              <a:spcAft>
                <a:spcPts val="0"/>
              </a:spcAft>
              <a:buClr>
                <a:schemeClr val="dk1"/>
              </a:buClr>
              <a:buSzPts val="1800"/>
            </a:pPr>
            <a:endParaRPr sz="1800" dirty="0">
              <a:solidFill>
                <a:schemeClr val="dk1"/>
              </a:solidFill>
            </a:endParaRPr>
          </a:p>
        </p:txBody>
      </p:sp>
      <p:sp>
        <p:nvSpPr>
          <p:cNvPr id="79" name="Google Shape;79;p16"/>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 name="Rectangle 1">
            <a:extLst>
              <a:ext uri="{FF2B5EF4-FFF2-40B4-BE49-F238E27FC236}">
                <a16:creationId xmlns:a16="http://schemas.microsoft.com/office/drawing/2014/main" id="{B906448E-F57E-CF5F-45A6-869E0D1ED4A0}"/>
              </a:ext>
            </a:extLst>
          </p:cNvPr>
          <p:cNvSpPr>
            <a:spLocks noChangeArrowheads="1"/>
          </p:cNvSpPr>
          <p:nvPr/>
        </p:nvSpPr>
        <p:spPr bwMode="auto">
          <a:xfrm>
            <a:off x="683941" y="2393672"/>
            <a:ext cx="8333679"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Health and Well-being</a:t>
            </a:r>
            <a:r>
              <a:rPr kumimoji="0" lang="en-US" altLang="en-US" sz="13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Increased Disease Risk</a:t>
            </a:r>
            <a:r>
              <a:rPr kumimoji="0" lang="en-US" altLang="en-US" sz="1300" b="0" i="0" u="none" strike="noStrike" cap="none" normalizeH="0" baseline="0" dirty="0">
                <a:ln>
                  <a:noFill/>
                </a:ln>
                <a:solidFill>
                  <a:schemeClr val="tx1"/>
                </a:solidFill>
                <a:effectLst/>
                <a:latin typeface="Arial" panose="020B0604020202020204" pitchFamily="34" charset="0"/>
              </a:rPr>
              <a:t>: Limited access to clean water and sanitation is directly linked to the prevalence of waterborne diseases such as cholera, diarrhea, and dysentery.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Child Mortality</a:t>
            </a:r>
            <a:r>
              <a:rPr kumimoji="0" lang="en-US" altLang="en-US" sz="1300" b="0" i="0" u="none" strike="noStrike" cap="none" normalizeH="0" baseline="0" dirty="0">
                <a:ln>
                  <a:noFill/>
                </a:ln>
                <a:solidFill>
                  <a:schemeClr val="tx1"/>
                </a:solidFill>
                <a:effectLst/>
                <a:latin typeface="Arial" panose="020B0604020202020204" pitchFamily="34" charset="0"/>
              </a:rPr>
              <a:t>: Children in areas with poor water and sanitation services are at higher risk of death due to preventable diseases.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Economic Impact</a:t>
            </a:r>
            <a:r>
              <a:rPr kumimoji="0" lang="en-US" altLang="en-US" sz="13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Healthcare Costs</a:t>
            </a:r>
            <a:r>
              <a:rPr kumimoji="0" lang="en-US" altLang="en-US" sz="1300" b="0" i="0" u="none" strike="noStrike" cap="none" normalizeH="0" baseline="0" dirty="0">
                <a:ln>
                  <a:noFill/>
                </a:ln>
                <a:solidFill>
                  <a:schemeClr val="tx1"/>
                </a:solidFill>
                <a:effectLst/>
                <a:latin typeface="Arial" panose="020B0604020202020204" pitchFamily="34" charset="0"/>
              </a:rPr>
              <a:t>: Higher incidence of water-related illnesses leads to increased healthcare costs for both individuals and governments.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Productivity Loss</a:t>
            </a:r>
            <a:r>
              <a:rPr kumimoji="0" lang="en-US" altLang="en-US" sz="1300" b="0" i="0" u="none" strike="noStrike" cap="none" normalizeH="0" baseline="0" dirty="0">
                <a:ln>
                  <a:noFill/>
                </a:ln>
                <a:solidFill>
                  <a:schemeClr val="tx1"/>
                </a:solidFill>
                <a:effectLst/>
                <a:latin typeface="Arial" panose="020B0604020202020204" pitchFamily="34" charset="0"/>
              </a:rPr>
              <a:t>: Poor health due to inadequate water and sanitation can result in decreased productivity and economic 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719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208675" y="169000"/>
            <a:ext cx="26397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IBM Plex Sans Medium"/>
                <a:ea typeface="IBM Plex Sans Medium"/>
                <a:cs typeface="IBM Plex Sans Medium"/>
                <a:sym typeface="IBM Plex Sans Medium"/>
              </a:rPr>
              <a:t>Problem Identification</a:t>
            </a:r>
            <a:endParaRPr sz="1800" dirty="0">
              <a:solidFill>
                <a:schemeClr val="dk1"/>
              </a:solidFill>
              <a:latin typeface="IBM Plex Sans Medium"/>
              <a:ea typeface="IBM Plex Sans Medium"/>
              <a:cs typeface="IBM Plex Sans Medium"/>
              <a:sym typeface="IBM Plex Sans Medium"/>
            </a:endParaRPr>
          </a:p>
        </p:txBody>
      </p:sp>
      <p:sp>
        <p:nvSpPr>
          <p:cNvPr id="79" name="Google Shape;79;p16"/>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 name="TextBox 3">
            <a:extLst>
              <a:ext uri="{FF2B5EF4-FFF2-40B4-BE49-F238E27FC236}">
                <a16:creationId xmlns:a16="http://schemas.microsoft.com/office/drawing/2014/main" id="{8D7200AC-633B-7316-0B9B-78EA1E857BDF}"/>
              </a:ext>
            </a:extLst>
          </p:cNvPr>
          <p:cNvSpPr txBox="1"/>
          <p:nvPr/>
        </p:nvSpPr>
        <p:spPr>
          <a:xfrm>
            <a:off x="431181" y="694313"/>
            <a:ext cx="8125521" cy="3323987"/>
          </a:xfrm>
          <a:prstGeom prst="rect">
            <a:avLst/>
          </a:prstGeom>
          <a:noFill/>
        </p:spPr>
        <p:txBody>
          <a:bodyPr wrap="square">
            <a:spAutoFit/>
          </a:bodyPr>
          <a:lstStyle/>
          <a:p>
            <a:r>
              <a:rPr lang="en-US" b="1" dirty="0"/>
              <a:t>Relevant Sustainable Development Goals (SDGs):-</a:t>
            </a:r>
          </a:p>
          <a:p>
            <a:endParaRPr lang="en-US" b="1" dirty="0"/>
          </a:p>
          <a:p>
            <a:pPr>
              <a:buFont typeface="+mj-lt"/>
              <a:buAutoNum type="arabicPeriod"/>
            </a:pPr>
            <a:r>
              <a:rPr lang="en-US" b="1" dirty="0"/>
              <a:t>SDG 6: Clean Water and Sanitation</a:t>
            </a:r>
            <a:endParaRPr lang="en-US" dirty="0"/>
          </a:p>
          <a:p>
            <a:pPr marL="742950" lvl="1" indent="-285750">
              <a:buFont typeface="+mj-lt"/>
              <a:buAutoNum type="arabicPeriod"/>
            </a:pPr>
            <a:r>
              <a:rPr lang="en-US" b="1" dirty="0"/>
              <a:t>Goal</a:t>
            </a:r>
            <a:r>
              <a:rPr lang="en-US" dirty="0"/>
              <a:t>: Ensure availability and sustainable management of water and sanitation for all.</a:t>
            </a:r>
          </a:p>
          <a:p>
            <a:pPr marL="742950" lvl="1" indent="-285750">
              <a:buFont typeface="+mj-lt"/>
              <a:buAutoNum type="arabicPeriod"/>
            </a:pPr>
            <a:r>
              <a:rPr lang="en-US" b="1" dirty="0"/>
              <a:t>Target 6.1</a:t>
            </a:r>
            <a:r>
              <a:rPr lang="en-US" dirty="0"/>
              <a:t>: By 2030, achieve universal and equitable access to safe and affordable drinking water for all.</a:t>
            </a:r>
          </a:p>
          <a:p>
            <a:pPr marL="742950" lvl="1" indent="-285750">
              <a:buFont typeface="+mj-lt"/>
              <a:buAutoNum type="arabicPeriod"/>
            </a:pPr>
            <a:r>
              <a:rPr lang="en-US" b="1" dirty="0"/>
              <a:t>Target 6.2</a:t>
            </a:r>
            <a:r>
              <a:rPr lang="en-US" dirty="0"/>
              <a:t>: By 2030, achieve access to adequate and equitable sanitation and hygiene for all and end open defecation.</a:t>
            </a:r>
          </a:p>
          <a:p>
            <a:pPr marL="457200" lvl="1"/>
            <a:endParaRPr lang="en-US" dirty="0"/>
          </a:p>
          <a:p>
            <a:pPr>
              <a:buFont typeface="+mj-lt"/>
              <a:buAutoNum type="arabicPeriod"/>
            </a:pPr>
            <a:r>
              <a:rPr lang="en-US" b="1" dirty="0"/>
              <a:t>SDG 3: Good Health and Well-being</a:t>
            </a:r>
            <a:endParaRPr lang="en-US" dirty="0"/>
          </a:p>
          <a:p>
            <a:pPr marL="742950" lvl="1" indent="-285750">
              <a:buFont typeface="+mj-lt"/>
              <a:buAutoNum type="arabicPeriod"/>
            </a:pPr>
            <a:r>
              <a:rPr lang="en-US" b="1" dirty="0"/>
              <a:t>Goal</a:t>
            </a:r>
            <a:r>
              <a:rPr lang="en-US" dirty="0"/>
              <a:t>: Ensure healthy lives and promote well-being for all at all ages.</a:t>
            </a:r>
          </a:p>
          <a:p>
            <a:pPr marL="742950" lvl="1" indent="-285750">
              <a:buFont typeface="+mj-lt"/>
              <a:buAutoNum type="arabicPeriod"/>
            </a:pPr>
            <a:r>
              <a:rPr lang="en-US" b="1" dirty="0"/>
              <a:t>Target 3.3</a:t>
            </a:r>
            <a:r>
              <a:rPr lang="en-US" dirty="0"/>
              <a:t>: By 2030, end epidemics of AIDS, tuberculosis, malaria, and neglected tropical diseases and combat hepatitis, water-borne diseases, and other communicable diseases.</a:t>
            </a:r>
          </a:p>
          <a:p>
            <a:pPr marL="742950" lvl="1" indent="-285750">
              <a:buFont typeface="+mj-lt"/>
              <a:buAutoNum type="arabicPeriod"/>
            </a:pPr>
            <a:r>
              <a:rPr lang="en-US" b="1" dirty="0"/>
              <a:t>Target 3.9</a:t>
            </a:r>
            <a:r>
              <a:rPr lang="en-US" dirty="0"/>
              <a:t>: By 2030, substantially reduce the number of deaths and illnesses from hazardous chemicals and air, water, and soil pollution and contamination.</a:t>
            </a:r>
          </a:p>
        </p:txBody>
      </p:sp>
    </p:spTree>
    <p:extLst>
      <p:ext uri="{BB962C8B-B14F-4D97-AF65-F5344CB8AC3E}">
        <p14:creationId xmlns:p14="http://schemas.microsoft.com/office/powerpoint/2010/main" val="2266533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101359" y="32985"/>
            <a:ext cx="26397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mj-lt"/>
                <a:ea typeface="IBM Plex Sans Medium"/>
                <a:cs typeface="IBM Plex Sans Medium"/>
                <a:sym typeface="IBM Plex Sans Medium"/>
              </a:rPr>
              <a:t>Data Collection</a:t>
            </a:r>
            <a:endParaRPr sz="1800" dirty="0">
              <a:solidFill>
                <a:schemeClr val="dk1"/>
              </a:solidFill>
              <a:latin typeface="+mj-lt"/>
              <a:ea typeface="IBM Plex Sans Medium"/>
              <a:cs typeface="IBM Plex Sans Medium"/>
              <a:sym typeface="IBM Plex Sans Medium"/>
            </a:endParaRPr>
          </a:p>
        </p:txBody>
      </p:sp>
      <p:sp>
        <p:nvSpPr>
          <p:cNvPr id="85" name="Google Shape;85;p17"/>
          <p:cNvSpPr txBox="1"/>
          <p:nvPr/>
        </p:nvSpPr>
        <p:spPr>
          <a:xfrm>
            <a:off x="0" y="269834"/>
            <a:ext cx="9203473" cy="5030711"/>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sz="1700" dirty="0">
                <a:solidFill>
                  <a:schemeClr val="dk1"/>
                </a:solidFill>
              </a:rPr>
              <a:t>Sources of Data </a:t>
            </a:r>
            <a:r>
              <a:rPr lang="en" sz="1800" dirty="0">
                <a:solidFill>
                  <a:schemeClr val="dk1"/>
                </a:solidFill>
              </a:rPr>
              <a:t>:- </a:t>
            </a:r>
            <a:r>
              <a:rPr lang="en-IN" sz="1800" dirty="0">
                <a:solidFill>
                  <a:schemeClr val="dk1"/>
                </a:solidFill>
                <a:hlinkClick r:id="rId3"/>
              </a:rPr>
              <a:t>https://pacificdata.org</a:t>
            </a:r>
            <a:endParaRPr sz="1800" dirty="0">
              <a:solidFill>
                <a:schemeClr val="dk1"/>
              </a:solidFill>
            </a:endParaRPr>
          </a:p>
          <a:p>
            <a:pPr marL="457200" lvl="0" indent="-342900" algn="l" rtl="0">
              <a:spcBef>
                <a:spcPts val="0"/>
              </a:spcBef>
              <a:spcAft>
                <a:spcPts val="0"/>
              </a:spcAft>
              <a:buClr>
                <a:schemeClr val="dk1"/>
              </a:buClr>
              <a:buSzPts val="1800"/>
              <a:buChar char="●"/>
            </a:pPr>
            <a:r>
              <a:rPr lang="en" sz="1700" dirty="0">
                <a:solidFill>
                  <a:schemeClr val="dk1"/>
                </a:solidFill>
              </a:rPr>
              <a:t>Data Description:-</a:t>
            </a:r>
          </a:p>
          <a:p>
            <a:r>
              <a:rPr lang="en-US" b="1" dirty="0"/>
              <a:t>  Datasets</a:t>
            </a:r>
          </a:p>
          <a:p>
            <a:pPr>
              <a:buFont typeface="Arial" panose="020B0604020202020204" pitchFamily="34" charset="0"/>
              <a:buChar char="•"/>
            </a:pPr>
            <a:r>
              <a:rPr lang="en-US" sz="1200" b="1" dirty="0"/>
              <a:t>Clean1.csv</a:t>
            </a:r>
            <a:r>
              <a:rPr lang="en-US" sz="1200" dirty="0"/>
              <a:t> to </a:t>
            </a:r>
            <a:r>
              <a:rPr lang="en-US" sz="1200" b="1" dirty="0"/>
              <a:t>Clean7.csv</a:t>
            </a:r>
            <a:r>
              <a:rPr lang="en-US" sz="1200" dirty="0"/>
              <a:t>: Each dataset contains annual data on water and sanitation metrics for different regions within the Pacific Island Countries.</a:t>
            </a:r>
          </a:p>
          <a:p>
            <a:r>
              <a:rPr lang="en-US" sz="1200" b="1" dirty="0"/>
              <a:t>Key Variables</a:t>
            </a:r>
          </a:p>
          <a:p>
            <a:pPr>
              <a:buFont typeface="+mj-lt"/>
              <a:buAutoNum type="arabicPeriod"/>
            </a:pPr>
            <a:r>
              <a:rPr lang="en-US" sz="1200" b="1" dirty="0"/>
              <a:t>Year</a:t>
            </a:r>
            <a:r>
              <a:rPr lang="en-US" sz="1200" dirty="0"/>
              <a:t>:</a:t>
            </a:r>
          </a:p>
          <a:p>
            <a:pPr marL="742950" lvl="1" indent="-285750">
              <a:buFont typeface="+mj-lt"/>
              <a:buAutoNum type="arabicPeriod"/>
            </a:pPr>
            <a:r>
              <a:rPr lang="en-US" sz="1200" b="1" dirty="0"/>
              <a:t>Description</a:t>
            </a:r>
            <a:r>
              <a:rPr lang="en-US" sz="1200" dirty="0"/>
              <a:t>: The year in which the data was recorded.</a:t>
            </a:r>
          </a:p>
          <a:p>
            <a:pPr marL="742950" lvl="1" indent="-285750">
              <a:buFont typeface="+mj-lt"/>
              <a:buAutoNum type="arabicPeriod"/>
            </a:pPr>
            <a:r>
              <a:rPr lang="en-US" sz="1200" b="1" dirty="0"/>
              <a:t>Range</a:t>
            </a:r>
            <a:r>
              <a:rPr lang="en-US" sz="1200" dirty="0"/>
              <a:t>: 2016 to 2022.</a:t>
            </a:r>
          </a:p>
          <a:p>
            <a:pPr marL="742950" lvl="1" indent="-285750">
              <a:buFont typeface="+mj-lt"/>
              <a:buAutoNum type="arabicPeriod"/>
            </a:pPr>
            <a:r>
              <a:rPr lang="en-US" sz="1200" b="1" dirty="0"/>
              <a:t>Type</a:t>
            </a:r>
            <a:r>
              <a:rPr lang="en-US" sz="1200" dirty="0"/>
              <a:t>: Integer.</a:t>
            </a:r>
          </a:p>
          <a:p>
            <a:pPr>
              <a:buFont typeface="+mj-lt"/>
              <a:buAutoNum type="arabicPeriod"/>
            </a:pPr>
            <a:r>
              <a:rPr lang="en-US" sz="1200" b="1" dirty="0"/>
              <a:t>Country/Region</a:t>
            </a:r>
            <a:r>
              <a:rPr lang="en-US" sz="1200" dirty="0"/>
              <a:t>:</a:t>
            </a:r>
          </a:p>
          <a:p>
            <a:pPr marL="742950" lvl="1" indent="-285750">
              <a:buFont typeface="+mj-lt"/>
              <a:buAutoNum type="arabicPeriod"/>
            </a:pPr>
            <a:r>
              <a:rPr lang="en-US" sz="1200" b="1" dirty="0"/>
              <a:t>Description</a:t>
            </a:r>
            <a:r>
              <a:rPr lang="en-US" sz="1200" dirty="0"/>
              <a:t>: The specific Pacific Island country or territory being analyzed.</a:t>
            </a:r>
          </a:p>
          <a:p>
            <a:pPr marL="742950" lvl="1" indent="-285750">
              <a:buFont typeface="+mj-lt"/>
              <a:buAutoNum type="arabicPeriod"/>
            </a:pPr>
            <a:r>
              <a:rPr lang="en-US" sz="1200" b="1" dirty="0"/>
              <a:t>Examples</a:t>
            </a:r>
            <a:r>
              <a:rPr lang="en-US" sz="1200" dirty="0"/>
              <a:t>: Fiji, New Caledonia, Papua New Guinea, Solomon Islands, Vanuatu, Kiribati, Marshall Islands, Micronesia, Nauru, etc.</a:t>
            </a:r>
          </a:p>
          <a:p>
            <a:pPr marL="742950" lvl="1" indent="-285750">
              <a:buFont typeface="+mj-lt"/>
              <a:buAutoNum type="arabicPeriod"/>
            </a:pPr>
            <a:r>
              <a:rPr lang="en-US" sz="1200" b="1" dirty="0"/>
              <a:t>Type</a:t>
            </a:r>
            <a:r>
              <a:rPr lang="en-US" sz="1200" dirty="0"/>
              <a:t>: String.</a:t>
            </a:r>
          </a:p>
          <a:p>
            <a:pPr>
              <a:buFont typeface="+mj-lt"/>
              <a:buAutoNum type="arabicPeriod"/>
            </a:pPr>
            <a:r>
              <a:rPr lang="en-US" sz="1200" b="1" dirty="0"/>
              <a:t>Urbanization Level</a:t>
            </a:r>
            <a:r>
              <a:rPr lang="en-US" sz="1200" dirty="0"/>
              <a:t>:</a:t>
            </a:r>
          </a:p>
          <a:p>
            <a:pPr marL="742950" lvl="1" indent="-285750">
              <a:buFont typeface="+mj-lt"/>
              <a:buAutoNum type="arabicPeriod"/>
            </a:pPr>
            <a:r>
              <a:rPr lang="en-US" sz="1200" b="1" dirty="0"/>
              <a:t>Description</a:t>
            </a:r>
            <a:r>
              <a:rPr lang="en-US" sz="1200" dirty="0"/>
              <a:t>: The classification of the population based on their location.</a:t>
            </a:r>
          </a:p>
          <a:p>
            <a:pPr marL="742950" lvl="1" indent="-285750">
              <a:buFont typeface="+mj-lt"/>
              <a:buAutoNum type="arabicPeriod"/>
            </a:pPr>
            <a:r>
              <a:rPr lang="en-US" sz="1200" b="1" dirty="0"/>
              <a:t>Categories</a:t>
            </a:r>
            <a:r>
              <a:rPr lang="en-US" sz="1200" dirty="0"/>
              <a:t>: National, Rural, Urban.</a:t>
            </a:r>
          </a:p>
          <a:p>
            <a:pPr marL="742950" lvl="1" indent="-285750">
              <a:buFont typeface="+mj-lt"/>
              <a:buAutoNum type="arabicPeriod"/>
            </a:pPr>
            <a:r>
              <a:rPr lang="en-US" sz="1200" b="1" dirty="0"/>
              <a:t>Type</a:t>
            </a:r>
            <a:r>
              <a:rPr lang="en-US" sz="1200" dirty="0"/>
              <a:t>: Categorical.</a:t>
            </a:r>
          </a:p>
          <a:p>
            <a:pPr>
              <a:buFont typeface="+mj-lt"/>
              <a:buAutoNum type="arabicPeriod"/>
            </a:pPr>
            <a:r>
              <a:rPr lang="en-US" sz="1200" b="1" dirty="0"/>
              <a:t>Percentage of Population Using Safely Managed Drinking Water Services</a:t>
            </a:r>
            <a:r>
              <a:rPr lang="en-US" sz="1200" dirty="0"/>
              <a:t>:</a:t>
            </a:r>
          </a:p>
          <a:p>
            <a:pPr marL="742950" lvl="1" indent="-285750">
              <a:buFont typeface="+mj-lt"/>
              <a:buAutoNum type="arabicPeriod"/>
            </a:pPr>
            <a:r>
              <a:rPr lang="en-US" sz="1200" b="1" dirty="0"/>
              <a:t>Description</a:t>
            </a:r>
            <a:r>
              <a:rPr lang="en-US" sz="1200" dirty="0"/>
              <a:t>: The percentage of the population with access to safely managed drinking water services.</a:t>
            </a:r>
          </a:p>
          <a:p>
            <a:pPr marL="742950" lvl="1" indent="-285750">
              <a:buFont typeface="+mj-lt"/>
              <a:buAutoNum type="arabicPeriod"/>
            </a:pPr>
            <a:r>
              <a:rPr lang="en-US" sz="1200" b="1" dirty="0"/>
              <a:t>Range</a:t>
            </a:r>
            <a:r>
              <a:rPr lang="en-US" sz="1200" dirty="0"/>
              <a:t>: Varies by country and urbanization level, typically between 30% and 100%.</a:t>
            </a:r>
          </a:p>
          <a:p>
            <a:pPr marL="742950" lvl="1" indent="-285750">
              <a:buFont typeface="+mj-lt"/>
              <a:buAutoNum type="arabicPeriod"/>
            </a:pPr>
            <a:r>
              <a:rPr lang="en-US" sz="1200" b="1" dirty="0"/>
              <a:t>Type</a:t>
            </a:r>
            <a:r>
              <a:rPr lang="en-US" sz="1200" dirty="0"/>
              <a:t>: Float.</a:t>
            </a:r>
          </a:p>
          <a:p>
            <a:pPr marL="114300" lvl="0" algn="l" rtl="0">
              <a:spcBef>
                <a:spcPts val="0"/>
              </a:spcBef>
              <a:spcAft>
                <a:spcPts val="0"/>
              </a:spcAft>
              <a:buClr>
                <a:schemeClr val="dk1"/>
              </a:buClr>
              <a:buSzPts val="1800"/>
            </a:pPr>
            <a:endParaRPr sz="1800" dirty="0">
              <a:solidFill>
                <a:schemeClr val="dk1"/>
              </a:solidFill>
            </a:endParaRPr>
          </a:p>
        </p:txBody>
      </p:sp>
      <p:sp>
        <p:nvSpPr>
          <p:cNvPr id="86" name="Google Shape;86;p17"/>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101359" y="32985"/>
            <a:ext cx="26397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IBM Plex Sans Medium"/>
                <a:ea typeface="IBM Plex Sans Medium"/>
                <a:cs typeface="IBM Plex Sans Medium"/>
                <a:sym typeface="IBM Plex Sans Medium"/>
              </a:rPr>
              <a:t>Data </a:t>
            </a:r>
            <a:r>
              <a:rPr lang="en" sz="1800" dirty="0">
                <a:solidFill>
                  <a:schemeClr val="dk1"/>
                </a:solidFill>
                <a:latin typeface="+mj-lt"/>
                <a:ea typeface="IBM Plex Sans Medium"/>
                <a:cs typeface="IBM Plex Sans Medium"/>
                <a:sym typeface="IBM Plex Sans Medium"/>
              </a:rPr>
              <a:t>Collection</a:t>
            </a:r>
            <a:endParaRPr sz="1800" dirty="0">
              <a:solidFill>
                <a:schemeClr val="dk1"/>
              </a:solidFill>
              <a:latin typeface="+mj-lt"/>
              <a:ea typeface="IBM Plex Sans Medium"/>
              <a:cs typeface="IBM Plex Sans Medium"/>
              <a:sym typeface="IBM Plex Sans Medium"/>
            </a:endParaRPr>
          </a:p>
        </p:txBody>
      </p:sp>
      <p:sp>
        <p:nvSpPr>
          <p:cNvPr id="85" name="Google Shape;85;p17"/>
          <p:cNvSpPr txBox="1"/>
          <p:nvPr/>
        </p:nvSpPr>
        <p:spPr>
          <a:xfrm>
            <a:off x="148684" y="269834"/>
            <a:ext cx="9389326" cy="5030711"/>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endParaRPr lang="en" sz="1700" dirty="0">
              <a:solidFill>
                <a:schemeClr val="dk1"/>
              </a:solidFill>
            </a:endParaRPr>
          </a:p>
          <a:p>
            <a:pPr marL="457200" lvl="0" indent="-342900" algn="l" rtl="0">
              <a:spcBef>
                <a:spcPts val="0"/>
              </a:spcBef>
              <a:spcAft>
                <a:spcPts val="0"/>
              </a:spcAft>
              <a:buClr>
                <a:schemeClr val="dk1"/>
              </a:buClr>
              <a:buSzPts val="1800"/>
              <a:buChar char="●"/>
            </a:pPr>
            <a:endParaRPr lang="en" sz="1700" dirty="0">
              <a:solidFill>
                <a:schemeClr val="dk1"/>
              </a:solidFill>
            </a:endParaRPr>
          </a:p>
          <a:p>
            <a:pPr marL="457200" lvl="0" indent="-342900" algn="l" rtl="0">
              <a:spcBef>
                <a:spcPts val="0"/>
              </a:spcBef>
              <a:spcAft>
                <a:spcPts val="0"/>
              </a:spcAft>
              <a:buClr>
                <a:schemeClr val="dk1"/>
              </a:buClr>
              <a:buSzPts val="1800"/>
              <a:buChar char="●"/>
            </a:pPr>
            <a:r>
              <a:rPr lang="en" sz="1700" dirty="0">
                <a:solidFill>
                  <a:schemeClr val="dk1"/>
                </a:solidFill>
              </a:rPr>
              <a:t>Data Collection </a:t>
            </a:r>
            <a:r>
              <a:rPr lang="en-IN" sz="1700" dirty="0">
                <a:solidFill>
                  <a:schemeClr val="dk1"/>
                </a:solidFill>
              </a:rPr>
              <a:t>Method’s :-</a:t>
            </a:r>
          </a:p>
          <a:p>
            <a:pPr marL="114300" lvl="0" algn="l" rtl="0">
              <a:spcBef>
                <a:spcPts val="0"/>
              </a:spcBef>
              <a:spcAft>
                <a:spcPts val="0"/>
              </a:spcAft>
              <a:buClr>
                <a:schemeClr val="dk1"/>
              </a:buClr>
              <a:buSzPts val="1800"/>
            </a:pPr>
            <a:endParaRPr sz="1800" dirty="0">
              <a:solidFill>
                <a:schemeClr val="dk1"/>
              </a:solidFill>
            </a:endParaRPr>
          </a:p>
        </p:txBody>
      </p:sp>
      <p:sp>
        <p:nvSpPr>
          <p:cNvPr id="86" name="Google Shape;86;p17"/>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 name="Rectangle 1">
            <a:extLst>
              <a:ext uri="{FF2B5EF4-FFF2-40B4-BE49-F238E27FC236}">
                <a16:creationId xmlns:a16="http://schemas.microsoft.com/office/drawing/2014/main" id="{3CEA79CF-8516-1776-565A-02F2E23BFF55}"/>
              </a:ext>
            </a:extLst>
          </p:cNvPr>
          <p:cNvSpPr>
            <a:spLocks noChangeArrowheads="1"/>
          </p:cNvSpPr>
          <p:nvPr/>
        </p:nvSpPr>
        <p:spPr bwMode="auto">
          <a:xfrm>
            <a:off x="206888" y="1172032"/>
            <a:ext cx="885533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Government Reports and Statistics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National and regional governments of Pacific Island Countries collect and publish data on water and sanitation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Ministries of Health, Water Resources, and Environment typically oversee data collection and reporting.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International Organizations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United Nations agencies (e.g., UNICEF, WHO) and other international bodies (e.g., World Bank) provide standardized data collection frameworks and support.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 often aggregated and validated through international databases like the Joint Monitoring </a:t>
            </a:r>
            <a:r>
              <a:rPr kumimoji="0" lang="en-US" altLang="en-US" sz="1800" b="0" i="0" u="none" strike="noStrike" cap="none" normalizeH="0" baseline="0" dirty="0" err="1">
                <a:ln>
                  <a:noFill/>
                </a:ln>
                <a:solidFill>
                  <a:schemeClr val="tx1"/>
                </a:solidFill>
                <a:effectLst/>
                <a:latin typeface="Arial" panose="020B0604020202020204" pitchFamily="34" charset="0"/>
              </a:rPr>
              <a:t>Programme</a:t>
            </a:r>
            <a:r>
              <a:rPr kumimoji="0" lang="en-US" altLang="en-US" sz="1800" b="0" i="0" u="none" strike="noStrike" cap="none" normalizeH="0" baseline="0" dirty="0">
                <a:ln>
                  <a:noFill/>
                </a:ln>
                <a:solidFill>
                  <a:schemeClr val="tx1"/>
                </a:solidFill>
                <a:effectLst/>
                <a:latin typeface="Arial" panose="020B0604020202020204" pitchFamily="34" charset="0"/>
              </a:rPr>
              <a:t> (JMP) for Water Supply and Sanitation.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550556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1833</Words>
  <Application>Microsoft Office PowerPoint</Application>
  <PresentationFormat>On-screen Show (16:9)</PresentationFormat>
  <Paragraphs>186</Paragraphs>
  <Slides>17</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IBM Plex Sans Medium</vt:lpstr>
      <vt:lpstr>Arial</vt:lpstr>
      <vt:lpstr>Simple Light</vt:lpstr>
      <vt:lpstr>PowerPoint Presentation</vt:lpstr>
      <vt:lpstr>Team Members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Snapshots of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Vaishanvi Taware</cp:lastModifiedBy>
  <cp:revision>5</cp:revision>
  <dcterms:modified xsi:type="dcterms:W3CDTF">2024-07-27T12:27:33Z</dcterms:modified>
</cp:coreProperties>
</file>