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9" r:id="rId14"/>
    <p:sldId id="271" r:id="rId15"/>
    <p:sldId id="272" r:id="rId16"/>
    <p:sldId id="273" r:id="rId17"/>
    <p:sldId id="274" r:id="rId18"/>
    <p:sldId id="275" r:id="rId19"/>
    <p:sldId id="276" r:id="rId20"/>
    <p:sldId id="261" r:id="rId21"/>
    <p:sldId id="262" r:id="rId22"/>
    <p:sldId id="263" r:id="rId23"/>
    <p:sldId id="277" r:id="rId24"/>
    <p:sldId id="278" r:id="rId25"/>
  </p:sldIdLst>
  <p:sldSz cx="9144000" cy="5143500" type="screen16x9"/>
  <p:notesSz cx="6858000" cy="9144000"/>
  <p:embeddedFontLs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86895" autoAdjust="0"/>
  </p:normalViewPr>
  <p:slideViewPr>
    <p:cSldViewPr snapToGrid="0">
      <p:cViewPr>
        <p:scale>
          <a:sx n="82" d="100"/>
          <a:sy n="82" d="100"/>
        </p:scale>
        <p:origin x="116" y="64"/>
      </p:cViewPr>
      <p:guideLst>
        <p:guide orient="horz" pos="1620"/>
        <p:guide pos="2880"/>
      </p:guideLst>
    </p:cSldViewPr>
  </p:slideViewPr>
  <p:notesTextViewPr>
    <p:cViewPr>
      <p:scale>
        <a:sx n="1" d="1"/>
        <a:sy n="1" d="1"/>
      </p:scale>
      <p:origin x="0" y="0"/>
    </p:cViewPr>
  </p:notesTextViewPr>
  <p:sorterViewPr>
    <p:cViewPr>
      <p:scale>
        <a:sx n="100" d="100"/>
        <a:sy n="100" d="100"/>
      </p:scale>
      <p:origin x="0" y="-41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29752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e609d10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e609d10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937cc1a0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937cc1a0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010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b7777e14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b7777e14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b7777e14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b7777e14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b7777e14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b7777e14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b7777e14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b7777e14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937cc1a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937cc1a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fe609d10c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fe609d10c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446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937cc1a0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937cc1a0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4200" b="1" dirty="0">
                <a:latin typeface="Times New Roman"/>
                <a:ea typeface="Times New Roman"/>
                <a:cs typeface="Times New Roman"/>
                <a:sym typeface="Times New Roman"/>
              </a:rPr>
              <a:t>STUDENT TO DO LIST APPLICATION </a:t>
            </a:r>
            <a:endParaRPr sz="4200" b="1" dirty="0">
              <a:latin typeface="Times New Roman"/>
              <a:ea typeface="Times New Roman"/>
              <a:cs typeface="Times New Roman"/>
              <a:sym typeface="Times New Roman"/>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75"/>
              <a:buNone/>
            </a:pPr>
            <a:r>
              <a:rPr lang="en" sz="1300">
                <a:latin typeface="Times New Roman"/>
                <a:ea typeface="Times New Roman"/>
                <a:cs typeface="Times New Roman"/>
                <a:sym typeface="Times New Roman"/>
              </a:rPr>
              <a:t>S</a:t>
            </a:r>
            <a:r>
              <a:rPr lang="en" sz="1376">
                <a:latin typeface="Times New Roman"/>
                <a:ea typeface="Times New Roman"/>
                <a:cs typeface="Times New Roman"/>
                <a:sym typeface="Times New Roman"/>
              </a:rPr>
              <a:t>AMYUKTHA S (221801043)</a:t>
            </a:r>
            <a:endParaRPr sz="1376">
              <a:latin typeface="Times New Roman"/>
              <a:ea typeface="Times New Roman"/>
              <a:cs typeface="Times New Roman"/>
              <a:sym typeface="Times New Roman"/>
            </a:endParaRPr>
          </a:p>
          <a:p>
            <a:pPr marL="0" lvl="0" indent="0" algn="ctr" rtl="0">
              <a:lnSpc>
                <a:spcPct val="80000"/>
              </a:lnSpc>
              <a:spcBef>
                <a:spcPts val="0"/>
              </a:spcBef>
              <a:spcAft>
                <a:spcPts val="0"/>
              </a:spcAft>
              <a:buSzPts val="275"/>
              <a:buNone/>
            </a:pPr>
            <a:r>
              <a:rPr lang="en" sz="1376">
                <a:latin typeface="Times New Roman"/>
                <a:ea typeface="Times New Roman"/>
                <a:cs typeface="Times New Roman"/>
                <a:sym typeface="Times New Roman"/>
              </a:rPr>
              <a:t>VAISHNAVI M (221801058)</a:t>
            </a:r>
            <a:endParaRPr sz="1376">
              <a:latin typeface="Times New Roman"/>
              <a:ea typeface="Times New Roman"/>
              <a:cs typeface="Times New Roman"/>
              <a:sym typeface="Times New Roman"/>
            </a:endParaRPr>
          </a:p>
          <a:p>
            <a:pPr marL="0" lvl="0" indent="0" algn="ctr" rtl="0">
              <a:lnSpc>
                <a:spcPct val="80000"/>
              </a:lnSpc>
              <a:spcBef>
                <a:spcPts val="0"/>
              </a:spcBef>
              <a:spcAft>
                <a:spcPts val="0"/>
              </a:spcAft>
              <a:buSzPts val="275"/>
              <a:buNone/>
            </a:pPr>
            <a:endParaRPr sz="1376">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3057-8263-C7FF-3D4C-75D01BD96F46}"/>
              </a:ext>
            </a:extLst>
          </p:cNvPr>
          <p:cNvSpPr>
            <a:spLocks noGrp="1"/>
          </p:cNvSpPr>
          <p:nvPr>
            <p:ph type="title"/>
          </p:nvPr>
        </p:nvSpPr>
        <p:spPr/>
        <p:txBody>
          <a:bodyPr/>
          <a:lstStyle/>
          <a:p>
            <a:r>
              <a:rPr lang="en-IN" dirty="0"/>
              <a:t>Progress Tracking </a:t>
            </a:r>
          </a:p>
        </p:txBody>
      </p:sp>
      <p:sp>
        <p:nvSpPr>
          <p:cNvPr id="4" name="Rectangle 1">
            <a:extLst>
              <a:ext uri="{FF2B5EF4-FFF2-40B4-BE49-F238E27FC236}">
                <a16:creationId xmlns:a16="http://schemas.microsoft.com/office/drawing/2014/main" id="{A55B9C06-2414-FCF5-0C8C-E6008D50A38D}"/>
              </a:ext>
            </a:extLst>
          </p:cNvPr>
          <p:cNvSpPr>
            <a:spLocks noGrp="1" noChangeArrowheads="1"/>
          </p:cNvSpPr>
          <p:nvPr>
            <p:ph type="body" idx="1"/>
          </p:nvPr>
        </p:nvSpPr>
        <p:spPr bwMode="auto">
          <a:xfrm>
            <a:off x="721178" y="1694587"/>
            <a:ext cx="69333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Purpose</a:t>
            </a:r>
            <a:r>
              <a:rPr kumimoji="0" lang="en-US" altLang="en-US" sz="1800" b="0" i="0" u="none" strike="noStrike" cap="none" normalizeH="0" baseline="0" dirty="0">
                <a:ln>
                  <a:noFill/>
                </a:ln>
                <a:solidFill>
                  <a:schemeClr val="bg2"/>
                </a:solidFill>
                <a:effectLst/>
                <a:latin typeface="Arial" panose="020B0604020202020204" pitchFamily="34" charset="0"/>
              </a:rPr>
              <a:t>: To monitor task completion and academic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Features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Track completed, pending, and overdue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Weekly or monthly reports of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Visual charts or graphs showing completion rates and time spent.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48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9866-08D5-3567-CC26-6EA008510C82}"/>
              </a:ext>
            </a:extLst>
          </p:cNvPr>
          <p:cNvSpPr>
            <a:spLocks noGrp="1"/>
          </p:cNvSpPr>
          <p:nvPr>
            <p:ph type="title"/>
          </p:nvPr>
        </p:nvSpPr>
        <p:spPr/>
        <p:txBody>
          <a:bodyPr/>
          <a:lstStyle/>
          <a:p>
            <a:r>
              <a:rPr lang="en-IN" dirty="0"/>
              <a:t>Notes and Study Materials </a:t>
            </a:r>
          </a:p>
        </p:txBody>
      </p:sp>
      <p:sp>
        <p:nvSpPr>
          <p:cNvPr id="4" name="Rectangle 1">
            <a:extLst>
              <a:ext uri="{FF2B5EF4-FFF2-40B4-BE49-F238E27FC236}">
                <a16:creationId xmlns:a16="http://schemas.microsoft.com/office/drawing/2014/main" id="{F8E5F8B4-FA8D-B3E3-BA07-93E7C6F0B18F}"/>
              </a:ext>
            </a:extLst>
          </p:cNvPr>
          <p:cNvSpPr>
            <a:spLocks noGrp="1" noChangeArrowheads="1"/>
          </p:cNvSpPr>
          <p:nvPr>
            <p:ph type="body" idx="1"/>
          </p:nvPr>
        </p:nvSpPr>
        <p:spPr bwMode="auto">
          <a:xfrm>
            <a:off x="819150" y="1556087"/>
            <a:ext cx="639469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Purpose</a:t>
            </a:r>
            <a:r>
              <a:rPr kumimoji="0" lang="en-US" altLang="en-US" sz="1800" b="0" i="0" u="none" strike="noStrike" cap="none" normalizeH="0" baseline="0" dirty="0">
                <a:ln>
                  <a:noFill/>
                </a:ln>
                <a:solidFill>
                  <a:schemeClr val="bg2"/>
                </a:solidFill>
                <a:effectLst/>
                <a:latin typeface="Arial" panose="020B0604020202020204" pitchFamily="34" charset="0"/>
              </a:rPr>
              <a:t>: To store and organize study notes and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Features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Create notes and categorize by subject or topic.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Attach files, links, and images to tasks or notes.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Search and filter notes by keywords or tags.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Sync notes with tasks for easy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790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029A-0EC4-D0A2-DA2E-79F27CE3521E}"/>
              </a:ext>
            </a:extLst>
          </p:cNvPr>
          <p:cNvSpPr>
            <a:spLocks noGrp="1"/>
          </p:cNvSpPr>
          <p:nvPr>
            <p:ph type="title"/>
          </p:nvPr>
        </p:nvSpPr>
        <p:spPr/>
        <p:txBody>
          <a:bodyPr/>
          <a:lstStyle/>
          <a:p>
            <a:r>
              <a:rPr lang="en-IN" dirty="0"/>
              <a:t>Notifications and Alerts</a:t>
            </a:r>
          </a:p>
        </p:txBody>
      </p:sp>
      <p:sp>
        <p:nvSpPr>
          <p:cNvPr id="4" name="Rectangle 1">
            <a:extLst>
              <a:ext uri="{FF2B5EF4-FFF2-40B4-BE49-F238E27FC236}">
                <a16:creationId xmlns:a16="http://schemas.microsoft.com/office/drawing/2014/main" id="{EB464E7C-F5C2-0D1B-90A9-D83DED088625}"/>
              </a:ext>
            </a:extLst>
          </p:cNvPr>
          <p:cNvSpPr>
            <a:spLocks noGrp="1" noChangeArrowheads="1"/>
          </p:cNvSpPr>
          <p:nvPr>
            <p:ph type="body" idx="1"/>
          </p:nvPr>
        </p:nvSpPr>
        <p:spPr bwMode="auto">
          <a:xfrm>
            <a:off x="702129" y="3310642"/>
            <a:ext cx="76227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7A07B14-D91D-AF99-BFCD-4A8484B20552}"/>
              </a:ext>
            </a:extLst>
          </p:cNvPr>
          <p:cNvSpPr>
            <a:spLocks noChangeArrowheads="1"/>
          </p:cNvSpPr>
          <p:nvPr/>
        </p:nvSpPr>
        <p:spPr bwMode="auto">
          <a:xfrm>
            <a:off x="819150" y="1637437"/>
            <a:ext cx="78023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bg2"/>
                </a:solidFill>
                <a:latin typeface="Arial" panose="020B0604020202020204" pitchFamily="34" charset="0"/>
              </a:rPr>
              <a:t>P</a:t>
            </a:r>
            <a:r>
              <a:rPr kumimoji="0" lang="en-US" altLang="en-US" sz="1800" b="1" i="0" u="none" strike="noStrike" cap="none" normalizeH="0" baseline="0" dirty="0">
                <a:ln>
                  <a:noFill/>
                </a:ln>
                <a:solidFill>
                  <a:schemeClr val="bg2"/>
                </a:solidFill>
                <a:effectLst/>
                <a:latin typeface="Arial" panose="020B0604020202020204" pitchFamily="34" charset="0"/>
              </a:rPr>
              <a:t>urpose</a:t>
            </a:r>
            <a:r>
              <a:rPr kumimoji="0" lang="en-US" altLang="en-US" sz="1800" b="0" i="0" u="none" strike="noStrike" cap="none" normalizeH="0" baseline="0" dirty="0">
                <a:ln>
                  <a:noFill/>
                </a:ln>
                <a:solidFill>
                  <a:schemeClr val="bg2"/>
                </a:solidFill>
                <a:effectLst/>
                <a:latin typeface="Arial" panose="020B0604020202020204" pitchFamily="34" charset="0"/>
              </a:rPr>
              <a:t>: To remind students of deadlines, tasks, and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Features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Push notifications for task deadlines and reminders.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Customizable alert settings (e.g., 1 hour before the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Email notifications for task updates or changes.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4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D369-5937-F768-B2EC-A09EA93BFBED}"/>
              </a:ext>
            </a:extLst>
          </p:cNvPr>
          <p:cNvSpPr>
            <a:spLocks noGrp="1"/>
          </p:cNvSpPr>
          <p:nvPr>
            <p:ph type="title"/>
          </p:nvPr>
        </p:nvSpPr>
        <p:spPr>
          <a:xfrm>
            <a:off x="658833" y="622191"/>
            <a:ext cx="7505700" cy="954600"/>
          </a:xfrm>
        </p:spPr>
        <p:txBody>
          <a:bodyPr/>
          <a:lstStyle/>
          <a:p>
            <a:r>
              <a:rPr lang="en-IN" dirty="0"/>
              <a:t>Agile Model</a:t>
            </a:r>
          </a:p>
        </p:txBody>
      </p:sp>
      <p:sp>
        <p:nvSpPr>
          <p:cNvPr id="4" name="Rectangle 1">
            <a:extLst>
              <a:ext uri="{FF2B5EF4-FFF2-40B4-BE49-F238E27FC236}">
                <a16:creationId xmlns:a16="http://schemas.microsoft.com/office/drawing/2014/main" id="{B8C2AEE1-E621-A2F6-47E5-3C91CA4E6396}"/>
              </a:ext>
            </a:extLst>
          </p:cNvPr>
          <p:cNvSpPr>
            <a:spLocks noGrp="1" noChangeArrowheads="1"/>
          </p:cNvSpPr>
          <p:nvPr>
            <p:ph type="body" idx="1"/>
          </p:nvPr>
        </p:nvSpPr>
        <p:spPr bwMode="auto">
          <a:xfrm>
            <a:off x="658833" y="1099491"/>
            <a:ext cx="683924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171450" indent="-171450" eaLnBrk="0" fontAlgn="base" hangingPunct="0">
              <a:lnSpc>
                <a:spcPct val="100000"/>
              </a:lnSpc>
              <a:spcBef>
                <a:spcPct val="0"/>
              </a:spcBef>
              <a:spcAft>
                <a:spcPct val="0"/>
              </a:spcAft>
              <a:buClrTx/>
              <a:buSzTx/>
            </a:pPr>
            <a:r>
              <a:rPr kumimoji="0" lang="en-US" altLang="en-US" sz="1200" b="0" i="0" u="none" strike="noStrike" cap="none" normalizeH="0" baseline="0" dirty="0">
                <a:ln>
                  <a:noFill/>
                </a:ln>
                <a:solidFill>
                  <a:schemeClr val="bg2"/>
                </a:solidFill>
                <a:effectLst/>
                <a:latin typeface="Arial" panose="020B0604020202020204" pitchFamily="34" charset="0"/>
              </a:rPr>
              <a:t>In the planning phase, the development team outlines the application's goals and creates a </a:t>
            </a:r>
            <a:r>
              <a:rPr kumimoji="0" lang="en-US" altLang="en-US" sz="1200" b="1" i="0" u="none" strike="noStrike" cap="none" normalizeH="0" baseline="0" dirty="0">
                <a:ln>
                  <a:noFill/>
                </a:ln>
                <a:solidFill>
                  <a:schemeClr val="bg2"/>
                </a:solidFill>
                <a:effectLst/>
                <a:latin typeface="Arial" panose="020B0604020202020204" pitchFamily="34" charset="0"/>
              </a:rPr>
              <a:t>product backlog</a:t>
            </a:r>
            <a:r>
              <a:rPr kumimoji="0" lang="en-US" altLang="en-US" sz="1200" b="0" i="0" u="none" strike="noStrike" cap="none" normalizeH="0" baseline="0" dirty="0">
                <a:ln>
                  <a:noFill/>
                </a:ln>
                <a:solidFill>
                  <a:schemeClr val="bg2"/>
                </a:solidFill>
                <a:effectLst/>
                <a:latin typeface="Arial" panose="020B0604020202020204" pitchFamily="34" charset="0"/>
              </a:rPr>
              <a:t>—a prioritized list of features. For a student to-do list app, the backlog might include adding, editing, and deleting tasks, setting reminders, categorizing tasks, and syncing data across devices.</a:t>
            </a:r>
          </a:p>
          <a:p>
            <a:pPr marL="171450" indent="-171450" eaLnBrk="0" fontAlgn="base" hangingPunct="0">
              <a:lnSpc>
                <a:spcPct val="100000"/>
              </a:lnSpc>
              <a:spcBef>
                <a:spcPct val="0"/>
              </a:spcBef>
              <a:spcAft>
                <a:spcPct val="0"/>
              </a:spcAft>
              <a:buClrTx/>
              <a:buSzTx/>
            </a:pPr>
            <a:r>
              <a:rPr kumimoji="0" lang="en-US" altLang="en-US" sz="1200" b="0" i="0" u="none" strike="noStrike" cap="none" normalizeH="0" baseline="0" dirty="0">
                <a:ln>
                  <a:noFill/>
                </a:ln>
                <a:solidFill>
                  <a:schemeClr val="bg2"/>
                </a:solidFill>
                <a:effectLst/>
                <a:latin typeface="Arial" panose="020B0604020202020204" pitchFamily="34" charset="0"/>
              </a:rPr>
              <a:t>Development proceeds through </a:t>
            </a:r>
            <a:r>
              <a:rPr kumimoji="0" lang="en-US" altLang="en-US" sz="1200" b="1" i="0" u="none" strike="noStrike" cap="none" normalizeH="0" baseline="0" dirty="0">
                <a:ln>
                  <a:noFill/>
                </a:ln>
                <a:solidFill>
                  <a:schemeClr val="bg2"/>
                </a:solidFill>
                <a:effectLst/>
                <a:latin typeface="Arial" panose="020B0604020202020204" pitchFamily="34" charset="0"/>
              </a:rPr>
              <a:t>sprints</a:t>
            </a:r>
            <a:r>
              <a:rPr kumimoji="0" lang="en-US" altLang="en-US" sz="1200" b="0" i="0" u="none" strike="noStrike" cap="none" normalizeH="0" baseline="0" dirty="0">
                <a:ln>
                  <a:noFill/>
                </a:ln>
                <a:solidFill>
                  <a:schemeClr val="bg2"/>
                </a:solidFill>
                <a:effectLst/>
                <a:latin typeface="Arial" panose="020B0604020202020204" pitchFamily="34" charset="0"/>
              </a:rPr>
              <a:t> (short iterations, typically 1–4 weeks). In the first sprint, developers focus on core functionality, such as creating a basic task management system. Subsequent sprints add features like deadlines, notifications, and task categories, with continuous testing and improvements after each sprint.</a:t>
            </a:r>
          </a:p>
          <a:p>
            <a:pPr marL="171450" indent="-171450" eaLnBrk="0" fontAlgn="base" hangingPunct="0">
              <a:lnSpc>
                <a:spcPct val="100000"/>
              </a:lnSpc>
              <a:spcBef>
                <a:spcPct val="0"/>
              </a:spcBef>
              <a:spcAft>
                <a:spcPct val="0"/>
              </a:spcAft>
              <a:buClrTx/>
              <a:buSzTx/>
            </a:pPr>
            <a:r>
              <a:rPr kumimoji="0" lang="en-US" altLang="en-US" sz="1200" b="0" i="0" u="none" strike="noStrike" cap="none" normalizeH="0" baseline="0" dirty="0">
                <a:ln>
                  <a:noFill/>
                </a:ln>
                <a:solidFill>
                  <a:schemeClr val="bg2"/>
                </a:solidFill>
                <a:effectLst/>
                <a:latin typeface="Arial" panose="020B0604020202020204" pitchFamily="34" charset="0"/>
              </a:rPr>
              <a:t>User feedback plays a central role in Agile. Students testing early versions of the app can provide insights on usability, desired features, and potential issues. This feedback helps prioritize future sprints, ensuring the app evolves to meet real-world needs effectively.</a:t>
            </a:r>
          </a:p>
          <a:p>
            <a:pPr marL="171450" indent="-171450" eaLnBrk="0" fontAlgn="base" hangingPunct="0">
              <a:lnSpc>
                <a:spcPct val="100000"/>
              </a:lnSpc>
              <a:spcBef>
                <a:spcPct val="0"/>
              </a:spcBef>
              <a:spcAft>
                <a:spcPct val="0"/>
              </a:spcAft>
              <a:buClrTx/>
              <a:buSzTx/>
            </a:pPr>
            <a:r>
              <a:rPr kumimoji="0" lang="en-US" altLang="en-US" sz="1200" b="0" i="0" u="none" strike="noStrike" cap="none" normalizeH="0" baseline="0" dirty="0">
                <a:ln>
                  <a:noFill/>
                </a:ln>
                <a:solidFill>
                  <a:schemeClr val="bg2"/>
                </a:solidFill>
                <a:effectLst/>
                <a:latin typeface="Arial" panose="020B0604020202020204" pitchFamily="34" charset="0"/>
              </a:rPr>
              <a:t>After every sprint, the team conducts a retrospective to evaluate what went well, what challenges arose, and how the process can improve. This fosters continuous improvement in both the product and the development workflow.</a:t>
            </a:r>
          </a:p>
          <a:p>
            <a:pPr marL="171450" indent="-171450" eaLnBrk="0" fontAlgn="base" hangingPunct="0">
              <a:lnSpc>
                <a:spcPct val="100000"/>
              </a:lnSpc>
              <a:spcBef>
                <a:spcPct val="0"/>
              </a:spcBef>
              <a:spcAft>
                <a:spcPct val="0"/>
              </a:spcAft>
              <a:buClrTx/>
              <a:buSzTx/>
            </a:pPr>
            <a:r>
              <a:rPr kumimoji="0" lang="en-US" altLang="en-US" sz="1200" b="0" i="0" u="none" strike="noStrike" cap="none" normalizeH="0" baseline="0" dirty="0">
                <a:ln>
                  <a:noFill/>
                </a:ln>
                <a:solidFill>
                  <a:schemeClr val="bg2"/>
                </a:solidFill>
                <a:effectLst/>
                <a:latin typeface="Arial" panose="020B0604020202020204" pitchFamily="34" charset="0"/>
              </a:rPr>
              <a:t>By using Agile, the student to-do list app is built incrementally, reducing risks and ensuring a high-quality, user-focused product. Early delivery of a functional version allows students to benefit immediately, with additional features introduced over time</a:t>
            </a:r>
            <a:r>
              <a:rPr kumimoji="0" lang="en-US" altLang="en-US" sz="1400" b="0" i="0" u="none" strike="noStrike" cap="none" normalizeH="0" baseline="0" dirty="0">
                <a:ln>
                  <a:noFill/>
                </a:ln>
                <a:solidFill>
                  <a:schemeClr val="bg2"/>
                </a:solidFill>
                <a:effectLst/>
                <a:latin typeface="Arial" panose="020B0604020202020204" pitchFamily="34" charset="0"/>
              </a:rPr>
              <a:t>.</a:t>
            </a:r>
          </a:p>
        </p:txBody>
      </p:sp>
    </p:spTree>
    <p:extLst>
      <p:ext uri="{BB962C8B-B14F-4D97-AF65-F5344CB8AC3E}">
        <p14:creationId xmlns:p14="http://schemas.microsoft.com/office/powerpoint/2010/main" val="194019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BFCC-80F1-7963-B407-F42B37F13EBD}"/>
              </a:ext>
            </a:extLst>
          </p:cNvPr>
          <p:cNvSpPr>
            <a:spLocks noGrp="1"/>
          </p:cNvSpPr>
          <p:nvPr>
            <p:ph type="title"/>
          </p:nvPr>
        </p:nvSpPr>
        <p:spPr/>
        <p:txBody>
          <a:bodyPr/>
          <a:lstStyle/>
          <a:p>
            <a:r>
              <a:rPr lang="en-IN" dirty="0"/>
              <a:t>Unit Testing</a:t>
            </a:r>
          </a:p>
        </p:txBody>
      </p:sp>
      <p:sp>
        <p:nvSpPr>
          <p:cNvPr id="4" name="Rectangle 1">
            <a:extLst>
              <a:ext uri="{FF2B5EF4-FFF2-40B4-BE49-F238E27FC236}">
                <a16:creationId xmlns:a16="http://schemas.microsoft.com/office/drawing/2014/main" id="{FB19D162-A582-CF74-B11F-646C24924995}"/>
              </a:ext>
            </a:extLst>
          </p:cNvPr>
          <p:cNvSpPr>
            <a:spLocks noGrp="1" noChangeArrowheads="1"/>
          </p:cNvSpPr>
          <p:nvPr>
            <p:ph type="body" idx="1"/>
          </p:nvPr>
        </p:nvSpPr>
        <p:spPr bwMode="auto">
          <a:xfrm>
            <a:off x="819150" y="1574528"/>
            <a:ext cx="773702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Objective</a:t>
            </a:r>
            <a:r>
              <a:rPr kumimoji="0" lang="en-US" altLang="en-US" sz="1800" b="0" i="0" u="none" strike="noStrike" cap="none" normalizeH="0" baseline="0" dirty="0">
                <a:ln>
                  <a:noFill/>
                </a:ln>
                <a:solidFill>
                  <a:schemeClr val="bg2"/>
                </a:solidFill>
                <a:effectLst/>
                <a:latin typeface="Arial" panose="020B0604020202020204" pitchFamily="34" charset="0"/>
              </a:rPr>
              <a:t>: Unit testing ensures that individual parts of the application work as expected, helps catch bugs early, improves code quality, and supports regression testing.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Tools</a:t>
            </a:r>
            <a:r>
              <a:rPr kumimoji="0" lang="en-US" altLang="en-US" sz="1800" b="0" i="0" u="none" strike="noStrike" cap="none" normalizeH="0" baseline="0" dirty="0">
                <a:ln>
                  <a:noFill/>
                </a:ln>
                <a:solidFill>
                  <a:schemeClr val="bg2"/>
                </a:solidFill>
                <a:effectLst/>
                <a:latin typeface="Arial" panose="020B0604020202020204" pitchFamily="34" charset="0"/>
              </a:rPr>
              <a:t>: Popular unit testing tools include </a:t>
            </a:r>
            <a:r>
              <a:rPr kumimoji="0" lang="en-US" altLang="en-US" sz="1800" b="1" i="0" u="none" strike="noStrike" cap="none" normalizeH="0" baseline="0" dirty="0" err="1">
                <a:ln>
                  <a:noFill/>
                </a:ln>
                <a:solidFill>
                  <a:schemeClr val="bg2"/>
                </a:solidFill>
                <a:effectLst/>
                <a:latin typeface="Arial" panose="020B0604020202020204" pitchFamily="34" charset="0"/>
              </a:rPr>
              <a:t>pytest</a:t>
            </a:r>
            <a:r>
              <a:rPr kumimoji="0" lang="en-US" altLang="en-US" sz="1800" b="0" i="0" u="none" strike="noStrike" cap="none" normalizeH="0" baseline="0" dirty="0">
                <a:ln>
                  <a:noFill/>
                </a:ln>
                <a:solidFill>
                  <a:schemeClr val="bg2"/>
                </a:solidFill>
                <a:effectLst/>
                <a:latin typeface="Arial" panose="020B0604020202020204" pitchFamily="34" charset="0"/>
              </a:rPr>
              <a:t>, </a:t>
            </a:r>
            <a:r>
              <a:rPr kumimoji="0" lang="en-US" altLang="en-US" sz="1800" b="1" i="0" u="none" strike="noStrike" cap="none" normalizeH="0" baseline="0" dirty="0" err="1">
                <a:ln>
                  <a:noFill/>
                </a:ln>
                <a:solidFill>
                  <a:schemeClr val="bg2"/>
                </a:solidFill>
                <a:effectLst/>
                <a:latin typeface="Arial" panose="020B0604020202020204" pitchFamily="34" charset="0"/>
              </a:rPr>
              <a:t>unittest</a:t>
            </a:r>
            <a:r>
              <a:rPr kumimoji="0" lang="en-US" altLang="en-US" sz="1800" b="0" i="0" u="none" strike="noStrike" cap="none" normalizeH="0" baseline="0" dirty="0">
                <a:ln>
                  <a:noFill/>
                </a:ln>
                <a:solidFill>
                  <a:schemeClr val="bg2"/>
                </a:solidFill>
                <a:effectLst/>
                <a:latin typeface="Arial" panose="020B0604020202020204" pitchFamily="34" charset="0"/>
              </a:rPr>
              <a:t> (Python), </a:t>
            </a:r>
            <a:r>
              <a:rPr kumimoji="0" lang="en-US" altLang="en-US" sz="1800" b="1" i="0" u="none" strike="noStrike" cap="none" normalizeH="0" baseline="0" dirty="0">
                <a:ln>
                  <a:noFill/>
                </a:ln>
                <a:solidFill>
                  <a:schemeClr val="bg2"/>
                </a:solidFill>
                <a:effectLst/>
                <a:latin typeface="Arial" panose="020B0604020202020204" pitchFamily="34" charset="0"/>
              </a:rPr>
              <a:t>JUnit</a:t>
            </a:r>
            <a:r>
              <a:rPr kumimoji="0" lang="en-US" altLang="en-US" sz="1800" b="0" i="0" u="none" strike="noStrike" cap="none" normalizeH="0" baseline="0" dirty="0">
                <a:ln>
                  <a:noFill/>
                </a:ln>
                <a:solidFill>
                  <a:schemeClr val="bg2"/>
                </a:solidFill>
                <a:effectLst/>
                <a:latin typeface="Arial" panose="020B0604020202020204" pitchFamily="34" charset="0"/>
              </a:rPr>
              <a:t> (Java), </a:t>
            </a:r>
            <a:r>
              <a:rPr kumimoji="0" lang="en-US" altLang="en-US" sz="1800" b="1" i="0" u="none" strike="noStrike" cap="none" normalizeH="0" baseline="0" dirty="0">
                <a:ln>
                  <a:noFill/>
                </a:ln>
                <a:solidFill>
                  <a:schemeClr val="bg2"/>
                </a:solidFill>
                <a:effectLst/>
                <a:latin typeface="Arial" panose="020B0604020202020204" pitchFamily="34" charset="0"/>
              </a:rPr>
              <a:t>Mocha</a:t>
            </a:r>
            <a:r>
              <a:rPr kumimoji="0" lang="en-US" altLang="en-US" sz="1800" b="0" i="0" u="none" strike="noStrike" cap="none" normalizeH="0" baseline="0" dirty="0">
                <a:ln>
                  <a:noFill/>
                </a:ln>
                <a:solidFill>
                  <a:schemeClr val="bg2"/>
                </a:solidFill>
                <a:effectLst/>
                <a:latin typeface="Arial" panose="020B0604020202020204" pitchFamily="34" charset="0"/>
              </a:rPr>
              <a:t> (JavaScript), </a:t>
            </a:r>
            <a:r>
              <a:rPr kumimoji="0" lang="en-US" altLang="en-US" sz="1800" b="1" i="0" u="none" strike="noStrike" cap="none" normalizeH="0" baseline="0" dirty="0" err="1">
                <a:ln>
                  <a:noFill/>
                </a:ln>
                <a:solidFill>
                  <a:schemeClr val="bg2"/>
                </a:solidFill>
                <a:effectLst/>
                <a:latin typeface="Arial" panose="020B0604020202020204" pitchFamily="34" charset="0"/>
              </a:rPr>
              <a:t>RSpec</a:t>
            </a:r>
            <a:r>
              <a:rPr kumimoji="0" lang="en-US" altLang="en-US" sz="1800" b="0" i="0" u="none" strike="noStrike" cap="none" normalizeH="0" baseline="0" dirty="0">
                <a:ln>
                  <a:noFill/>
                </a:ln>
                <a:solidFill>
                  <a:schemeClr val="bg2"/>
                </a:solidFill>
                <a:effectLst/>
                <a:latin typeface="Arial" panose="020B0604020202020204" pitchFamily="34" charset="0"/>
              </a:rPr>
              <a:t> (Ruby), and more.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Example</a:t>
            </a:r>
            <a:r>
              <a:rPr kumimoji="0" lang="en-US" altLang="en-US" sz="1800" b="0" i="0" u="none" strike="noStrike" cap="none" normalizeH="0" baseline="0" dirty="0">
                <a:ln>
                  <a:noFill/>
                </a:ln>
                <a:solidFill>
                  <a:schemeClr val="bg2"/>
                </a:solidFill>
                <a:effectLst/>
                <a:latin typeface="Arial" panose="020B0604020202020204" pitchFamily="34" charset="0"/>
              </a:rPr>
              <a:t>: To write unit tests in </a:t>
            </a:r>
            <a:r>
              <a:rPr kumimoji="0" lang="en-US" altLang="en-US" sz="1800" b="1" i="0" u="none" strike="noStrike" cap="none" normalizeH="0" baseline="0" dirty="0">
                <a:ln>
                  <a:noFill/>
                </a:ln>
                <a:solidFill>
                  <a:schemeClr val="bg2"/>
                </a:solidFill>
                <a:effectLst/>
                <a:latin typeface="Arial" panose="020B0604020202020204" pitchFamily="34" charset="0"/>
              </a:rPr>
              <a:t>Python</a:t>
            </a:r>
            <a:r>
              <a:rPr kumimoji="0" lang="en-US" altLang="en-US" sz="1800" b="0" i="0" u="none" strike="noStrike" cap="none" normalizeH="0" baseline="0" dirty="0">
                <a:ln>
                  <a:noFill/>
                </a:ln>
                <a:solidFill>
                  <a:schemeClr val="bg2"/>
                </a:solidFill>
                <a:effectLst/>
                <a:latin typeface="Arial" panose="020B0604020202020204" pitchFamily="34" charset="0"/>
              </a:rPr>
              <a:t> using the </a:t>
            </a:r>
            <a:r>
              <a:rPr kumimoji="0" lang="en-US" altLang="en-US" sz="1800" b="1" i="0" u="none" strike="noStrike" cap="none" normalizeH="0" baseline="0" dirty="0" err="1">
                <a:ln>
                  <a:noFill/>
                </a:ln>
                <a:solidFill>
                  <a:schemeClr val="bg2"/>
                </a:solidFill>
                <a:effectLst/>
                <a:latin typeface="Arial" panose="020B0604020202020204" pitchFamily="34" charset="0"/>
              </a:rPr>
              <a:t>pytest</a:t>
            </a:r>
            <a:r>
              <a:rPr kumimoji="0" lang="en-US" altLang="en-US" sz="1800" b="0" i="0" u="none" strike="noStrike" cap="none" normalizeH="0" baseline="0" dirty="0">
                <a:ln>
                  <a:noFill/>
                </a:ln>
                <a:solidFill>
                  <a:schemeClr val="bg2"/>
                </a:solidFill>
                <a:effectLst/>
                <a:latin typeface="Arial" panose="020B0604020202020204" pitchFamily="34" charset="0"/>
              </a:rPr>
              <a:t> framework, testing methods like task creation, task completion, and overdue checking for a task class. </a:t>
            </a:r>
          </a:p>
        </p:txBody>
      </p:sp>
    </p:spTree>
    <p:extLst>
      <p:ext uri="{BB962C8B-B14F-4D97-AF65-F5344CB8AC3E}">
        <p14:creationId xmlns:p14="http://schemas.microsoft.com/office/powerpoint/2010/main" val="260433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B7EE-4B5C-FC60-15B1-9A26D651F7B2}"/>
              </a:ext>
            </a:extLst>
          </p:cNvPr>
          <p:cNvSpPr>
            <a:spLocks noGrp="1"/>
          </p:cNvSpPr>
          <p:nvPr>
            <p:ph type="title"/>
          </p:nvPr>
        </p:nvSpPr>
        <p:spPr/>
        <p:txBody>
          <a:bodyPr/>
          <a:lstStyle/>
          <a:p>
            <a:r>
              <a:rPr lang="en-IN" dirty="0"/>
              <a:t>Testing Output</a:t>
            </a:r>
          </a:p>
        </p:txBody>
      </p:sp>
      <p:pic>
        <p:nvPicPr>
          <p:cNvPr id="4" name="Picture 3">
            <a:extLst>
              <a:ext uri="{FF2B5EF4-FFF2-40B4-BE49-F238E27FC236}">
                <a16:creationId xmlns:a16="http://schemas.microsoft.com/office/drawing/2014/main" id="{46881F89-07AA-05F0-5C4D-6D69A494E292}"/>
              </a:ext>
            </a:extLst>
          </p:cNvPr>
          <p:cNvPicPr>
            <a:picLocks noChangeAspect="1"/>
          </p:cNvPicPr>
          <p:nvPr/>
        </p:nvPicPr>
        <p:blipFill>
          <a:blip r:embed="rId2"/>
          <a:stretch>
            <a:fillRect/>
          </a:stretch>
        </p:blipFill>
        <p:spPr>
          <a:xfrm>
            <a:off x="612321" y="1977777"/>
            <a:ext cx="7712529" cy="1365497"/>
          </a:xfrm>
          <a:prstGeom prst="rect">
            <a:avLst/>
          </a:prstGeom>
        </p:spPr>
      </p:pic>
      <p:sp>
        <p:nvSpPr>
          <p:cNvPr id="3" name="Text Placeholder 2">
            <a:extLst>
              <a:ext uri="{FF2B5EF4-FFF2-40B4-BE49-F238E27FC236}">
                <a16:creationId xmlns:a16="http://schemas.microsoft.com/office/drawing/2014/main" id="{C7249BD9-936D-59D6-21AD-B996DA6951AE}"/>
              </a:ext>
            </a:extLst>
          </p:cNvPr>
          <p:cNvSpPr>
            <a:spLocks noGrp="1"/>
          </p:cNvSpPr>
          <p:nvPr>
            <p:ph type="body" idx="1"/>
          </p:nvPr>
        </p:nvSpPr>
        <p:spPr>
          <a:xfrm>
            <a:off x="416379" y="1649186"/>
            <a:ext cx="8115300" cy="2789539"/>
          </a:xfrm>
        </p:spPr>
        <p:txBody>
          <a:bodyPr/>
          <a:lstStyle/>
          <a:p>
            <a:pPr marL="146050" indent="0">
              <a:buNone/>
            </a:pPr>
            <a:r>
              <a:rPr lang="en-IN" dirty="0"/>
              <a:t> </a:t>
            </a:r>
          </a:p>
        </p:txBody>
      </p:sp>
    </p:spTree>
    <p:extLst>
      <p:ext uri="{BB962C8B-B14F-4D97-AF65-F5344CB8AC3E}">
        <p14:creationId xmlns:p14="http://schemas.microsoft.com/office/powerpoint/2010/main" val="415789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148E-BE85-9865-7594-D2C5667AB875}"/>
              </a:ext>
            </a:extLst>
          </p:cNvPr>
          <p:cNvSpPr>
            <a:spLocks noGrp="1"/>
          </p:cNvSpPr>
          <p:nvPr>
            <p:ph type="title"/>
          </p:nvPr>
        </p:nvSpPr>
        <p:spPr/>
        <p:txBody>
          <a:bodyPr/>
          <a:lstStyle/>
          <a:p>
            <a:r>
              <a:rPr lang="en-IN" dirty="0"/>
              <a:t>OUTPUT</a:t>
            </a:r>
          </a:p>
        </p:txBody>
      </p:sp>
      <p:pic>
        <p:nvPicPr>
          <p:cNvPr id="4" name="Picture 3">
            <a:extLst>
              <a:ext uri="{FF2B5EF4-FFF2-40B4-BE49-F238E27FC236}">
                <a16:creationId xmlns:a16="http://schemas.microsoft.com/office/drawing/2014/main" id="{31A80986-E30B-E168-79FF-BAADA21243B8}"/>
              </a:ext>
            </a:extLst>
          </p:cNvPr>
          <p:cNvPicPr>
            <a:picLocks noChangeAspect="1"/>
          </p:cNvPicPr>
          <p:nvPr/>
        </p:nvPicPr>
        <p:blipFill>
          <a:blip r:embed="rId2"/>
          <a:stretch>
            <a:fillRect/>
          </a:stretch>
        </p:blipFill>
        <p:spPr>
          <a:xfrm>
            <a:off x="819150" y="1564895"/>
            <a:ext cx="7617278" cy="2802998"/>
          </a:xfrm>
          <a:prstGeom prst="rect">
            <a:avLst/>
          </a:prstGeom>
        </p:spPr>
      </p:pic>
      <p:sp>
        <p:nvSpPr>
          <p:cNvPr id="3" name="Text Placeholder 2">
            <a:extLst>
              <a:ext uri="{FF2B5EF4-FFF2-40B4-BE49-F238E27FC236}">
                <a16:creationId xmlns:a16="http://schemas.microsoft.com/office/drawing/2014/main" id="{38E00784-72B2-A0D3-3767-F8EEA1B4490C}"/>
              </a:ext>
            </a:extLst>
          </p:cNvPr>
          <p:cNvSpPr>
            <a:spLocks noGrp="1"/>
          </p:cNvSpPr>
          <p:nvPr>
            <p:ph type="body" idx="1"/>
          </p:nvPr>
        </p:nvSpPr>
        <p:spPr>
          <a:xfrm>
            <a:off x="514350" y="1368952"/>
            <a:ext cx="7810500" cy="3423484"/>
          </a:xfrm>
        </p:spPr>
        <p:txBody>
          <a:bodyPr/>
          <a:lstStyle/>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endParaRPr lang="en-IN" dirty="0"/>
          </a:p>
          <a:p>
            <a:pPr marL="146050" indent="0">
              <a:buNone/>
            </a:pPr>
            <a:r>
              <a:rPr lang="en-IN" dirty="0"/>
              <a: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0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FFAE-87D6-C4C9-1F99-D0B63609165F}"/>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DF8C8F4B-0CCF-6CD8-EE0D-2EAF6597E572}"/>
              </a:ext>
            </a:extLst>
          </p:cNvPr>
          <p:cNvPicPr>
            <a:picLocks noChangeAspect="1"/>
          </p:cNvPicPr>
          <p:nvPr/>
        </p:nvPicPr>
        <p:blipFill>
          <a:blip r:embed="rId2"/>
          <a:stretch>
            <a:fillRect/>
          </a:stretch>
        </p:blipFill>
        <p:spPr>
          <a:xfrm>
            <a:off x="718457" y="914400"/>
            <a:ext cx="7258050" cy="3192235"/>
          </a:xfrm>
          <a:prstGeom prst="rect">
            <a:avLst/>
          </a:prstGeom>
        </p:spPr>
      </p:pic>
      <p:sp>
        <p:nvSpPr>
          <p:cNvPr id="3" name="Text Placeholder 2">
            <a:extLst>
              <a:ext uri="{FF2B5EF4-FFF2-40B4-BE49-F238E27FC236}">
                <a16:creationId xmlns:a16="http://schemas.microsoft.com/office/drawing/2014/main" id="{9EFA3F48-C37E-86D0-4B91-A7EF9190FD77}"/>
              </a:ext>
            </a:extLst>
          </p:cNvPr>
          <p:cNvSpPr>
            <a:spLocks noGrp="1"/>
          </p:cNvSpPr>
          <p:nvPr>
            <p:ph type="body" idx="1"/>
          </p:nvPr>
        </p:nvSpPr>
        <p:spPr>
          <a:xfrm>
            <a:off x="391886" y="759279"/>
            <a:ext cx="7932964" cy="3679446"/>
          </a:xfrm>
        </p:spPr>
        <p:txBody>
          <a:bodyPr/>
          <a:lstStyle/>
          <a:p>
            <a:pPr marL="146050" indent="0">
              <a:buNone/>
            </a:pPr>
            <a:r>
              <a:rPr lang="en-IN" dirty="0"/>
              <a:t> </a:t>
            </a:r>
          </a:p>
        </p:txBody>
      </p:sp>
    </p:spTree>
    <p:extLst>
      <p:ext uri="{BB962C8B-B14F-4D97-AF65-F5344CB8AC3E}">
        <p14:creationId xmlns:p14="http://schemas.microsoft.com/office/powerpoint/2010/main" val="290539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1EC0-49AE-9ED7-B8F7-27547C1A3B6A}"/>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F81BAADD-4D22-E45B-6E98-296B255A9BC6}"/>
              </a:ext>
            </a:extLst>
          </p:cNvPr>
          <p:cNvSpPr>
            <a:spLocks noGrp="1"/>
          </p:cNvSpPr>
          <p:nvPr>
            <p:ph type="body" idx="1"/>
          </p:nvPr>
        </p:nvSpPr>
        <p:spPr/>
        <p:txBody>
          <a:bodyPr/>
          <a:lstStyle/>
          <a:p>
            <a:pPr marL="146050" indent="0">
              <a:buNone/>
            </a:pPr>
            <a:r>
              <a:rPr lang="en-IN" dirty="0"/>
              <a:t> </a:t>
            </a:r>
          </a:p>
        </p:txBody>
      </p:sp>
      <p:pic>
        <p:nvPicPr>
          <p:cNvPr id="4" name="Picture 3">
            <a:extLst>
              <a:ext uri="{FF2B5EF4-FFF2-40B4-BE49-F238E27FC236}">
                <a16:creationId xmlns:a16="http://schemas.microsoft.com/office/drawing/2014/main" id="{5C9E9D86-1FE5-E7A0-A8A0-02D41E88F311}"/>
              </a:ext>
            </a:extLst>
          </p:cNvPr>
          <p:cNvPicPr>
            <a:picLocks noChangeAspect="1"/>
          </p:cNvPicPr>
          <p:nvPr/>
        </p:nvPicPr>
        <p:blipFill>
          <a:blip r:embed="rId2"/>
          <a:stretch>
            <a:fillRect/>
          </a:stretch>
        </p:blipFill>
        <p:spPr>
          <a:xfrm>
            <a:off x="987879" y="947057"/>
            <a:ext cx="6988628" cy="3032991"/>
          </a:xfrm>
          <a:prstGeom prst="rect">
            <a:avLst/>
          </a:prstGeom>
        </p:spPr>
      </p:pic>
    </p:spTree>
    <p:extLst>
      <p:ext uri="{BB962C8B-B14F-4D97-AF65-F5344CB8AC3E}">
        <p14:creationId xmlns:p14="http://schemas.microsoft.com/office/powerpoint/2010/main" val="227351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1A5C-E83F-DEA4-B418-52E3C8D4AF99}"/>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D09EE2E3-7378-DC4E-309C-6A6AA67E8F76}"/>
              </a:ext>
            </a:extLst>
          </p:cNvPr>
          <p:cNvPicPr>
            <a:picLocks noChangeAspect="1"/>
          </p:cNvPicPr>
          <p:nvPr/>
        </p:nvPicPr>
        <p:blipFill>
          <a:blip r:embed="rId2"/>
          <a:stretch>
            <a:fillRect/>
          </a:stretch>
        </p:blipFill>
        <p:spPr>
          <a:xfrm>
            <a:off x="1028699" y="987879"/>
            <a:ext cx="6972301" cy="3510642"/>
          </a:xfrm>
          <a:prstGeom prst="rect">
            <a:avLst/>
          </a:prstGeom>
        </p:spPr>
      </p:pic>
      <p:sp>
        <p:nvSpPr>
          <p:cNvPr id="3" name="Text Placeholder 2">
            <a:extLst>
              <a:ext uri="{FF2B5EF4-FFF2-40B4-BE49-F238E27FC236}">
                <a16:creationId xmlns:a16="http://schemas.microsoft.com/office/drawing/2014/main" id="{4CA7BED5-F4EE-4DF2-78EE-85CBA56BAFB3}"/>
              </a:ext>
            </a:extLst>
          </p:cNvPr>
          <p:cNvSpPr>
            <a:spLocks noGrp="1"/>
          </p:cNvSpPr>
          <p:nvPr>
            <p:ph type="body" idx="1"/>
          </p:nvPr>
        </p:nvSpPr>
        <p:spPr/>
        <p:txBody>
          <a:bodyPr/>
          <a:lstStyle/>
          <a:p>
            <a:pPr marL="146050" indent="0">
              <a:buNone/>
            </a:pPr>
            <a:r>
              <a:rPr lang="en-IN" dirty="0"/>
              <a:t>  </a:t>
            </a:r>
          </a:p>
        </p:txBody>
      </p:sp>
    </p:spTree>
    <p:extLst>
      <p:ext uri="{BB962C8B-B14F-4D97-AF65-F5344CB8AC3E}">
        <p14:creationId xmlns:p14="http://schemas.microsoft.com/office/powerpoint/2010/main" val="31664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578500" y="653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819150" y="1311975"/>
            <a:ext cx="7505700" cy="3126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500" b="1">
                <a:solidFill>
                  <a:srgbClr val="000000"/>
                </a:solidFill>
                <a:latin typeface="Times New Roman"/>
                <a:ea typeface="Times New Roman"/>
                <a:cs typeface="Times New Roman"/>
                <a:sym typeface="Times New Roman"/>
              </a:rPr>
              <a:t>Student Pop</a:t>
            </a:r>
            <a:r>
              <a:rPr lang="en" sz="1500">
                <a:solidFill>
                  <a:srgbClr val="000000"/>
                </a:solidFill>
                <a:latin typeface="Times New Roman"/>
                <a:ea typeface="Times New Roman"/>
                <a:cs typeface="Times New Roman"/>
                <a:sym typeface="Times New Roman"/>
              </a:rPr>
              <a:t> is a dynamic reminder and task management app tailored specifically for students. Designed to streamline academic and personal organization, </a:t>
            </a:r>
            <a:r>
              <a:rPr lang="en" sz="1500" b="1">
                <a:solidFill>
                  <a:srgbClr val="000000"/>
                </a:solidFill>
                <a:latin typeface="Times New Roman"/>
                <a:ea typeface="Times New Roman"/>
                <a:cs typeface="Times New Roman"/>
                <a:sym typeface="Times New Roman"/>
              </a:rPr>
              <a:t>Student Pop</a:t>
            </a:r>
            <a:r>
              <a:rPr lang="en" sz="1500">
                <a:solidFill>
                  <a:srgbClr val="000000"/>
                </a:solidFill>
                <a:latin typeface="Times New Roman"/>
                <a:ea typeface="Times New Roman"/>
                <a:cs typeface="Times New Roman"/>
                <a:sym typeface="Times New Roman"/>
              </a:rPr>
              <a:t> combines a user-friendly to-do list, smart task scheduling, and customizable reminders into a single platform. With features like integrated calendar views and task prioritization, </a:t>
            </a:r>
            <a:r>
              <a:rPr lang="en" sz="1500" b="1">
                <a:solidFill>
                  <a:srgbClr val="000000"/>
                </a:solidFill>
                <a:latin typeface="Times New Roman"/>
                <a:ea typeface="Times New Roman"/>
                <a:cs typeface="Times New Roman"/>
                <a:sym typeface="Times New Roman"/>
              </a:rPr>
              <a:t>Student Pop</a:t>
            </a:r>
            <a:r>
              <a:rPr lang="en" sz="1500">
                <a:solidFill>
                  <a:srgbClr val="000000"/>
                </a:solidFill>
                <a:latin typeface="Times New Roman"/>
                <a:ea typeface="Times New Roman"/>
                <a:cs typeface="Times New Roman"/>
                <a:sym typeface="Times New Roman"/>
              </a:rPr>
              <a:t> helps students manage their assignments, deadlines, and study sessions efficiently, ultimately reducing stress and enhancing productivity. Whether balancing coursework, extracurricular activities, or personal commitments, </a:t>
            </a:r>
            <a:r>
              <a:rPr lang="en" sz="1500" b="1">
                <a:solidFill>
                  <a:srgbClr val="000000"/>
                </a:solidFill>
                <a:latin typeface="Times New Roman"/>
                <a:ea typeface="Times New Roman"/>
                <a:cs typeface="Times New Roman"/>
                <a:sym typeface="Times New Roman"/>
              </a:rPr>
              <a:t>Student Pop</a:t>
            </a:r>
            <a:r>
              <a:rPr lang="en" sz="1500">
                <a:solidFill>
                  <a:srgbClr val="000000"/>
                </a:solidFill>
                <a:latin typeface="Times New Roman"/>
                <a:ea typeface="Times New Roman"/>
                <a:cs typeface="Times New Roman"/>
                <a:sym typeface="Times New Roman"/>
              </a:rPr>
              <a:t> is your go-to tool for staying organized and on top of your academic life.</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514350"/>
            <a:ext cx="7505700" cy="7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 DIAGRAM</a:t>
            </a:r>
            <a:endParaRPr/>
          </a:p>
        </p:txBody>
      </p:sp>
      <p:sp>
        <p:nvSpPr>
          <p:cNvPr id="159" name="Google Shape;159;p18"/>
          <p:cNvSpPr txBox="1">
            <a:spLocks noGrp="1"/>
          </p:cNvSpPr>
          <p:nvPr>
            <p:ph type="body" idx="1"/>
          </p:nvPr>
        </p:nvSpPr>
        <p:spPr>
          <a:xfrm>
            <a:off x="819150" y="1513225"/>
            <a:ext cx="7505700" cy="292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60" name="Google Shape;160;p18"/>
          <p:cNvPicPr preferRelativeResize="0"/>
          <p:nvPr/>
        </p:nvPicPr>
        <p:blipFill>
          <a:blip r:embed="rId3">
            <a:alphaModFix/>
          </a:blip>
          <a:stretch>
            <a:fillRect/>
          </a:stretch>
        </p:blipFill>
        <p:spPr>
          <a:xfrm>
            <a:off x="1505775" y="1142700"/>
            <a:ext cx="5158400" cy="342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491975"/>
            <a:ext cx="7505700" cy="73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CLASS  DIAGRAM</a:t>
            </a:r>
            <a:endParaRPr/>
          </a:p>
        </p:txBody>
      </p:sp>
      <p:sp>
        <p:nvSpPr>
          <p:cNvPr id="166" name="Google Shape;166;p19"/>
          <p:cNvSpPr txBox="1">
            <a:spLocks noGrp="1"/>
          </p:cNvSpPr>
          <p:nvPr>
            <p:ph type="body" idx="1"/>
          </p:nvPr>
        </p:nvSpPr>
        <p:spPr>
          <a:xfrm>
            <a:off x="819150" y="1513225"/>
            <a:ext cx="7505700" cy="292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67" name="Google Shape;167;p19"/>
          <p:cNvPicPr preferRelativeResize="0"/>
          <p:nvPr/>
        </p:nvPicPr>
        <p:blipFill>
          <a:blip r:embed="rId3">
            <a:alphaModFix/>
          </a:blip>
          <a:stretch>
            <a:fillRect/>
          </a:stretch>
        </p:blipFill>
        <p:spPr>
          <a:xfrm>
            <a:off x="3406650" y="1088350"/>
            <a:ext cx="1510500" cy="339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521800"/>
            <a:ext cx="7505700" cy="7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DIAGRAM</a:t>
            </a:r>
            <a:endParaRPr/>
          </a:p>
        </p:txBody>
      </p:sp>
      <p:sp>
        <p:nvSpPr>
          <p:cNvPr id="173" name="Google Shape;173;p20"/>
          <p:cNvSpPr txBox="1">
            <a:spLocks noGrp="1"/>
          </p:cNvSpPr>
          <p:nvPr>
            <p:ph type="body" idx="1"/>
          </p:nvPr>
        </p:nvSpPr>
        <p:spPr>
          <a:xfrm>
            <a:off x="819150" y="1990725"/>
            <a:ext cx="7505700" cy="257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74" name="Google Shape;174;p20"/>
          <p:cNvPicPr preferRelativeResize="0"/>
          <p:nvPr/>
        </p:nvPicPr>
        <p:blipFill>
          <a:blip r:embed="rId3">
            <a:alphaModFix/>
          </a:blip>
          <a:stretch>
            <a:fillRect/>
          </a:stretch>
        </p:blipFill>
        <p:spPr>
          <a:xfrm>
            <a:off x="1677225" y="1229975"/>
            <a:ext cx="5598200" cy="300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BC30-8C72-E18F-1CE7-99D97E13A1F8}"/>
              </a:ext>
            </a:extLst>
          </p:cNvPr>
          <p:cNvSpPr>
            <a:spLocks noGrp="1"/>
          </p:cNvSpPr>
          <p:nvPr>
            <p:ph type="title"/>
          </p:nvPr>
        </p:nvSpPr>
        <p:spPr>
          <a:xfrm>
            <a:off x="747032" y="543521"/>
            <a:ext cx="7505700" cy="954600"/>
          </a:xfrm>
        </p:spPr>
        <p:txBody>
          <a:bodyPr/>
          <a:lstStyle/>
          <a:p>
            <a:r>
              <a:rPr lang="en-IN" dirty="0"/>
              <a:t>Conclusion</a:t>
            </a:r>
          </a:p>
        </p:txBody>
      </p:sp>
      <p:sp>
        <p:nvSpPr>
          <p:cNvPr id="4" name="Rectangle 1">
            <a:extLst>
              <a:ext uri="{FF2B5EF4-FFF2-40B4-BE49-F238E27FC236}">
                <a16:creationId xmlns:a16="http://schemas.microsoft.com/office/drawing/2014/main" id="{7EF43085-541B-878A-1563-0BB14F7A8365}"/>
              </a:ext>
            </a:extLst>
          </p:cNvPr>
          <p:cNvSpPr>
            <a:spLocks noGrp="1" noChangeArrowheads="1"/>
          </p:cNvSpPr>
          <p:nvPr>
            <p:ph type="body" idx="1"/>
          </p:nvPr>
        </p:nvSpPr>
        <p:spPr bwMode="auto">
          <a:xfrm>
            <a:off x="819150" y="1522601"/>
            <a:ext cx="736146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bg2"/>
                </a:solidFill>
                <a:effectLst/>
                <a:latin typeface="Arial" panose="020B0604020202020204" pitchFamily="34" charset="0"/>
              </a:rPr>
              <a:t> </a:t>
            </a:r>
            <a:r>
              <a:rPr lang="en-US" altLang="en-US" sz="1800" dirty="0">
                <a:solidFill>
                  <a:schemeClr val="bg2"/>
                </a:solidFill>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Student To-Do List</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application is an essential tool for helping students stay organized and manage their tasks efficiently. By providing features like task creation, due date tracking, and priority management, the application simplifies task management for students. With the integration of task completion tracking and reminders, it ensures that no deadlines are missed. Additionally, unit testing plays a critical role in ensuring the app’s functionality and reliability by identifying bugs early in development. Through effective use of frameworks like </a:t>
            </a:r>
            <a:r>
              <a:rPr kumimoji="0" lang="en-US" altLang="en-US" sz="1800" b="1" i="0" u="none" strike="noStrike" cap="none" normalizeH="0" baseline="0" dirty="0" err="1">
                <a:ln>
                  <a:noFill/>
                </a:ln>
                <a:solidFill>
                  <a:schemeClr val="bg2"/>
                </a:solidFill>
                <a:effectLst/>
                <a:latin typeface="Times New Roman" panose="02020603050405020304" pitchFamily="18" charset="0"/>
                <a:cs typeface="Times New Roman" panose="02020603050405020304" pitchFamily="18" charset="0"/>
              </a:rPr>
              <a:t>pytest</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the application can be tested for correctness. This results in an application that is easy to maintain, scalable, and user-friendly. Ultimately, it supports students in achieving better time management and academic success.</a:t>
            </a:r>
          </a:p>
        </p:txBody>
      </p:sp>
    </p:spTree>
    <p:extLst>
      <p:ext uri="{BB962C8B-B14F-4D97-AF65-F5344CB8AC3E}">
        <p14:creationId xmlns:p14="http://schemas.microsoft.com/office/powerpoint/2010/main" val="4081343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135B-B249-9B33-5DD5-B811929967EF}"/>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4599BF6E-3AEF-715A-92E3-6EDC6E2D8886}"/>
              </a:ext>
            </a:extLst>
          </p:cNvPr>
          <p:cNvSpPr>
            <a:spLocks noGrp="1"/>
          </p:cNvSpPr>
          <p:nvPr>
            <p:ph type="body" idx="1"/>
          </p:nvPr>
        </p:nvSpPr>
        <p:spPr/>
        <p:txBody>
          <a:bodyPr>
            <a:normAutofit/>
          </a:bodyPr>
          <a:lstStyle/>
          <a:p>
            <a:r>
              <a:rPr lang="en-IN" sz="1400" dirty="0">
                <a:latin typeface="Times New Roman" panose="02020603050405020304" pitchFamily="18" charset="0"/>
                <a:cs typeface="Times New Roman" panose="02020603050405020304" pitchFamily="18" charset="0"/>
              </a:rPr>
              <a:t>Agile Manifesto – A guide to implementing Agile methodology for iterative and flexible development.</a:t>
            </a:r>
          </a:p>
          <a:p>
            <a:r>
              <a:rPr lang="en-IN" sz="1400" dirty="0">
                <a:latin typeface="Times New Roman" panose="02020603050405020304" pitchFamily="18" charset="0"/>
                <a:cs typeface="Times New Roman" panose="02020603050405020304" pitchFamily="18" charset="0"/>
              </a:rPr>
              <a:t>Material Design Guidelines – Best practices for designing intuitive and visually appealing user interfaces.</a:t>
            </a:r>
          </a:p>
          <a:p>
            <a:r>
              <a:rPr lang="en-IN" sz="1400" dirty="0">
                <a:latin typeface="Times New Roman" panose="02020603050405020304" pitchFamily="18" charset="0"/>
                <a:cs typeface="Times New Roman" panose="02020603050405020304" pitchFamily="18" charset="0"/>
              </a:rPr>
              <a:t>GitHub - To-Do List App Repositories – Explore open-source to-do list projects for implementation ideas and code examples.</a:t>
            </a:r>
          </a:p>
        </p:txBody>
      </p:sp>
    </p:spTree>
    <p:extLst>
      <p:ext uri="{BB962C8B-B14F-4D97-AF65-F5344CB8AC3E}">
        <p14:creationId xmlns:p14="http://schemas.microsoft.com/office/powerpoint/2010/main" val="217655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EXISTING SYSTEMS</a:t>
            </a:r>
            <a:endParaRPr>
              <a:latin typeface="Times New Roman"/>
              <a:ea typeface="Times New Roman"/>
              <a:cs typeface="Times New Roman"/>
              <a:sym typeface="Times New Roman"/>
            </a:endParaRPr>
          </a:p>
        </p:txBody>
      </p:sp>
      <p:sp>
        <p:nvSpPr>
          <p:cNvPr id="141" name="Google Shape;141;p15"/>
          <p:cNvSpPr txBox="1">
            <a:spLocks noGrp="1"/>
          </p:cNvSpPr>
          <p:nvPr>
            <p:ph type="body" idx="1"/>
          </p:nvPr>
        </p:nvSpPr>
        <p:spPr>
          <a:xfrm>
            <a:off x="819150" y="1495775"/>
            <a:ext cx="7505700" cy="29430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TODOIST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MICROSOFT TO DO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GOOGLE KEEP</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TRELLO</a:t>
            </a:r>
            <a:endParaRPr sz="2100">
              <a:latin typeface="Times New Roman"/>
              <a:ea typeface="Times New Roman"/>
              <a:cs typeface="Times New Roman"/>
              <a:sym typeface="Times New Roman"/>
            </a:endParaRPr>
          </a:p>
          <a:p>
            <a:pPr marL="0" lvl="0" indent="0" algn="l" rtl="0">
              <a:spcBef>
                <a:spcPts val="1200"/>
              </a:spcBef>
              <a:spcAft>
                <a:spcPts val="1200"/>
              </a:spcAft>
              <a:buNone/>
            </a:pPr>
            <a:r>
              <a:rPr lang="en" sz="1500" b="1">
                <a:solidFill>
                  <a:srgbClr val="000000"/>
                </a:solidFill>
                <a:latin typeface="Times New Roman"/>
                <a:ea typeface="Times New Roman"/>
                <a:cs typeface="Times New Roman"/>
                <a:sym typeface="Times New Roman"/>
              </a:rPr>
              <a:t>Student Pop</a:t>
            </a:r>
            <a:r>
              <a:rPr lang="en" sz="1500">
                <a:solidFill>
                  <a:srgbClr val="000000"/>
                </a:solidFill>
                <a:latin typeface="Times New Roman"/>
                <a:ea typeface="Times New Roman"/>
                <a:cs typeface="Times New Roman"/>
                <a:sym typeface="Times New Roman"/>
              </a:rPr>
              <a:t> can draw inspiration from these existing systems while offering tailored features for students, such as academic tracking and specialized scheduling tools. By incorporating unique elements and focusing specifically on student needs, </a:t>
            </a:r>
            <a:r>
              <a:rPr lang="en" sz="1500" b="1">
                <a:solidFill>
                  <a:srgbClr val="000000"/>
                </a:solidFill>
                <a:latin typeface="Times New Roman"/>
                <a:ea typeface="Times New Roman"/>
                <a:cs typeface="Times New Roman"/>
                <a:sym typeface="Times New Roman"/>
              </a:rPr>
              <a:t>Student Pop</a:t>
            </a:r>
            <a:r>
              <a:rPr lang="en" sz="1500">
                <a:solidFill>
                  <a:srgbClr val="000000"/>
                </a:solidFill>
                <a:latin typeface="Times New Roman"/>
                <a:ea typeface="Times New Roman"/>
                <a:cs typeface="Times New Roman"/>
                <a:sym typeface="Times New Roman"/>
              </a:rPr>
              <a:t> can carve out a niche in the crowded task management market.</a:t>
            </a:r>
            <a:endParaRPr sz="2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15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ADVANTAGES AND DISADVANTAGES  </a:t>
            </a:r>
            <a:endParaRPr/>
          </a:p>
        </p:txBody>
      </p:sp>
      <p:sp>
        <p:nvSpPr>
          <p:cNvPr id="147" name="Google Shape;147;p16"/>
          <p:cNvSpPr txBox="1">
            <a:spLocks noGrp="1"/>
          </p:cNvSpPr>
          <p:nvPr>
            <p:ph type="body" idx="1"/>
          </p:nvPr>
        </p:nvSpPr>
        <p:spPr>
          <a:xfrm>
            <a:off x="819150" y="1549375"/>
            <a:ext cx="7505700" cy="2889300"/>
          </a:xfrm>
          <a:prstGeom prst="rect">
            <a:avLst/>
          </a:prstGeom>
        </p:spPr>
        <p:txBody>
          <a:bodyPr spcFirstLastPara="1" wrap="square" lIns="91425" tIns="91425" rIns="91425" bIns="91425" anchor="t" anchorCtr="0">
            <a:noAutofit/>
          </a:bodyPr>
          <a:lstStyle/>
          <a:p>
            <a:pPr marL="0" lvl="0" indent="0" algn="l" rtl="0">
              <a:lnSpc>
                <a:spcPct val="95000"/>
              </a:lnSpc>
              <a:spcBef>
                <a:spcPts val="1400"/>
              </a:spcBef>
              <a:spcAft>
                <a:spcPts val="0"/>
              </a:spcAft>
              <a:buSzPts val="1018"/>
              <a:buNone/>
            </a:pPr>
            <a:r>
              <a:rPr lang="en" sz="1902" b="1">
                <a:solidFill>
                  <a:srgbClr val="000000"/>
                </a:solidFill>
                <a:latin typeface="Times New Roman"/>
                <a:ea typeface="Times New Roman"/>
                <a:cs typeface="Times New Roman"/>
                <a:sym typeface="Times New Roman"/>
              </a:rPr>
              <a:t>Advantages                                                           Disadvantages</a:t>
            </a:r>
            <a:endParaRPr sz="1902" b="1">
              <a:solidFill>
                <a:srgbClr val="000000"/>
              </a:solidFill>
              <a:latin typeface="Times New Roman"/>
              <a:ea typeface="Times New Roman"/>
              <a:cs typeface="Times New Roman"/>
              <a:sym typeface="Times New Roman"/>
            </a:endParaRPr>
          </a:p>
          <a:p>
            <a:pPr marL="457200" lvl="0" indent="-337661" algn="l" rtl="0">
              <a:lnSpc>
                <a:spcPct val="95000"/>
              </a:lnSpc>
              <a:spcBef>
                <a:spcPts val="1200"/>
              </a:spcBef>
              <a:spcAft>
                <a:spcPts val="0"/>
              </a:spcAft>
              <a:buClr>
                <a:srgbClr val="000000"/>
              </a:buClr>
              <a:buSzPts val="1717"/>
              <a:buFont typeface="Times New Roman"/>
              <a:buAutoNum type="arabicPeriod"/>
            </a:pPr>
            <a:r>
              <a:rPr lang="en" sz="1717">
                <a:solidFill>
                  <a:srgbClr val="000000"/>
                </a:solidFill>
                <a:latin typeface="Times New Roman"/>
                <a:ea typeface="Times New Roman"/>
                <a:cs typeface="Times New Roman"/>
                <a:sym typeface="Times New Roman"/>
              </a:rPr>
              <a:t>Limited Complexity                                              1.Practical Experience</a:t>
            </a:r>
            <a:endParaRPr sz="1717">
              <a:solidFill>
                <a:srgbClr val="000000"/>
              </a:solidFill>
              <a:latin typeface="Times New Roman"/>
              <a:ea typeface="Times New Roman"/>
              <a:cs typeface="Times New Roman"/>
              <a:sym typeface="Times New Roman"/>
            </a:endParaRPr>
          </a:p>
          <a:p>
            <a:pPr marL="457200" lvl="0" indent="-337661" algn="l" rtl="0">
              <a:lnSpc>
                <a:spcPct val="95000"/>
              </a:lnSpc>
              <a:spcBef>
                <a:spcPts val="0"/>
              </a:spcBef>
              <a:spcAft>
                <a:spcPts val="0"/>
              </a:spcAft>
              <a:buClr>
                <a:srgbClr val="000000"/>
              </a:buClr>
              <a:buSzPts val="1717"/>
              <a:buFont typeface="Times New Roman"/>
              <a:buAutoNum type="arabicPeriod"/>
            </a:pPr>
            <a:r>
              <a:rPr lang="en" sz="1717">
                <a:solidFill>
                  <a:srgbClr val="000000"/>
                </a:solidFill>
                <a:latin typeface="Times New Roman"/>
                <a:ea typeface="Times New Roman"/>
                <a:cs typeface="Times New Roman"/>
                <a:sym typeface="Times New Roman"/>
              </a:rPr>
              <a:t>Project Simplicity                                                 2. Reminder Functionality</a:t>
            </a:r>
            <a:endParaRPr sz="1717">
              <a:solidFill>
                <a:srgbClr val="000000"/>
              </a:solidFill>
              <a:latin typeface="Times New Roman"/>
              <a:ea typeface="Times New Roman"/>
              <a:cs typeface="Times New Roman"/>
              <a:sym typeface="Times New Roman"/>
            </a:endParaRPr>
          </a:p>
          <a:p>
            <a:pPr marL="457200" lvl="0" indent="-337661" algn="l" rtl="0">
              <a:lnSpc>
                <a:spcPct val="95000"/>
              </a:lnSpc>
              <a:spcBef>
                <a:spcPts val="0"/>
              </a:spcBef>
              <a:spcAft>
                <a:spcPts val="0"/>
              </a:spcAft>
              <a:buClr>
                <a:srgbClr val="000000"/>
              </a:buClr>
              <a:buSzPts val="1717"/>
              <a:buFont typeface="Times New Roman"/>
              <a:buAutoNum type="arabicPeriod"/>
            </a:pPr>
            <a:r>
              <a:rPr lang="en" sz="1717">
                <a:solidFill>
                  <a:srgbClr val="000000"/>
                </a:solidFill>
                <a:latin typeface="Times New Roman"/>
                <a:ea typeface="Times New Roman"/>
                <a:cs typeface="Times New Roman"/>
                <a:sym typeface="Times New Roman"/>
              </a:rPr>
              <a:t>Customizable and Extensible                                3.Scalability issues</a:t>
            </a:r>
            <a:endParaRPr sz="1717">
              <a:solidFill>
                <a:srgbClr val="000000"/>
              </a:solidFill>
              <a:latin typeface="Times New Roman"/>
              <a:ea typeface="Times New Roman"/>
              <a:cs typeface="Times New Roman"/>
              <a:sym typeface="Times New Roman"/>
            </a:endParaRPr>
          </a:p>
          <a:p>
            <a:pPr marL="457200" lvl="0" indent="-337661" algn="l" rtl="0">
              <a:lnSpc>
                <a:spcPct val="95000"/>
              </a:lnSpc>
              <a:spcBef>
                <a:spcPts val="0"/>
              </a:spcBef>
              <a:spcAft>
                <a:spcPts val="0"/>
              </a:spcAft>
              <a:buClr>
                <a:srgbClr val="000000"/>
              </a:buClr>
              <a:buSzPts val="1717"/>
              <a:buFont typeface="Times New Roman"/>
              <a:buAutoNum type="arabicPeriod"/>
            </a:pPr>
            <a:r>
              <a:rPr lang="en" sz="1717">
                <a:solidFill>
                  <a:srgbClr val="000000"/>
                </a:solidFill>
                <a:latin typeface="Times New Roman"/>
                <a:ea typeface="Times New Roman"/>
                <a:cs typeface="Times New Roman"/>
                <a:sym typeface="Times New Roman"/>
              </a:rPr>
              <a:t>User Benefit                                                           4.Security concerns</a:t>
            </a:r>
            <a:endParaRPr sz="1717">
              <a:solidFill>
                <a:srgbClr val="000000"/>
              </a:solidFill>
              <a:latin typeface="Times New Roman"/>
              <a:ea typeface="Times New Roman"/>
              <a:cs typeface="Times New Roman"/>
              <a:sym typeface="Times New Roman"/>
            </a:endParaRPr>
          </a:p>
          <a:p>
            <a:pPr marL="457200" lvl="0" indent="-337661" algn="l" rtl="0">
              <a:lnSpc>
                <a:spcPct val="95000"/>
              </a:lnSpc>
              <a:spcBef>
                <a:spcPts val="0"/>
              </a:spcBef>
              <a:spcAft>
                <a:spcPts val="0"/>
              </a:spcAft>
              <a:buClr>
                <a:srgbClr val="000000"/>
              </a:buClr>
              <a:buSzPts val="1717"/>
              <a:buFont typeface="Times New Roman"/>
              <a:buAutoNum type="arabicPeriod"/>
            </a:pPr>
            <a:r>
              <a:rPr lang="en" sz="1717">
                <a:solidFill>
                  <a:srgbClr val="000000"/>
                </a:solidFill>
                <a:latin typeface="Times New Roman"/>
                <a:ea typeface="Times New Roman"/>
                <a:cs typeface="Times New Roman"/>
                <a:sym typeface="Times New Roman"/>
              </a:rPr>
              <a:t>Flexibility                                                              5.Cross-Browser compatibility</a:t>
            </a:r>
            <a:endParaRPr sz="1902" b="1">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endParaRPr sz="1717">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1018"/>
              <a:buNone/>
            </a:pPr>
            <a:endParaRPr sz="120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536950"/>
            <a:ext cx="7505700" cy="92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p:txBody>
      </p:sp>
      <p:sp>
        <p:nvSpPr>
          <p:cNvPr id="153" name="Google Shape;153;p17"/>
          <p:cNvSpPr txBox="1">
            <a:spLocks noGrp="1"/>
          </p:cNvSpPr>
          <p:nvPr>
            <p:ph type="body" idx="1"/>
          </p:nvPr>
        </p:nvSpPr>
        <p:spPr>
          <a:xfrm>
            <a:off x="471875" y="1162875"/>
            <a:ext cx="7681200" cy="3330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635" b="1">
                <a:solidFill>
                  <a:srgbClr val="000000"/>
                </a:solidFill>
                <a:latin typeface="Times New Roman"/>
                <a:ea typeface="Times New Roman"/>
                <a:cs typeface="Times New Roman"/>
                <a:sym typeface="Times New Roman"/>
              </a:rPr>
              <a:t>Task Management:                                                                                                                </a:t>
            </a:r>
            <a:r>
              <a:rPr lang="en" sz="1635">
                <a:solidFill>
                  <a:srgbClr val="000000"/>
                </a:solidFill>
                <a:latin typeface="Times New Roman"/>
                <a:ea typeface="Times New Roman"/>
                <a:cs typeface="Times New Roman"/>
                <a:sym typeface="Times New Roman"/>
              </a:rPr>
              <a:t>Add, edit, and delete tasks.                                                                                                                                                                                 Set due dates and priorities.  </a:t>
            </a:r>
            <a:endParaRPr sz="1635">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935"/>
              <a:buNone/>
            </a:pPr>
            <a:r>
              <a:rPr lang="en" sz="1635" b="1">
                <a:solidFill>
                  <a:srgbClr val="000000"/>
                </a:solidFill>
                <a:latin typeface="Times New Roman"/>
                <a:ea typeface="Times New Roman"/>
                <a:cs typeface="Times New Roman"/>
                <a:sym typeface="Times New Roman"/>
              </a:rPr>
              <a:t>Task Scheduling:                                                                                                         </a:t>
            </a:r>
            <a:r>
              <a:rPr lang="en" sz="1635">
                <a:solidFill>
                  <a:srgbClr val="000000"/>
                </a:solidFill>
                <a:latin typeface="Times New Roman"/>
                <a:ea typeface="Times New Roman"/>
                <a:cs typeface="Times New Roman"/>
                <a:sym typeface="Times New Roman"/>
              </a:rPr>
              <a:t>Configure pop-up reminders for deadlines.</a:t>
            </a:r>
            <a:endParaRPr sz="1635">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935"/>
              <a:buNone/>
            </a:pPr>
            <a:r>
              <a:rPr lang="en" sz="1635" b="1">
                <a:solidFill>
                  <a:srgbClr val="000000"/>
                </a:solidFill>
                <a:latin typeface="Times New Roman"/>
                <a:ea typeface="Times New Roman"/>
                <a:cs typeface="Times New Roman"/>
                <a:sym typeface="Times New Roman"/>
              </a:rPr>
              <a:t>Task Organization:</a:t>
            </a:r>
            <a:endParaRPr sz="1635" b="1">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935"/>
              <a:buNone/>
            </a:pPr>
            <a:r>
              <a:rPr lang="en" sz="1635">
                <a:solidFill>
                  <a:srgbClr val="000000"/>
                </a:solidFill>
                <a:latin typeface="Times New Roman"/>
                <a:ea typeface="Times New Roman"/>
                <a:cs typeface="Times New Roman"/>
                <a:sym typeface="Times New Roman"/>
              </a:rPr>
              <a:t>categories and tags.</a:t>
            </a:r>
            <a:endParaRPr sz="16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935"/>
              <a:buNone/>
            </a:pPr>
            <a:r>
              <a:rPr lang="en" sz="1635">
                <a:solidFill>
                  <a:srgbClr val="000000"/>
                </a:solidFill>
                <a:latin typeface="Times New Roman"/>
                <a:ea typeface="Times New Roman"/>
                <a:cs typeface="Times New Roman"/>
                <a:sym typeface="Times New Roman"/>
              </a:rPr>
              <a:t>Sort and filter tasks.</a:t>
            </a:r>
            <a:endParaRPr sz="16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935"/>
              <a:buNone/>
            </a:pPr>
            <a:endParaRPr sz="1635" b="1">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935"/>
              <a:buNone/>
            </a:pPr>
            <a:r>
              <a:rPr lang="en" sz="1635" b="1">
                <a:solidFill>
                  <a:srgbClr val="000000"/>
                </a:solidFill>
                <a:latin typeface="Times New Roman"/>
                <a:ea typeface="Times New Roman"/>
                <a:cs typeface="Times New Roman"/>
                <a:sym typeface="Times New Roman"/>
              </a:rPr>
              <a:t>User Interface:</a:t>
            </a:r>
            <a:endParaRPr sz="1635" b="1">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935"/>
              <a:buNone/>
            </a:pPr>
            <a:r>
              <a:rPr lang="en" sz="1635">
                <a:solidFill>
                  <a:srgbClr val="000000"/>
                </a:solidFill>
                <a:latin typeface="Times New Roman"/>
                <a:ea typeface="Times New Roman"/>
                <a:cs typeface="Times New Roman"/>
                <a:sym typeface="Times New Roman"/>
              </a:rPr>
              <a:t>Dashboard with task list and calendar view.</a:t>
            </a:r>
            <a:endParaRPr sz="16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935"/>
              <a:buNone/>
            </a:pPr>
            <a:endParaRPr sz="1804">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447250"/>
            <a:ext cx="7505700" cy="72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FLOW DIAGRAM</a:t>
            </a:r>
            <a:endParaRPr/>
          </a:p>
        </p:txBody>
      </p:sp>
      <p:sp>
        <p:nvSpPr>
          <p:cNvPr id="180" name="Google Shape;180;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81" name="Google Shape;181;p21"/>
          <p:cNvPicPr preferRelativeResize="0"/>
          <p:nvPr/>
        </p:nvPicPr>
        <p:blipFill>
          <a:blip r:embed="rId3">
            <a:alphaModFix/>
          </a:blip>
          <a:stretch>
            <a:fillRect/>
          </a:stretch>
        </p:blipFill>
        <p:spPr>
          <a:xfrm>
            <a:off x="1021225" y="1170250"/>
            <a:ext cx="6729624" cy="313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MODULES</a:t>
            </a:r>
            <a:endParaRPr dirty="0"/>
          </a:p>
        </p:txBody>
      </p:sp>
      <p:sp>
        <p:nvSpPr>
          <p:cNvPr id="3" name="Text Placeholder 2">
            <a:extLst>
              <a:ext uri="{FF2B5EF4-FFF2-40B4-BE49-F238E27FC236}">
                <a16:creationId xmlns:a16="http://schemas.microsoft.com/office/drawing/2014/main" id="{8BFE6F73-10A3-9277-4946-FD3FBAC26835}"/>
              </a:ext>
            </a:extLst>
          </p:cNvPr>
          <p:cNvSpPr>
            <a:spLocks noGrp="1"/>
          </p:cNvSpPr>
          <p:nvPr>
            <p:ph type="body" idx="1"/>
          </p:nvPr>
        </p:nvSpPr>
        <p:spPr>
          <a:xfrm>
            <a:off x="819150" y="1404257"/>
            <a:ext cx="7505700" cy="3034468"/>
          </a:xfrm>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800" b="1" dirty="0">
                <a:solidFill>
                  <a:schemeClr val="bg2"/>
                </a:solidFill>
                <a:latin typeface="Arial" panose="020B0604020202020204" pitchFamily="34" charset="0"/>
              </a:rPr>
              <a:t> </a:t>
            </a:r>
            <a:r>
              <a:rPr lang="en-US" altLang="en-US" sz="8000" b="1" dirty="0">
                <a:solidFill>
                  <a:schemeClr val="bg2"/>
                </a:solidFill>
                <a:latin typeface="Times New Roman" panose="02020603050405020304" pitchFamily="18" charset="0"/>
                <a:cs typeface="Times New Roman" panose="02020603050405020304" pitchFamily="18" charset="0"/>
              </a:rPr>
              <a:t>Task Management Module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0" b="1" dirty="0">
              <a:solidFill>
                <a:schemeClr val="bg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0" b="1" dirty="0">
                <a:solidFill>
                  <a:schemeClr val="bg2"/>
                </a:solidFill>
                <a:latin typeface="Times New Roman" panose="02020603050405020304" pitchFamily="18" charset="0"/>
                <a:cs typeface="Times New Roman" panose="02020603050405020304" pitchFamily="18" charset="0"/>
              </a:rPr>
              <a:t> Calendar and Deadlines Module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0" b="1" dirty="0">
              <a:solidFill>
                <a:schemeClr val="bg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0" b="1" dirty="0">
                <a:solidFill>
                  <a:schemeClr val="bg2"/>
                </a:solidFill>
                <a:latin typeface="Times New Roman" panose="02020603050405020304" pitchFamily="18" charset="0"/>
                <a:cs typeface="Times New Roman" panose="02020603050405020304" pitchFamily="18" charset="0"/>
              </a:rPr>
              <a:t> Progress Tracking Module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0" b="1" dirty="0">
              <a:solidFill>
                <a:schemeClr val="bg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0" b="1" dirty="0">
                <a:solidFill>
                  <a:schemeClr val="bg2"/>
                </a:solidFill>
                <a:latin typeface="Times New Roman" panose="02020603050405020304" pitchFamily="18" charset="0"/>
                <a:cs typeface="Times New Roman" panose="02020603050405020304" pitchFamily="18" charset="0"/>
              </a:rPr>
              <a:t> Notes and Study Materials Module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0" b="1" dirty="0">
              <a:solidFill>
                <a:schemeClr val="bg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0" b="1" dirty="0">
                <a:solidFill>
                  <a:schemeClr val="bg2"/>
                </a:solidFill>
                <a:latin typeface="Times New Roman" panose="02020603050405020304" pitchFamily="18" charset="0"/>
                <a:cs typeface="Times New Roman" panose="02020603050405020304" pitchFamily="18" charset="0"/>
              </a:rPr>
              <a:t> Notifications and Alerts Module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latin typeface="Times New Roman" panose="02020603050405020304" pitchFamily="18" charset="0"/>
                <a:cs typeface="Times New Roman" panose="02020603050405020304" pitchFamily="18" charset="0"/>
              </a:rPr>
              <a:t>atures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notes and categorize by subject or topic.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Attach files, links, and images to tasks or notes.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Search and filter notes by keywords or tags.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Sync notes with tasks for easy access.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their tasks, stay organized, and keep track of deadlines, making the student Create notes and categorize by subject or topic.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Attach files, links, and images to tasks or notes.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Search and filter notes by keywords or tags.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Sync notes with tasks for easy access.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their tasks, stay organized, and keep track of deadlines, making the student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85BD-9596-9C8F-3A6A-D5CF68E9496B}"/>
              </a:ext>
            </a:extLst>
          </p:cNvPr>
          <p:cNvSpPr>
            <a:spLocks noGrp="1"/>
          </p:cNvSpPr>
          <p:nvPr>
            <p:ph type="title"/>
          </p:nvPr>
        </p:nvSpPr>
        <p:spPr/>
        <p:txBody>
          <a:bodyPr/>
          <a:lstStyle/>
          <a:p>
            <a:r>
              <a:rPr lang="en-IN" dirty="0"/>
              <a:t>Task Management </a:t>
            </a:r>
          </a:p>
        </p:txBody>
      </p:sp>
      <p:sp>
        <p:nvSpPr>
          <p:cNvPr id="5" name="Rectangle 2">
            <a:extLst>
              <a:ext uri="{FF2B5EF4-FFF2-40B4-BE49-F238E27FC236}">
                <a16:creationId xmlns:a16="http://schemas.microsoft.com/office/drawing/2014/main" id="{6F60B3CC-1137-E90E-AE0F-CCAE892E06AD}"/>
              </a:ext>
            </a:extLst>
          </p:cNvPr>
          <p:cNvSpPr>
            <a:spLocks noChangeArrowheads="1"/>
          </p:cNvSpPr>
          <p:nvPr/>
        </p:nvSpPr>
        <p:spPr bwMode="auto">
          <a:xfrm>
            <a:off x="571500" y="1872156"/>
            <a:ext cx="803365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Purpose</a:t>
            </a:r>
            <a:r>
              <a:rPr kumimoji="0" lang="en-US" altLang="en-US" sz="1800" b="0" i="0" u="none" strike="noStrike" cap="none" normalizeH="0" baseline="0" dirty="0">
                <a:ln>
                  <a:noFill/>
                </a:ln>
                <a:solidFill>
                  <a:schemeClr val="bg2"/>
                </a:solidFill>
                <a:effectLst/>
                <a:latin typeface="Arial" panose="020B0604020202020204" pitchFamily="34" charset="0"/>
              </a:rPr>
              <a:t>: To create, organize, and track tasks and assignments.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Features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Add, edit, and delete tasks.</a:t>
            </a:r>
          </a:p>
          <a:p>
            <a:pPr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bg2"/>
                </a:solidFill>
                <a:effectLst/>
                <a:latin typeface="Arial" panose="020B0604020202020204" pitchFamily="34" charset="0"/>
              </a:rPr>
              <a:t>Set due dates, priorities, and reminders.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Categorize tasks (e.g., homework, projects, exams).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Mark tasks as completed or pending.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247E664F-3F17-BF49-FC2D-232B73C23B8E}"/>
              </a:ext>
            </a:extLst>
          </p:cNvPr>
          <p:cNvSpPr>
            <a:spLocks noGrp="1"/>
          </p:cNvSpPr>
          <p:nvPr>
            <p:ph type="body" idx="1"/>
          </p:nvPr>
        </p:nvSpPr>
        <p:spPr>
          <a:xfrm>
            <a:off x="457200" y="1510393"/>
            <a:ext cx="7867650" cy="2928332"/>
          </a:xfrm>
        </p:spPr>
        <p:txBody>
          <a:bodyPr/>
          <a:lstStyle/>
          <a:p>
            <a:pPr marL="146050" indent="0">
              <a:buNone/>
            </a:pPr>
            <a:r>
              <a:rPr lang="en-IN" dirty="0"/>
              <a:t> </a:t>
            </a:r>
          </a:p>
        </p:txBody>
      </p:sp>
    </p:spTree>
    <p:extLst>
      <p:ext uri="{BB962C8B-B14F-4D97-AF65-F5344CB8AC3E}">
        <p14:creationId xmlns:p14="http://schemas.microsoft.com/office/powerpoint/2010/main" val="142189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AB86-ACFA-C5C7-6ED5-A9DFE1E5AEB1}"/>
              </a:ext>
            </a:extLst>
          </p:cNvPr>
          <p:cNvSpPr>
            <a:spLocks noGrp="1"/>
          </p:cNvSpPr>
          <p:nvPr>
            <p:ph type="title"/>
          </p:nvPr>
        </p:nvSpPr>
        <p:spPr/>
        <p:txBody>
          <a:bodyPr/>
          <a:lstStyle/>
          <a:p>
            <a:r>
              <a:rPr lang="en-IN" dirty="0"/>
              <a:t>Calendar and Deadlines </a:t>
            </a:r>
          </a:p>
        </p:txBody>
      </p:sp>
      <p:sp>
        <p:nvSpPr>
          <p:cNvPr id="4" name="Rectangle 1">
            <a:extLst>
              <a:ext uri="{FF2B5EF4-FFF2-40B4-BE49-F238E27FC236}">
                <a16:creationId xmlns:a16="http://schemas.microsoft.com/office/drawing/2014/main" id="{69FFEC3B-EC3A-A626-91FD-F164DEC3FA42}"/>
              </a:ext>
            </a:extLst>
          </p:cNvPr>
          <p:cNvSpPr>
            <a:spLocks noGrp="1" noChangeArrowheads="1"/>
          </p:cNvSpPr>
          <p:nvPr>
            <p:ph type="body" idx="1"/>
          </p:nvPr>
        </p:nvSpPr>
        <p:spPr bwMode="auto">
          <a:xfrm>
            <a:off x="819150" y="2199062"/>
            <a:ext cx="63434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To visually track and manage deadlines.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Calendar view to see upcoming tasks and due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Color-coded tasks based on priority and deadlines.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task reminders with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Sync tasks with external calendars (e.g., Google Calendar).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
        <p:nvSpPr>
          <p:cNvPr id="5" name="Rectangle 2">
            <a:extLst>
              <a:ext uri="{FF2B5EF4-FFF2-40B4-BE49-F238E27FC236}">
                <a16:creationId xmlns:a16="http://schemas.microsoft.com/office/drawing/2014/main" id="{3523BC40-A6E3-2C16-6FA2-3BC793B4320E}"/>
              </a:ext>
            </a:extLst>
          </p:cNvPr>
          <p:cNvSpPr>
            <a:spLocks noChangeArrowheads="1"/>
          </p:cNvSpPr>
          <p:nvPr/>
        </p:nvSpPr>
        <p:spPr bwMode="auto">
          <a:xfrm>
            <a:off x="718457" y="1776524"/>
            <a:ext cx="679243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Purpose</a:t>
            </a:r>
            <a:r>
              <a:rPr kumimoji="0" lang="en-US" altLang="en-US" sz="1800" b="0" i="0" u="none" strike="noStrike" cap="none" normalizeH="0" baseline="0" dirty="0">
                <a:ln>
                  <a:noFill/>
                </a:ln>
                <a:solidFill>
                  <a:schemeClr val="bg2"/>
                </a:solidFill>
                <a:effectLst/>
                <a:latin typeface="Arial" panose="020B0604020202020204" pitchFamily="34" charset="0"/>
              </a:rPr>
              <a:t>: To visually track and manage deadlines.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Features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Calendar view to see upcoming tasks and due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Color-coded tasks based on priority and deadlines.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Set task reminders with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Sync tasks with external calendars (e.g., Google Calendar).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56434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1229</Words>
  <Application>Microsoft Office PowerPoint</Application>
  <PresentationFormat>On-screen Show (16:9)</PresentationFormat>
  <Paragraphs>138</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Nunito</vt:lpstr>
      <vt:lpstr>Times New Roman</vt:lpstr>
      <vt:lpstr>Shift</vt:lpstr>
      <vt:lpstr>STUDENT TO DO LIST APPLICATION </vt:lpstr>
      <vt:lpstr>INTRODUCTION</vt:lpstr>
      <vt:lpstr>EXISTING SYSTEMS</vt:lpstr>
      <vt:lpstr>ADVANTAGES AND DISADVANTAGES  </vt:lpstr>
      <vt:lpstr>PROPOSED SYSTEM</vt:lpstr>
      <vt:lpstr>DATA FLOW DIAGRAM</vt:lpstr>
      <vt:lpstr>MODULES</vt:lpstr>
      <vt:lpstr>Task Management </vt:lpstr>
      <vt:lpstr>Calendar and Deadlines </vt:lpstr>
      <vt:lpstr>Progress Tracking </vt:lpstr>
      <vt:lpstr>Notes and Study Materials </vt:lpstr>
      <vt:lpstr>Notifications and Alerts</vt:lpstr>
      <vt:lpstr>Agile Model</vt:lpstr>
      <vt:lpstr>Unit Testing</vt:lpstr>
      <vt:lpstr>Testing Output</vt:lpstr>
      <vt:lpstr>OUTPUT</vt:lpstr>
      <vt:lpstr> </vt:lpstr>
      <vt:lpstr> </vt:lpstr>
      <vt:lpstr> </vt:lpstr>
      <vt:lpstr>USE CASE DIAGRAM</vt:lpstr>
      <vt:lpstr>CLASS  DIAGRAM</vt:lpstr>
      <vt:lpstr>SEQUENCE DIAGRAM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POP UP</dc:title>
  <dc:creator>Vaishnavi</dc:creator>
  <cp:lastModifiedBy>manickamvaishu@gmail.com</cp:lastModifiedBy>
  <cp:revision>3</cp:revision>
  <dcterms:modified xsi:type="dcterms:W3CDTF">2024-11-26T03:06:00Z</dcterms:modified>
</cp:coreProperties>
</file>