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87" r:id="rId7"/>
    <p:sldId id="283" r:id="rId8"/>
    <p:sldId id="262" r:id="rId9"/>
    <p:sldId id="263" r:id="rId10"/>
    <p:sldId id="264" r:id="rId11"/>
    <p:sldId id="265" r:id="rId12"/>
    <p:sldId id="266" r:id="rId13"/>
    <p:sldId id="271" r:id="rId14"/>
    <p:sldId id="273" r:id="rId15"/>
    <p:sldId id="274" r:id="rId16"/>
    <p:sldId id="277" r:id="rId17"/>
    <p:sldId id="279" r:id="rId18"/>
    <p:sldId id="280" r:id="rId19"/>
    <p:sldId id="289" r:id="rId20"/>
    <p:sldId id="290" r:id="rId21"/>
    <p:sldId id="292" r:id="rId22"/>
    <p:sldId id="293" r:id="rId23"/>
    <p:sldId id="294" r:id="rId24"/>
    <p:sldId id="295" r:id="rId25"/>
    <p:sldId id="297" r:id="rId26"/>
    <p:sldId id="296" r:id="rId27"/>
    <p:sldId id="284" r:id="rId28"/>
    <p:sldId id="298" r:id="rId29"/>
    <p:sldId id="285" r:id="rId30"/>
    <p:sldId id="288" r:id="rId31"/>
    <p:sldId id="286" r:id="rId32"/>
    <p:sldId id="267" r:id="rId33"/>
    <p:sldId id="268"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usLawme8+vDXscgvsaYKu8smZ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1D6630-1F28-43DC-9381-A438F4967E92}">
  <a:tblStyle styleId="{FC1D6630-1F28-43DC-9381-A438F4967E92}"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Verdana"/>
          <a:ea typeface="Verdana"/>
          <a:cs typeface="Verdana"/>
        </a:font>
        <a:schemeClr val="lt1"/>
      </a:tcTxStyle>
      <a:tcStyle>
        <a:tcBdr/>
        <a:fill>
          <a:solidFill>
            <a:schemeClr val="accent4"/>
          </a:solidFill>
        </a:fill>
      </a:tcStyle>
    </a:lastCol>
    <a:firstCol>
      <a:tcTxStyle b="on" i="off">
        <a:font>
          <a:latin typeface="Verdana"/>
          <a:ea typeface="Verdana"/>
          <a:cs typeface="Verdana"/>
        </a:font>
        <a:schemeClr val="lt1"/>
      </a:tcTxStyle>
      <a:tcStyle>
        <a:tcBdr/>
        <a:fill>
          <a:solidFill>
            <a:schemeClr val="accent4"/>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Verdana"/>
          <a:ea typeface="Verdana"/>
          <a:cs typeface="Verdana"/>
        </a:font>
        <a:schemeClr val="dk1"/>
      </a:tcTxStyle>
      <a:tcStyle>
        <a:tcBdr/>
      </a:tcStyle>
    </a:seCell>
    <a:swCell>
      <a:tcTxStyle b="on" i="off">
        <a:font>
          <a:latin typeface="Verdana"/>
          <a:ea typeface="Verdana"/>
          <a:cs typeface="Verdana"/>
        </a:font>
        <a:schemeClr val="dk1"/>
      </a:tcTxStyle>
      <a:tcStyle>
        <a:tcBdr/>
      </a:tcStyle>
    </a:swCell>
    <a:firstRow>
      <a:tcTxStyle b="on" i="off">
        <a:font>
          <a:latin typeface="Verdana"/>
          <a:ea typeface="Verdana"/>
          <a:cs typeface="Verdana"/>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55" autoAdjust="0"/>
    <p:restoredTop sz="86752" autoAdjust="0"/>
  </p:normalViewPr>
  <p:slideViewPr>
    <p:cSldViewPr snapToGrid="0">
      <p:cViewPr>
        <p:scale>
          <a:sx n="53" d="100"/>
          <a:sy n="53" d="100"/>
        </p:scale>
        <p:origin x="1436" y="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3T04:43:56.604"/>
    </inkml:context>
    <inkml:brush xml:id="br0">
      <inkml:brushProperty name="width" value="0.035" units="cm"/>
      <inkml:brushProperty name="height" value="0.035" units="cm"/>
    </inkml:brush>
  </inkml:definitions>
  <inkml:trace contextRef="#ctx0" brushRef="#br0">28 56 24575,'0'80'0,"0"-80"0,1 1 0,-1-1 0,0 1 0,0 0 0,1-1 0,-1 1 0,0-1 0,1 1 0,-1-1 0,0 1 0,1-1 0,-1 0 0,1 1 0,-1-1 0,1 1 0,-1-1 0,1 0 0,-1 1 0,1-1 0,0 0 0,-1 0 0,1 0 0,-1 1 0,1-1 0,0 0 0,-1 0 0,1 0 0,-1 0 0,1 0 0,0 0 0,-1 0 0,1 0 0,0 0 0,29-4 0,-17 2 0,117 6 0,-129-5 0,-1 1 0,1 0 0,0 0 0,-1-1 0,1 1 0,-1 0 0,1-1 0,-1 1 0,1-1 0,-1 1 0,1-1 0,-1 1 0,0-1 0,1 1 0,-1-1 0,0 1 0,1-1 0,-1 0 0,0 1 0,0-1 0,1 0 0,-1 1 0,0-1 0,0 1 0,0-1 0,0 0 0,0 1 0,0-1 0,0 0 0,0-1 0,-1-28 0,1 22 0,1-5 0,1 0 0,0 0 0,6-15 0,-7 25 0,-2 5 0,0-1 0,0 1 0,-1 0 0,1 0 0,0 0 0,-1-1 0,1 1 0,-1-1 0,0 1 0,0-1 0,1 0 0,-1 0 0,0 0 0,0 1 0,0-2 0,0 1 0,0 0 0,0 0 0,0-1 0,0 1 0,-1-1 0,1 0 0,0 1 0,-3-1 0,-12 1 0,-37 0 0,34-2 0,8 1 0,1-1 0,-1-1 0,1 0 0,0 0 0,-17-6 0,27 7 0,1 1 0,-1 0 0,1 0 0,-1 0 0,0 0 0,1 0 0,-1 0 0,0 0 0,1 1 0,-1-1 0,0 0 0,1 0 0,-1 0 0,1 1 0,-1-1 0,1 0 0,-1 1 0,0-1 0,1 0 0,-1 1 0,1-1 0,0 1 0,-1-1 0,1 0 0,-1 1 0,1-1 0,0 1 0,-1 0 0,1-1 0,0 1 0,-1-1 0,1 1 0,0 0 0,0-1 0,0 1 0,-1-1 0,1 1 0,0 0 0,0-1 0,0 1 0,0 0 0,0-1 0,0 1 0,1 0 0,-1 39 0,1-29 0,-2 6 0,0 7 0,2-19 0,1-8 0,0 1 0,-1-1 0,1 1 0,0 0 0,0-1 0,0 1 0,0 0 0,0 0 0,0 0 0,0 0 0,1 1 0,-1-1 0,1 1 0,3-2 0,40-16 0,-27 13 0,-8 2 0,0 2 0,1-1 0,-1 1 0,1 1 0,-1 0 0,1 1 0,0 0 0,13 2 0,-25-2 0,1 0 0,-1 0 0,0 0 0,1 0 0,-1 0 0,0 0 0,1 0 0,-1 0 0,0 0 0,1 0 0,-1 0 0,0 1 0,1-1 0,-1 0 0,0 0 0,1 0 0,-1 0 0,0 1 0,1-1 0,-1 0 0,0 0 0,1 0 0,-1 1 0,0-1 0,0 0 0,1 1 0,-1-1 0,0 0 0,0 0 0,0 1 0,0-1 0,1 0 0,-1 1 0,0-1 0,0 1 0,0-1 0,0 0 0,0 1 0,0-1 0,0 0 0,0 1 0,0-1 0,0 0 0,0 1 0,0-1 0,0 0 0,0 1 0,0-1 0,0 1 0,-1-1 0,1 0 0,0 1 0,0-1 0,0 0 0,0 0 0,-1 1 0,1-1 0,0 0 0,0 1 0,-1-1 0,-16 16 0,-27 1 0,41-16 0,-1 0 0,1-1 0,0 1 0,-1-1 0,1 0 0,0 0 0,-1 0 0,1 0 0,0 0 0,-1-1 0,1 1 0,-4-2 0,6 2 0,1-1 0,-1 1 0,1 0 0,-1-1 0,1 1 0,-1-1 0,1 1 0,0 0 0,-1-1 0,1 1 0,0-1 0,-1 1 0,1-1 0,0 1 0,-1-1 0,1 0 0,0 1 0,0-1 0,0 1 0,0-1 0,-1 1 0,1-2 0,0 1 0,0 1 0,0-1 0,0 0 0,0 1 0,0-1 0,-1 0 0,1 1 0,0-1 0,0 1 0,-1-1 0,1 0 0,0 1 0,-1-1 0,1 1 0,-1-1 0,1 1 0,-1-1 0,1 1 0,-1-1 0,1 1 0,-1 0 0,1-1 0,-1 1 0,0 0 0,1-1 0,-2 1 0,-6-3 0,0 0 0,1 0 0,0-1 0,-1 0 0,-6-6 0,13 10 0,1 0 0,0 0 0,0 0 0,-1 0 0,1-1 0,0 1 0,-1 0 0,1 0 0,0-1 0,0 1 0,-1 0 0,1 0 0,0-1 0,0 1 0,0 0 0,-1-1 0,1 1 0,0 0 0,0-1 0,0 1 0,0 0 0,0-1 0,0 1 0,0 0 0,0-1 0,0 1 0,0-1 0,0 1 0,0 0 0,0-1 0,0 1 0,0 0 0,0-1 0,0 1 0,13-6 0,20 5 0,-32 1 0,27-1 0,-19 1 0,1 0 0,-1 0 0,12 2 0,-21-2 0,1 0 0,-1 0 0,0 0 0,1 0 0,-1 0 0,0 0 0,1 0 0,-1 1 0,0-1 0,1 0 0,-1 0 0,0 0 0,0 1 0,1-1 0,-1 0 0,0 0 0,0 1 0,1-1 0,-1 0 0,0 1 0,0-1 0,0 0 0,0 1 0,1-1 0,-1 0 0,0 1 0,0-1 0,0 0 0,0 1 0,0-1 0,0 0 0,0 1 0,0-1 0,0 0 0,0 1 0,0-1 0,0 1 0,0-1 0,0 0 0,0 1 0,-1-1 0,1 0 0,0 1 0,0-1 0,0 0 0,0 0 0,-1 1 0,1-1 0,0 0 0,0 1 0,-1-1 0,-16 22 0,9-13 0,6-6 0,0 0 0,-1 0 0,1 0 0,-1-1 0,0 0 0,0 1 0,0-1 0,0 0 0,0 0 0,0 0 0,-6 1 0,-19 14 0,26-15 0,0-1 0,-1 1 0,1-1 0,0 0 0,-1 1 0,1-1 0,-1-1 0,0 1 0,1 0 0,-1 0 0,0-1 0,1 0 0,-1 1 0,0-1 0,0 0 0,1 0 0,-1-1 0,-3 0 0,39-3 0,3 6 0,-25-1 0,-1 0 0,1-1 0,0 0 0,0 0 0,-1-2 0,20-3 0,8-6 0,-37 11 0,0-1 0,0 1 0,0-1 0,1 0 0,-1 1 0,0-1 0,0 0 0,0 0 0,0 0 0,0 0 0,-1 0 0,1 0 0,0 0 0,0 0 0,0 0 0,-1 0 0,1 0 0,-1 0 0,1 0 0,-1-1 0,1 1 0,-1 0 0,0 0 0,1-1 0,-1 1 0,0 0 0,0-3 0,-1-43 0,0 28 0,2 9 0,-2-17 0,1 27 0,0-1 0,0 1 0,0 0 0,-1-1 0,1 1 0,0-1 0,0 1 0,0-1 0,-1 1 0,1-1 0,0 1 0,0 0 0,-1-1 0,1 1 0,0 0 0,-1-1 0,1 1 0,-1 0 0,1-1 0,0 1 0,-1 0 0,1 0 0,-1-1 0,1 1 0,0 0 0,-1 0 0,1 0 0,-1 0 0,1 0 0,-1 0 0,1 0 0,-1 0 0,1 0 0,-1 0 0,1 0 0,-1 0 0,1 0 0,-1 0 0,1 0 0,-1 0 0,1 0 0,-1 0 0,1 1 0,-1-1 0,-12 4 0,1-1 0,-1-1 0,0 0 0,0-1 0,-22-1 0,-11 2 0,-13 3-1365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062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f59a5c24f0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g2f59a5c24f0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511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 name="Google Shape;19;p15"/>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15"/>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19"/>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a:spLocks noGrp="1"/>
          </p:cNvSpPr>
          <p:nvPr>
            <p:ph type="pic" idx="2"/>
          </p:nvPr>
        </p:nvSpPr>
        <p:spPr>
          <a:xfrm>
            <a:off x="2389717" y="612775"/>
            <a:ext cx="7315200" cy="4114800"/>
          </a:xfrm>
          <a:prstGeom prst="rect">
            <a:avLst/>
          </a:prstGeom>
          <a:noFill/>
          <a:ln>
            <a:noFill/>
          </a:ln>
        </p:spPr>
      </p:sp>
      <p:sp>
        <p:nvSpPr>
          <p:cNvPr id="71" name="Google Shape;71;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4"/>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13" name="Google Shape;13;p14"/>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ct val="100000"/>
              <a:buFont typeface="Verdana"/>
              <a:buNone/>
            </a:pPr>
            <a:endParaRPr sz="4000" b="1" dirty="0">
              <a:solidFill>
                <a:srgbClr val="7030A0"/>
              </a:solidFill>
              <a:latin typeface="Verdana"/>
              <a:ea typeface="Verdana"/>
              <a:cs typeface="Verdana"/>
              <a:sym typeface="Verdana"/>
            </a:endParaRPr>
          </a:p>
          <a:p>
            <a:pPr marL="0" marR="0" lvl="0" indent="0" algn="ctr" rtl="0">
              <a:lnSpc>
                <a:spcPct val="100000"/>
              </a:lnSpc>
              <a:spcBef>
                <a:spcPts val="0"/>
              </a:spcBef>
              <a:spcAft>
                <a:spcPts val="0"/>
              </a:spcAft>
              <a:buClr>
                <a:srgbClr val="7030A0"/>
              </a:buClr>
              <a:buSzPct val="100000"/>
              <a:buFont typeface="Verdana"/>
              <a:buNone/>
            </a:pPr>
            <a:r>
              <a:rPr lang="en-US" sz="4000" b="1" dirty="0">
                <a:solidFill>
                  <a:srgbClr val="7030A0"/>
                </a:solidFill>
                <a:latin typeface="Verdana"/>
                <a:ea typeface="Verdana"/>
                <a:cs typeface="Verdana"/>
                <a:sym typeface="Verdana"/>
              </a:rPr>
              <a:t> Smart Grid Management </a:t>
            </a:r>
            <a:endParaRPr sz="4000" b="1" dirty="0">
              <a:solidFill>
                <a:srgbClr val="7030A0"/>
              </a:solidFill>
              <a:latin typeface="Verdana"/>
              <a:ea typeface="Verdana"/>
              <a:cs typeface="Verdana"/>
              <a:sym typeface="Verdana"/>
            </a:endParaRPr>
          </a:p>
        </p:txBody>
      </p:sp>
      <p:sp>
        <p:nvSpPr>
          <p:cNvPr id="94" name="Google Shape;94;p1"/>
          <p:cNvSpPr txBox="1"/>
          <p:nvPr/>
        </p:nvSpPr>
        <p:spPr>
          <a:xfrm>
            <a:off x="903646" y="5179722"/>
            <a:ext cx="3429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Dr J M Gnanasekar</a:t>
            </a:r>
            <a:endParaRPr sz="2400" b="1">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HOD AI&amp;DS.</a:t>
            </a:r>
            <a:endParaRPr sz="2400" b="1">
              <a:solidFill>
                <a:srgbClr val="FF0000"/>
              </a:solidFill>
              <a:latin typeface="Verdana"/>
              <a:ea typeface="Verdana"/>
              <a:cs typeface="Verdana"/>
              <a:sym typeface="Verdana"/>
            </a:endParaRPr>
          </a:p>
          <a:p>
            <a:pPr marL="0" marR="0" lvl="0" indent="0" algn="l" rtl="0">
              <a:spcBef>
                <a:spcPts val="0"/>
              </a:spcBef>
              <a:spcAft>
                <a:spcPts val="0"/>
              </a:spcAft>
              <a:buClr>
                <a:schemeClr val="dk1"/>
              </a:buClr>
              <a:buSzPts val="2400"/>
              <a:buFont typeface="Noto Sans Symbols"/>
              <a:buNone/>
            </a:pPr>
            <a:endParaRPr sz="2400" b="1">
              <a:solidFill>
                <a:srgbClr val="FF0000"/>
              </a:solidFill>
              <a:latin typeface="Verdana"/>
              <a:ea typeface="Verdana"/>
              <a:cs typeface="Verdana"/>
              <a:sym typeface="Verdana"/>
            </a:endParaRPr>
          </a:p>
        </p:txBody>
      </p:sp>
      <p:sp>
        <p:nvSpPr>
          <p:cNvPr id="95" name="Google Shape;95;p1"/>
          <p:cNvSpPr txBox="1"/>
          <p:nvPr/>
        </p:nvSpPr>
        <p:spPr>
          <a:xfrm>
            <a:off x="6534807" y="5183902"/>
            <a:ext cx="477050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Samyuktha S(221801043)</a:t>
            </a:r>
            <a:endParaRPr/>
          </a:p>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Vaishnavi M(221801058)</a:t>
            </a:r>
            <a:endParaRPr/>
          </a:p>
          <a:p>
            <a:pPr marL="0" marR="0" lvl="0" indent="0" algn="l" rtl="0">
              <a:spcBef>
                <a:spcPts val="0"/>
              </a:spcBef>
              <a:spcAft>
                <a:spcPts val="0"/>
              </a:spcAft>
              <a:buClr>
                <a:schemeClr val="dk1"/>
              </a:buClr>
              <a:buSzPts val="2400"/>
              <a:buFont typeface="Noto Sans Symbols"/>
              <a:buNone/>
            </a:pPr>
            <a:endParaRPr sz="2400" b="1">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ctr" rtl="0">
              <a:lnSpc>
                <a:spcPct val="90000"/>
              </a:lnSpc>
              <a:spcBef>
                <a:spcPts val="0"/>
              </a:spcBef>
              <a:spcAft>
                <a:spcPts val="0"/>
              </a:spcAft>
              <a:buClr>
                <a:srgbClr val="002060"/>
              </a:buClr>
              <a:buSzPct val="100000"/>
              <a:buFont typeface="Verdana"/>
              <a:buNone/>
            </a:pPr>
            <a:r>
              <a:rPr lang="en-US" sz="2800" b="1">
                <a:solidFill>
                  <a:srgbClr val="002060"/>
                </a:solidFill>
                <a:latin typeface="Verdana"/>
                <a:ea typeface="Verdana"/>
                <a:cs typeface="Verdana"/>
                <a:sym typeface="Verdana"/>
              </a:rPr>
              <a:t>Department of Artificial Intelligence and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solidFill>
                  <a:srgbClr val="FF0000"/>
                </a:solidFill>
              </a:rPr>
              <a:t>Proposed System</a:t>
            </a:r>
            <a:endParaRPr dirty="0">
              <a:solidFill>
                <a:srgbClr val="FF0000"/>
              </a:solidFill>
            </a:endParaRPr>
          </a:p>
        </p:txBody>
      </p:sp>
      <p:sp>
        <p:nvSpPr>
          <p:cNvPr id="166" name="Google Shape;166;p9"/>
          <p:cNvSpPr txBox="1">
            <a:spLocks noGrp="1"/>
          </p:cNvSpPr>
          <p:nvPr>
            <p:ph type="body" idx="1"/>
          </p:nvPr>
        </p:nvSpPr>
        <p:spPr>
          <a:xfrm>
            <a:off x="255525" y="1752600"/>
            <a:ext cx="11703300" cy="4267200"/>
          </a:xfrm>
          <a:prstGeom prst="rect">
            <a:avLst/>
          </a:prstGeom>
          <a:noFill/>
          <a:ln>
            <a:noFill/>
          </a:ln>
        </p:spPr>
        <p:txBody>
          <a:bodyPr spcFirstLastPara="1" wrap="square" lIns="91425" tIns="45700" rIns="91425" bIns="45700" anchor="t" anchorCtr="0">
            <a:noAutofit/>
          </a:bodyPr>
          <a:lstStyle/>
          <a:p>
            <a:pPr marL="457200" lvl="0" indent="-361950" algn="just" rtl="0">
              <a:spcBef>
                <a:spcPts val="0"/>
              </a:spcBef>
              <a:spcAft>
                <a:spcPts val="0"/>
              </a:spcAft>
              <a:buSzPts val="2100"/>
              <a:buFont typeface="Times New Roman"/>
              <a:buChar char="□"/>
            </a:pPr>
            <a:r>
              <a:rPr lang="en-US" sz="2100" b="1" dirty="0">
                <a:latin typeface="Times New Roman"/>
                <a:ea typeface="Times New Roman"/>
                <a:cs typeface="Times New Roman"/>
                <a:sym typeface="Times New Roman"/>
              </a:rPr>
              <a:t>Integration of Renewable Energy </a:t>
            </a:r>
            <a:r>
              <a:rPr lang="en-US" sz="2100" b="1" dirty="0" err="1">
                <a:latin typeface="Times New Roman"/>
                <a:ea typeface="Times New Roman"/>
                <a:cs typeface="Times New Roman"/>
                <a:sym typeface="Times New Roman"/>
              </a:rPr>
              <a:t>Sources:</a:t>
            </a:r>
            <a:r>
              <a:rPr lang="en-US" sz="2100" dirty="0" err="1">
                <a:latin typeface="Times New Roman"/>
                <a:ea typeface="Times New Roman"/>
                <a:cs typeface="Times New Roman"/>
                <a:sym typeface="Times New Roman"/>
              </a:rPr>
              <a:t>Deploy</a:t>
            </a:r>
            <a:r>
              <a:rPr lang="en-US" sz="2100" dirty="0">
                <a:latin typeface="Times New Roman"/>
                <a:ea typeface="Times New Roman"/>
                <a:cs typeface="Times New Roman"/>
                <a:sym typeface="Times New Roman"/>
              </a:rPr>
              <a:t> renewable energy technologies such as solar panels and wind </a:t>
            </a:r>
            <a:r>
              <a:rPr lang="en-US" sz="2100" dirty="0" err="1">
                <a:latin typeface="Times New Roman"/>
                <a:ea typeface="Times New Roman"/>
                <a:cs typeface="Times New Roman"/>
                <a:sym typeface="Times New Roman"/>
              </a:rPr>
              <a:t>turbines.Implement</a:t>
            </a:r>
            <a:r>
              <a:rPr lang="en-US" sz="2100" dirty="0">
                <a:latin typeface="Times New Roman"/>
                <a:ea typeface="Times New Roman"/>
                <a:cs typeface="Times New Roman"/>
                <a:sym typeface="Times New Roman"/>
              </a:rPr>
              <a:t> energy storage solutions to manage intermittency and store excess energy.</a:t>
            </a:r>
            <a:endParaRPr sz="2100" dirty="0">
              <a:latin typeface="Times New Roman"/>
              <a:ea typeface="Times New Roman"/>
              <a:cs typeface="Times New Roman"/>
              <a:sym typeface="Times New Roman"/>
            </a:endParaRPr>
          </a:p>
          <a:p>
            <a:pPr marL="457200" lvl="0" indent="-361950" algn="just" rtl="0">
              <a:lnSpc>
                <a:spcPct val="115000"/>
              </a:lnSpc>
              <a:spcBef>
                <a:spcPts val="0"/>
              </a:spcBef>
              <a:spcAft>
                <a:spcPts val="0"/>
              </a:spcAft>
              <a:buSzPts val="2100"/>
              <a:buFont typeface="Times New Roman"/>
              <a:buChar char="□"/>
            </a:pPr>
            <a:r>
              <a:rPr lang="en-US" sz="2100" b="1" dirty="0">
                <a:latin typeface="Times New Roman"/>
                <a:ea typeface="Times New Roman"/>
                <a:cs typeface="Times New Roman"/>
                <a:sym typeface="Times New Roman"/>
              </a:rPr>
              <a:t>Real-time Monitoring and Control:</a:t>
            </a:r>
            <a:endParaRPr sz="2100" b="1" dirty="0">
              <a:latin typeface="Times New Roman"/>
              <a:ea typeface="Times New Roman"/>
              <a:cs typeface="Times New Roman"/>
              <a:sym typeface="Times New Roman"/>
            </a:endParaRPr>
          </a:p>
          <a:p>
            <a:pPr marL="457200" lvl="0" indent="-361950" algn="just" rtl="0">
              <a:lnSpc>
                <a:spcPct val="115000"/>
              </a:lnSpc>
              <a:spcBef>
                <a:spcPts val="0"/>
              </a:spcBef>
              <a:spcAft>
                <a:spcPts val="0"/>
              </a:spcAft>
              <a:buSzPts val="2100"/>
              <a:buFont typeface="Times New Roman"/>
              <a:buChar char="□"/>
            </a:pPr>
            <a:r>
              <a:rPr lang="en-US" sz="2100" dirty="0">
                <a:latin typeface="Times New Roman"/>
                <a:ea typeface="Times New Roman"/>
                <a:cs typeface="Times New Roman"/>
                <a:sym typeface="Times New Roman"/>
              </a:rPr>
              <a:t>Install low-cost sensors throughout the grid for continuous monitoring of energy usage and grid </a:t>
            </a:r>
            <a:r>
              <a:rPr lang="en-US" sz="2100" dirty="0" err="1">
                <a:latin typeface="Times New Roman"/>
                <a:ea typeface="Times New Roman"/>
                <a:cs typeface="Times New Roman"/>
                <a:sym typeface="Times New Roman"/>
              </a:rPr>
              <a:t>conditions.Develop</a:t>
            </a:r>
            <a:r>
              <a:rPr lang="en-US" sz="2100" dirty="0">
                <a:latin typeface="Times New Roman"/>
                <a:ea typeface="Times New Roman"/>
                <a:cs typeface="Times New Roman"/>
                <a:sym typeface="Times New Roman"/>
              </a:rPr>
              <a:t> a centralized monitoring system .</a:t>
            </a:r>
            <a:endParaRPr sz="2100" dirty="0">
              <a:latin typeface="Times New Roman"/>
              <a:ea typeface="Times New Roman"/>
              <a:cs typeface="Times New Roman"/>
              <a:sym typeface="Times New Roman"/>
            </a:endParaRPr>
          </a:p>
          <a:p>
            <a:pPr marL="457200" lvl="0" indent="-361950" algn="just" rtl="0">
              <a:lnSpc>
                <a:spcPct val="115000"/>
              </a:lnSpc>
              <a:spcBef>
                <a:spcPts val="0"/>
              </a:spcBef>
              <a:spcAft>
                <a:spcPts val="0"/>
              </a:spcAft>
              <a:buSzPts val="2100"/>
              <a:buFont typeface="Times New Roman"/>
              <a:buChar char="□"/>
            </a:pPr>
            <a:r>
              <a:rPr lang="en-US" sz="2100" b="1" dirty="0">
                <a:latin typeface="Times New Roman"/>
                <a:ea typeface="Times New Roman"/>
                <a:cs typeface="Times New Roman"/>
                <a:sym typeface="Times New Roman"/>
              </a:rPr>
              <a:t>Blockchain-Based Energy </a:t>
            </a:r>
            <a:r>
              <a:rPr lang="en-US" sz="2100" b="1" dirty="0" err="1">
                <a:latin typeface="Times New Roman"/>
                <a:ea typeface="Times New Roman"/>
                <a:cs typeface="Times New Roman"/>
                <a:sym typeface="Times New Roman"/>
              </a:rPr>
              <a:t>Trading:</a:t>
            </a:r>
            <a:r>
              <a:rPr lang="en-US" sz="2100" dirty="0" err="1">
                <a:latin typeface="Times New Roman"/>
                <a:ea typeface="Times New Roman"/>
                <a:cs typeface="Times New Roman"/>
                <a:sym typeface="Times New Roman"/>
              </a:rPr>
              <a:t>Create</a:t>
            </a:r>
            <a:r>
              <a:rPr lang="en-US" sz="2100" dirty="0">
                <a:latin typeface="Times New Roman"/>
                <a:ea typeface="Times New Roman"/>
                <a:cs typeface="Times New Roman"/>
                <a:sym typeface="Times New Roman"/>
              </a:rPr>
              <a:t> a blockchain platform for secure, decentralized peer-to-peer energy trading.</a:t>
            </a:r>
            <a:endParaRPr sz="2100" dirty="0">
              <a:latin typeface="Times New Roman"/>
              <a:ea typeface="Times New Roman"/>
              <a:cs typeface="Times New Roman"/>
              <a:sym typeface="Times New Roman"/>
            </a:endParaRPr>
          </a:p>
          <a:p>
            <a:pPr marL="457200" lvl="0" indent="-361950" algn="just" rtl="0">
              <a:lnSpc>
                <a:spcPct val="115000"/>
              </a:lnSpc>
              <a:spcBef>
                <a:spcPts val="0"/>
              </a:spcBef>
              <a:spcAft>
                <a:spcPts val="0"/>
              </a:spcAft>
              <a:buSzPts val="2100"/>
              <a:buFont typeface="Times New Roman"/>
              <a:buChar char="□"/>
            </a:pPr>
            <a:r>
              <a:rPr lang="en-US" sz="2100" b="1" dirty="0">
                <a:latin typeface="Times New Roman"/>
                <a:ea typeface="Times New Roman"/>
                <a:cs typeface="Times New Roman"/>
                <a:sym typeface="Times New Roman"/>
              </a:rPr>
              <a:t>Automation and Smart </a:t>
            </a:r>
            <a:r>
              <a:rPr lang="en-US" sz="2100" b="1" dirty="0" err="1">
                <a:latin typeface="Times New Roman"/>
                <a:ea typeface="Times New Roman"/>
                <a:cs typeface="Times New Roman"/>
                <a:sym typeface="Times New Roman"/>
              </a:rPr>
              <a:t>Technologies:</a:t>
            </a:r>
            <a:r>
              <a:rPr lang="en-US" sz="2100" dirty="0" err="1">
                <a:latin typeface="Times New Roman"/>
                <a:ea typeface="Times New Roman"/>
                <a:cs typeface="Times New Roman"/>
                <a:sym typeface="Times New Roman"/>
              </a:rPr>
              <a:t>Use</a:t>
            </a:r>
            <a:r>
              <a:rPr lang="en-US" sz="2100" dirty="0">
                <a:latin typeface="Times New Roman"/>
                <a:ea typeface="Times New Roman"/>
                <a:cs typeface="Times New Roman"/>
                <a:sym typeface="Times New Roman"/>
              </a:rPr>
              <a:t> dynamic pricing models to incentivize consumers to shift usage to off-peak times, improving grid efficiency.</a:t>
            </a:r>
            <a:endParaRPr sz="2100" dirty="0">
              <a:latin typeface="Times New Roman"/>
              <a:ea typeface="Times New Roman"/>
              <a:cs typeface="Times New Roman"/>
              <a:sym typeface="Times New Roman"/>
            </a:endParaRPr>
          </a:p>
          <a:p>
            <a:pPr marL="457200" lvl="0" indent="-361950" algn="just" rtl="0">
              <a:lnSpc>
                <a:spcPct val="115000"/>
              </a:lnSpc>
              <a:spcBef>
                <a:spcPts val="0"/>
              </a:spcBef>
              <a:spcAft>
                <a:spcPts val="0"/>
              </a:spcAft>
              <a:buSzPts val="2100"/>
              <a:buFont typeface="Times New Roman"/>
              <a:buChar char="□"/>
            </a:pPr>
            <a:r>
              <a:rPr lang="en-US" sz="2100" b="1" dirty="0">
                <a:latin typeface="Times New Roman"/>
                <a:ea typeface="Times New Roman"/>
                <a:cs typeface="Times New Roman"/>
                <a:sym typeface="Times New Roman"/>
              </a:rPr>
              <a:t>Enhanced Consumer </a:t>
            </a:r>
            <a:r>
              <a:rPr lang="en-US" sz="2100" b="1" dirty="0" err="1">
                <a:latin typeface="Times New Roman"/>
                <a:ea typeface="Times New Roman"/>
                <a:cs typeface="Times New Roman"/>
                <a:sym typeface="Times New Roman"/>
              </a:rPr>
              <a:t>Engagement:</a:t>
            </a:r>
            <a:r>
              <a:rPr lang="en-US" sz="2100" dirty="0" err="1">
                <a:latin typeface="Times New Roman"/>
                <a:ea typeface="Times New Roman"/>
                <a:cs typeface="Times New Roman"/>
                <a:sym typeface="Times New Roman"/>
              </a:rPr>
              <a:t>Develop</a:t>
            </a:r>
            <a:r>
              <a:rPr lang="en-US" sz="2100" dirty="0">
                <a:latin typeface="Times New Roman"/>
                <a:ea typeface="Times New Roman"/>
                <a:cs typeface="Times New Roman"/>
                <a:sym typeface="Times New Roman"/>
              </a:rPr>
              <a:t> a mobile app that provides real-time data, dynamic pricing information, and personalized energy-saving tips.</a:t>
            </a:r>
            <a:endParaRPr sz="21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100" dirty="0">
              <a:latin typeface="Times New Roman"/>
              <a:ea typeface="Times New Roman"/>
              <a:cs typeface="Times New Roman"/>
              <a:sym typeface="Times New Roman"/>
            </a:endParaRPr>
          </a:p>
          <a:p>
            <a:pPr marL="469900" lvl="0" indent="-412750" algn="l" rtl="0">
              <a:spcBef>
                <a:spcPts val="1200"/>
              </a:spcBef>
              <a:spcAft>
                <a:spcPts val="0"/>
              </a:spcAft>
              <a:buSzPts val="2100"/>
              <a:buChar char="□"/>
            </a:pPr>
            <a:r>
              <a:rPr lang="en-US" sz="2100" dirty="0"/>
              <a:t> </a:t>
            </a:r>
            <a:endParaRPr sz="2100"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Zeroth Review</a:t>
            </a:r>
            <a:endParaRPr/>
          </a:p>
        </p:txBody>
      </p:sp>
      <p:sp>
        <p:nvSpPr>
          <p:cNvPr id="168" name="Google Shape;168;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11208" y="-55574"/>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solidFill>
                  <a:srgbClr val="FF0000"/>
                </a:solidFill>
              </a:rPr>
              <a:t>System Architecture</a:t>
            </a:r>
            <a:endParaRPr dirty="0">
              <a:solidFill>
                <a:srgbClr val="FF0000"/>
              </a:solidFill>
            </a:endParaRPr>
          </a:p>
        </p:txBody>
      </p:sp>
      <p:sp>
        <p:nvSpPr>
          <p:cNvPr id="175" name="Google Shape;175;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Zeroth Review</a:t>
            </a:r>
            <a:endParaRPr/>
          </a:p>
        </p:txBody>
      </p:sp>
      <p:sp>
        <p:nvSpPr>
          <p:cNvPr id="176" name="Google Shape;176;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77" name="Google Shape;177;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78" name="Google Shape;178;p10"/>
          <p:cNvPicPr preferRelativeResize="0"/>
          <p:nvPr/>
        </p:nvPicPr>
        <p:blipFill>
          <a:blip r:embed="rId3"/>
          <a:srcRect/>
          <a:stretch/>
        </p:blipFill>
        <p:spPr>
          <a:xfrm>
            <a:off x="2517912" y="1873000"/>
            <a:ext cx="6219687" cy="406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List of modules</a:t>
            </a:r>
            <a:endParaRPr/>
          </a:p>
        </p:txBody>
      </p:sp>
      <p:sp>
        <p:nvSpPr>
          <p:cNvPr id="184" name="Google Shape;184;p1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81000" algn="just" rtl="0">
              <a:spcBef>
                <a:spcPts val="0"/>
              </a:spcBef>
              <a:spcAft>
                <a:spcPts val="0"/>
              </a:spcAft>
              <a:buSzPts val="2400"/>
              <a:buFont typeface="Times New Roman"/>
              <a:buChar char="□"/>
            </a:pPr>
            <a:r>
              <a:rPr lang="en-US" sz="4000" dirty="0">
                <a:latin typeface="Times New Roman"/>
                <a:ea typeface="Times New Roman"/>
                <a:cs typeface="Times New Roman"/>
                <a:sym typeface="Times New Roman"/>
              </a:rPr>
              <a:t>Load forecasting module</a:t>
            </a:r>
          </a:p>
          <a:p>
            <a:pPr marL="457200" lvl="0" indent="-381000" algn="just" rtl="0">
              <a:spcBef>
                <a:spcPts val="0"/>
              </a:spcBef>
              <a:spcAft>
                <a:spcPts val="0"/>
              </a:spcAft>
              <a:buSzPts val="2400"/>
              <a:buFont typeface="Times New Roman"/>
              <a:buChar char="□"/>
            </a:pPr>
            <a:r>
              <a:rPr lang="en-US" sz="4000" dirty="0">
                <a:latin typeface="Times New Roman"/>
                <a:ea typeface="Times New Roman"/>
                <a:cs typeface="Times New Roman"/>
                <a:sym typeface="Times New Roman"/>
              </a:rPr>
              <a:t>Energy supply optimization module</a:t>
            </a:r>
          </a:p>
          <a:p>
            <a:pPr marL="457200" lvl="0" indent="-381000" algn="just" rtl="0">
              <a:spcBef>
                <a:spcPts val="0"/>
              </a:spcBef>
              <a:spcAft>
                <a:spcPts val="0"/>
              </a:spcAft>
              <a:buSzPts val="2400"/>
              <a:buFont typeface="Times New Roman"/>
              <a:buChar char="□"/>
            </a:pPr>
            <a:r>
              <a:rPr lang="en-US" sz="4000" dirty="0">
                <a:latin typeface="Times New Roman"/>
                <a:ea typeface="Times New Roman"/>
                <a:cs typeface="Times New Roman"/>
                <a:sym typeface="Times New Roman"/>
              </a:rPr>
              <a:t>Grid stability and security module</a:t>
            </a:r>
          </a:p>
          <a:p>
            <a:pPr marL="457200" lvl="0" indent="-381000" algn="just" rtl="0">
              <a:spcBef>
                <a:spcPts val="0"/>
              </a:spcBef>
              <a:spcAft>
                <a:spcPts val="0"/>
              </a:spcAft>
              <a:buSzPts val="2400"/>
              <a:buFont typeface="Times New Roman"/>
              <a:buChar char="□"/>
            </a:pPr>
            <a:r>
              <a:rPr lang="en-IN" sz="4000" dirty="0">
                <a:latin typeface="Times New Roman"/>
                <a:ea typeface="Times New Roman"/>
                <a:cs typeface="Times New Roman"/>
                <a:sym typeface="Times New Roman"/>
              </a:rPr>
              <a:t>Cost optimization module</a:t>
            </a:r>
          </a:p>
          <a:p>
            <a:pPr marL="457200" lvl="0" indent="-381000" algn="just" rtl="0">
              <a:spcBef>
                <a:spcPts val="0"/>
              </a:spcBef>
              <a:spcAft>
                <a:spcPts val="0"/>
              </a:spcAft>
              <a:buSzPts val="2400"/>
              <a:buFont typeface="Times New Roman"/>
              <a:buChar char="□"/>
            </a:pPr>
            <a:r>
              <a:rPr lang="en-IN" sz="4000" dirty="0">
                <a:latin typeface="Times New Roman"/>
                <a:ea typeface="Times New Roman"/>
                <a:cs typeface="Times New Roman"/>
                <a:sym typeface="Times New Roman"/>
              </a:rPr>
              <a:t>User energy management module</a:t>
            </a:r>
            <a:endParaRPr sz="4000" dirty="0">
              <a:latin typeface="Times New Roman"/>
              <a:ea typeface="Times New Roman"/>
              <a:cs typeface="Times New Roman"/>
              <a:sym typeface="Times New Roman"/>
            </a:endParaRPr>
          </a:p>
          <a:p>
            <a:pPr marL="457200" lvl="0" indent="-342900" algn="just" rtl="0">
              <a:spcBef>
                <a:spcPts val="0"/>
              </a:spcBef>
              <a:spcAft>
                <a:spcPts val="0"/>
              </a:spcAft>
              <a:buSzPts val="1800"/>
              <a:buChar char="□"/>
            </a:pPr>
            <a:endParaRPr dirty="0"/>
          </a:p>
        </p:txBody>
      </p:sp>
      <p:sp>
        <p:nvSpPr>
          <p:cNvPr id="185" name="Google Shape;185;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Zeroth Review</a:t>
            </a:r>
            <a:endParaRPr/>
          </a:p>
        </p:txBody>
      </p:sp>
      <p:sp>
        <p:nvSpPr>
          <p:cNvPr id="186" name="Google Shape;186;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87" name="Google Shape;187;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74CB-59A2-9DD9-0E6C-1368CEE148C0}"/>
              </a:ext>
            </a:extLst>
          </p:cNvPr>
          <p:cNvSpPr>
            <a:spLocks noGrp="1"/>
          </p:cNvSpPr>
          <p:nvPr>
            <p:ph type="title"/>
          </p:nvPr>
        </p:nvSpPr>
        <p:spPr/>
        <p:txBody>
          <a:bodyPr/>
          <a:lstStyle/>
          <a:p>
            <a:r>
              <a:rPr lang="en-IN" dirty="0"/>
              <a:t>Load forecasting module</a:t>
            </a:r>
          </a:p>
        </p:txBody>
      </p:sp>
      <p:sp>
        <p:nvSpPr>
          <p:cNvPr id="4" name="Slide Number Placeholder 3">
            <a:extLst>
              <a:ext uri="{FF2B5EF4-FFF2-40B4-BE49-F238E27FC236}">
                <a16:creationId xmlns:a16="http://schemas.microsoft.com/office/drawing/2014/main" id="{F3951CE2-9044-5149-A3D6-77D0CB823A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9" name="Rectangle 3">
            <a:extLst>
              <a:ext uri="{FF2B5EF4-FFF2-40B4-BE49-F238E27FC236}">
                <a16:creationId xmlns:a16="http://schemas.microsoft.com/office/drawing/2014/main" id="{A04191FC-6C9B-28E3-6846-66931B096A5B}"/>
              </a:ext>
            </a:extLst>
          </p:cNvPr>
          <p:cNvSpPr>
            <a:spLocks noGrp="1" noChangeArrowheads="1"/>
          </p:cNvSpPr>
          <p:nvPr>
            <p:ph type="body" idx="1"/>
          </p:nvPr>
        </p:nvSpPr>
        <p:spPr bwMode="auto">
          <a:xfrm>
            <a:off x="291547" y="1389458"/>
            <a:ext cx="11900453"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100" b="1" i="0" u="none" strike="noStrike" cap="none" normalizeH="0" baseline="0" dirty="0">
                <a:ln>
                  <a:noFill/>
                </a:ln>
                <a:solidFill>
                  <a:schemeClr val="tx1"/>
                </a:solidFill>
                <a:effectLst/>
                <a:latin typeface="Arial" panose="020B0604020202020204" pitchFamily="34" charset="0"/>
              </a:rPr>
              <a:t>Purpose</a:t>
            </a:r>
            <a:r>
              <a:rPr kumimoji="0" lang="en-US" altLang="en-US" sz="2100" b="0" i="0" u="none" strike="noStrike" cap="none" normalizeH="0" baseline="0" dirty="0">
                <a:ln>
                  <a:noFill/>
                </a:ln>
                <a:solidFill>
                  <a:schemeClr val="tx1"/>
                </a:solidFill>
                <a:effectLst/>
                <a:latin typeface="Arial" panose="020B0604020202020204" pitchFamily="34" charset="0"/>
              </a:rPr>
              <a:t>: Predicts future energy demand for efficient energy management. </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100" b="1" i="0" u="none" strike="noStrike" cap="none" normalizeH="0" baseline="0" dirty="0">
                <a:ln>
                  <a:noFill/>
                </a:ln>
                <a:solidFill>
                  <a:schemeClr val="tx1"/>
                </a:solidFill>
                <a:effectLst/>
                <a:latin typeface="Arial" panose="020B0604020202020204" pitchFamily="34" charset="0"/>
              </a:rPr>
              <a:t>Key Forecast Types</a:t>
            </a:r>
            <a:r>
              <a:rPr kumimoji="0" lang="en-US" altLang="en-US" sz="21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Arial" panose="020B0604020202020204" pitchFamily="34" charset="0"/>
              </a:rPr>
              <a:t>Short-term (hours to days).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Arial" panose="020B0604020202020204" pitchFamily="34" charset="0"/>
              </a:rPr>
              <a:t>Medium-term (weeks to months).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Arial" panose="020B0604020202020204" pitchFamily="34" charset="0"/>
              </a:rPr>
              <a:t>Long-term (years). </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100" b="1" i="0" u="none" strike="noStrike" cap="none" normalizeH="0" baseline="0" dirty="0">
                <a:ln>
                  <a:noFill/>
                </a:ln>
                <a:solidFill>
                  <a:schemeClr val="tx1"/>
                </a:solidFill>
                <a:effectLst/>
                <a:latin typeface="Arial" panose="020B0604020202020204" pitchFamily="34" charset="0"/>
              </a:rPr>
              <a:t>Techniques Used</a:t>
            </a:r>
            <a:r>
              <a:rPr kumimoji="0" lang="en-US" altLang="en-US" sz="21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Arial" panose="020B0604020202020204" pitchFamily="34" charset="0"/>
              </a:rPr>
              <a:t>Statistical models (time series, regression).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Arial" panose="020B0604020202020204" pitchFamily="34" charset="0"/>
              </a:rPr>
              <a:t>Machine learning (neural networks, decision trees).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Arial" panose="020B0604020202020204" pitchFamily="34" charset="0"/>
              </a:rPr>
              <a:t>Hybrid models combining multiple approaches. </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100" b="1" i="0" u="none" strike="noStrike" cap="none" normalizeH="0" baseline="0" dirty="0">
                <a:ln>
                  <a:noFill/>
                </a:ln>
                <a:solidFill>
                  <a:schemeClr val="tx1"/>
                </a:solidFill>
                <a:effectLst/>
                <a:latin typeface="Arial" panose="020B0604020202020204" pitchFamily="34" charset="0"/>
              </a:rPr>
              <a:t>Applications</a:t>
            </a:r>
            <a:r>
              <a:rPr kumimoji="0" lang="en-US" altLang="en-US" sz="21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Arial" panose="020B0604020202020204" pitchFamily="34" charset="0"/>
              </a:rPr>
              <a:t>Grid stability and real-time operations.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Arial" panose="020B0604020202020204" pitchFamily="34" charset="0"/>
              </a:rPr>
              <a:t>Renewable energy integration.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Arial" panose="020B0604020202020204" pitchFamily="34" charset="0"/>
              </a:rPr>
              <a:t>Energy market trading and pricing.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Arial" panose="020B0604020202020204" pitchFamily="34" charset="0"/>
              </a:rPr>
              <a:t>Cost and resource optimization.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9334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36307-3ED8-A87D-A19C-EC5584D7CCDD}"/>
              </a:ext>
            </a:extLst>
          </p:cNvPr>
          <p:cNvSpPr>
            <a:spLocks noGrp="1"/>
          </p:cNvSpPr>
          <p:nvPr>
            <p:ph type="title"/>
          </p:nvPr>
        </p:nvSpPr>
        <p:spPr/>
        <p:txBody>
          <a:bodyPr/>
          <a:lstStyle/>
          <a:p>
            <a:r>
              <a:rPr lang="en-IN" dirty="0"/>
              <a:t>DATA FLOW DIAGRAM</a:t>
            </a:r>
          </a:p>
        </p:txBody>
      </p:sp>
      <p:sp>
        <p:nvSpPr>
          <p:cNvPr id="3" name="Text Placeholder 2">
            <a:extLst>
              <a:ext uri="{FF2B5EF4-FFF2-40B4-BE49-F238E27FC236}">
                <a16:creationId xmlns:a16="http://schemas.microsoft.com/office/drawing/2014/main" id="{A1DCEBA6-E41B-FDA7-87E1-4DF4B4BC1979}"/>
              </a:ext>
            </a:extLst>
          </p:cNvPr>
          <p:cNvSpPr>
            <a:spLocks noGrp="1"/>
          </p:cNvSpPr>
          <p:nvPr>
            <p:ph type="body" idx="1"/>
          </p:nvPr>
        </p:nvSpPr>
        <p:spPr/>
        <p:txBody>
          <a:bodyPr/>
          <a:lstStyle/>
          <a:p>
            <a:endParaRPr lang="en-IN" dirty="0"/>
          </a:p>
          <a:p>
            <a:endParaRPr lang="en-IN" dirty="0"/>
          </a:p>
        </p:txBody>
      </p:sp>
      <p:sp>
        <p:nvSpPr>
          <p:cNvPr id="4" name="Slide Number Placeholder 3">
            <a:extLst>
              <a:ext uri="{FF2B5EF4-FFF2-40B4-BE49-F238E27FC236}">
                <a16:creationId xmlns:a16="http://schemas.microsoft.com/office/drawing/2014/main" id="{A1F45C4B-5CC3-F3AF-277B-94D263A485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6" name="Picture 5">
            <a:extLst>
              <a:ext uri="{FF2B5EF4-FFF2-40B4-BE49-F238E27FC236}">
                <a16:creationId xmlns:a16="http://schemas.microsoft.com/office/drawing/2014/main" id="{667B0B17-51D6-FCCB-33A5-D3A14485E788}"/>
              </a:ext>
            </a:extLst>
          </p:cNvPr>
          <p:cNvPicPr>
            <a:picLocks noChangeAspect="1"/>
          </p:cNvPicPr>
          <p:nvPr/>
        </p:nvPicPr>
        <p:blipFill>
          <a:blip r:embed="rId2"/>
          <a:stretch>
            <a:fillRect/>
          </a:stretch>
        </p:blipFill>
        <p:spPr>
          <a:xfrm>
            <a:off x="1263651" y="1906997"/>
            <a:ext cx="9358167" cy="3958405"/>
          </a:xfrm>
          <a:prstGeom prst="rect">
            <a:avLst/>
          </a:prstGeom>
        </p:spPr>
      </p:pic>
    </p:spTree>
    <p:extLst>
      <p:ext uri="{BB962C8B-B14F-4D97-AF65-F5344CB8AC3E}">
        <p14:creationId xmlns:p14="http://schemas.microsoft.com/office/powerpoint/2010/main" val="3105950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94FC-38B4-B8CD-BCB6-706F14A62C6E}"/>
              </a:ext>
            </a:extLst>
          </p:cNvPr>
          <p:cNvSpPr>
            <a:spLocks noGrp="1"/>
          </p:cNvSpPr>
          <p:nvPr>
            <p:ph type="title"/>
          </p:nvPr>
        </p:nvSpPr>
        <p:spPr/>
        <p:txBody>
          <a:bodyPr/>
          <a:lstStyle/>
          <a:p>
            <a:r>
              <a:rPr lang="en-IN" dirty="0"/>
              <a:t>Energy supply optimization module</a:t>
            </a:r>
          </a:p>
        </p:txBody>
      </p:sp>
      <p:sp>
        <p:nvSpPr>
          <p:cNvPr id="4" name="Slide Number Placeholder 3">
            <a:extLst>
              <a:ext uri="{FF2B5EF4-FFF2-40B4-BE49-F238E27FC236}">
                <a16:creationId xmlns:a16="http://schemas.microsoft.com/office/drawing/2014/main" id="{F4F62E0E-FC0C-CB77-3764-10730E21E4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Rectangle 1">
            <a:extLst>
              <a:ext uri="{FF2B5EF4-FFF2-40B4-BE49-F238E27FC236}">
                <a16:creationId xmlns:a16="http://schemas.microsoft.com/office/drawing/2014/main" id="{52214DDF-CA67-FBCA-D8DC-3DEBED2C4294}"/>
              </a:ext>
            </a:extLst>
          </p:cNvPr>
          <p:cNvSpPr>
            <a:spLocks noGrp="1" noChangeArrowheads="1"/>
          </p:cNvSpPr>
          <p:nvPr>
            <p:ph type="body" idx="1"/>
          </p:nvPr>
        </p:nvSpPr>
        <p:spPr bwMode="auto">
          <a:xfrm>
            <a:off x="543616" y="1624906"/>
            <a:ext cx="10548453"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100" b="1" dirty="0">
                <a:solidFill>
                  <a:schemeClr val="tx1"/>
                </a:solidFill>
                <a:latin typeface="Times New Roman" panose="02020603050405020304" pitchFamily="18" charset="0"/>
                <a:cs typeface="Times New Roman" panose="02020603050405020304" pitchFamily="18" charset="0"/>
              </a:rPr>
              <a:t>Purpose</a:t>
            </a:r>
            <a:r>
              <a:rPr lang="en-US" altLang="en-US" sz="2100" dirty="0">
                <a:solidFill>
                  <a:schemeClr val="tx1"/>
                </a:solidFill>
                <a:latin typeface="Times New Roman" panose="02020603050405020304" pitchFamily="18" charset="0"/>
                <a:cs typeface="Times New Roman" panose="02020603050405020304" pitchFamily="18" charset="0"/>
              </a:rPr>
              <a:t>: Ensures efficient energy production, distribution, and utilization while minimizing costs and waste.</a:t>
            </a: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Functions</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Balances energy supply with demand in real time.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Optimizes resource allocation (fossil fuels, renewables, etc.).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overproduction and underutilization of energy. </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Techniques Used</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 programming and optimization algorithms.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for predictive analytics. </a:t>
            </a:r>
          </a:p>
          <a:p>
            <a:pPr marL="457200" lvl="1" indent="0" eaLnBrk="0" fontAlgn="base" hangingPunct="0">
              <a:spcBef>
                <a:spcPct val="0"/>
              </a:spcBef>
              <a:spcAft>
                <a:spcPct val="0"/>
              </a:spcAft>
              <a:buClrTx/>
              <a:buSzTx/>
              <a:buFontTx/>
              <a:buChar char="•"/>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Demand-side management strategies. </a:t>
            </a:r>
            <a:endParaRPr lang="en-US" altLang="en-US" sz="2100" dirty="0">
              <a:solidFill>
                <a:schemeClr val="tx1"/>
              </a:solidFill>
              <a:latin typeface="Times New Roman" panose="02020603050405020304" pitchFamily="18" charset="0"/>
              <a:cs typeface="Times New Roman" panose="02020603050405020304" pitchFamily="18" charset="0"/>
            </a:endParaRPr>
          </a:p>
          <a:p>
            <a:pPr indent="-457200" eaLnBrk="0" fontAlgn="base" hangingPunct="0">
              <a:spcBef>
                <a:spcPct val="0"/>
              </a:spcBef>
              <a:spcAft>
                <a:spcPct val="0"/>
              </a:spcAft>
              <a:buClrTx/>
              <a:buSzTx/>
              <a:buFont typeface="+mj-lt"/>
              <a:buAutoNum type="arabicPeriod"/>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Applications</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renewable energy sources.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 power generation and distribution.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Scheduling maintenance and reducing operational downtime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0327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3833-EEA5-4300-863F-F562A9BD1CA4}"/>
              </a:ext>
            </a:extLst>
          </p:cNvPr>
          <p:cNvSpPr>
            <a:spLocks noGrp="1"/>
          </p:cNvSpPr>
          <p:nvPr>
            <p:ph type="title"/>
          </p:nvPr>
        </p:nvSpPr>
        <p:spPr/>
        <p:txBody>
          <a:bodyPr/>
          <a:lstStyle/>
          <a:p>
            <a:r>
              <a:rPr lang="en-IN" dirty="0"/>
              <a:t>Grid stability and security module</a:t>
            </a:r>
          </a:p>
        </p:txBody>
      </p:sp>
      <p:sp>
        <p:nvSpPr>
          <p:cNvPr id="4" name="Slide Number Placeholder 3">
            <a:extLst>
              <a:ext uri="{FF2B5EF4-FFF2-40B4-BE49-F238E27FC236}">
                <a16:creationId xmlns:a16="http://schemas.microsoft.com/office/drawing/2014/main" id="{8684821E-E59D-0AB6-4F8C-09F408B82A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Rectangle 1">
            <a:extLst>
              <a:ext uri="{FF2B5EF4-FFF2-40B4-BE49-F238E27FC236}">
                <a16:creationId xmlns:a16="http://schemas.microsoft.com/office/drawing/2014/main" id="{1436035C-B01F-9E91-4393-95758717A517}"/>
              </a:ext>
            </a:extLst>
          </p:cNvPr>
          <p:cNvSpPr>
            <a:spLocks noGrp="1" noChangeArrowheads="1"/>
          </p:cNvSpPr>
          <p:nvPr>
            <p:ph type="body" idx="1"/>
          </p:nvPr>
        </p:nvSpPr>
        <p:spPr bwMode="auto">
          <a:xfrm>
            <a:off x="344557" y="1249267"/>
            <a:ext cx="11357114"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reliable operation of power grids by maintaining balance between energy supply and demand.</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Functions</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Monitors real-time grid performance and detects anomalies.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Manages load fluctuations and prevents blackouts.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grid resilience against cyber and physical threats. </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Techniques Used</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analytics and monitoring systems.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control algorithms for frequency and voltage regulation.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models to anticipate and mitigate disruptions.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frameworks to protect grid infrastructure. </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Applications</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Mitigating risks of overloading and equipment failure.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Facilitating renewable energy integration and managing variability.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753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43C6-801E-0E2E-704B-98346267CF82}"/>
              </a:ext>
            </a:extLst>
          </p:cNvPr>
          <p:cNvSpPr>
            <a:spLocks noGrp="1"/>
          </p:cNvSpPr>
          <p:nvPr>
            <p:ph type="title"/>
          </p:nvPr>
        </p:nvSpPr>
        <p:spPr/>
        <p:txBody>
          <a:bodyPr/>
          <a:lstStyle/>
          <a:p>
            <a:r>
              <a:rPr lang="en-IN" dirty="0"/>
              <a:t>DATA FLOW DIAGRAM</a:t>
            </a:r>
          </a:p>
        </p:txBody>
      </p:sp>
      <p:pic>
        <p:nvPicPr>
          <p:cNvPr id="5" name="Picture 4">
            <a:extLst>
              <a:ext uri="{FF2B5EF4-FFF2-40B4-BE49-F238E27FC236}">
                <a16:creationId xmlns:a16="http://schemas.microsoft.com/office/drawing/2014/main" id="{FFD4BB71-9A7A-543F-A156-A4E8B3977EBD}"/>
              </a:ext>
            </a:extLst>
          </p:cNvPr>
          <p:cNvPicPr>
            <a:picLocks noChangeAspect="1"/>
          </p:cNvPicPr>
          <p:nvPr/>
        </p:nvPicPr>
        <p:blipFill>
          <a:blip r:embed="rId2"/>
          <a:stretch>
            <a:fillRect/>
          </a:stretch>
        </p:blipFill>
        <p:spPr>
          <a:xfrm>
            <a:off x="1497496" y="1746251"/>
            <a:ext cx="8441634" cy="4273549"/>
          </a:xfrm>
          <a:prstGeom prst="rect">
            <a:avLst/>
          </a:prstGeom>
        </p:spPr>
      </p:pic>
      <p:sp>
        <p:nvSpPr>
          <p:cNvPr id="3" name="Text Placeholder 2">
            <a:extLst>
              <a:ext uri="{FF2B5EF4-FFF2-40B4-BE49-F238E27FC236}">
                <a16:creationId xmlns:a16="http://schemas.microsoft.com/office/drawing/2014/main" id="{254CDB8E-D2F4-5EF0-8044-C522A6B4EE59}"/>
              </a:ext>
            </a:extLst>
          </p:cNvPr>
          <p:cNvSpPr>
            <a:spLocks noGrp="1"/>
          </p:cNvSpPr>
          <p:nvPr>
            <p:ph type="body" idx="1"/>
          </p:nvPr>
        </p:nvSpPr>
        <p:spPr/>
        <p:txBody>
          <a:bodyPr/>
          <a:lstStyle/>
          <a:p>
            <a:endParaRPr lang="en-IN" dirty="0"/>
          </a:p>
          <a:p>
            <a:endParaRPr lang="en-IN" dirty="0"/>
          </a:p>
          <a:p>
            <a:pPr marL="114300" indent="0">
              <a:buNone/>
            </a:pPr>
            <a:endParaRPr lang="en-IN" dirty="0"/>
          </a:p>
        </p:txBody>
      </p:sp>
      <p:sp>
        <p:nvSpPr>
          <p:cNvPr id="4" name="Slide Number Placeholder 3">
            <a:extLst>
              <a:ext uri="{FF2B5EF4-FFF2-40B4-BE49-F238E27FC236}">
                <a16:creationId xmlns:a16="http://schemas.microsoft.com/office/drawing/2014/main" id="{66454229-43ED-B722-C98B-805AB194F8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81907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67D0D-F05B-F9BF-3272-F01225D45F60}"/>
              </a:ext>
            </a:extLst>
          </p:cNvPr>
          <p:cNvSpPr>
            <a:spLocks noGrp="1"/>
          </p:cNvSpPr>
          <p:nvPr>
            <p:ph type="title"/>
          </p:nvPr>
        </p:nvSpPr>
        <p:spPr/>
        <p:txBody>
          <a:bodyPr/>
          <a:lstStyle/>
          <a:p>
            <a:r>
              <a:rPr lang="en-IN" dirty="0"/>
              <a:t>COST OPTIMIZATION MODULE</a:t>
            </a:r>
          </a:p>
        </p:txBody>
      </p:sp>
      <p:sp>
        <p:nvSpPr>
          <p:cNvPr id="4" name="Slide Number Placeholder 3">
            <a:extLst>
              <a:ext uri="{FF2B5EF4-FFF2-40B4-BE49-F238E27FC236}">
                <a16:creationId xmlns:a16="http://schemas.microsoft.com/office/drawing/2014/main" id="{9D38D57C-BC4F-123A-E906-BB77440D53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Rectangle 1">
            <a:extLst>
              <a:ext uri="{FF2B5EF4-FFF2-40B4-BE49-F238E27FC236}">
                <a16:creationId xmlns:a16="http://schemas.microsoft.com/office/drawing/2014/main" id="{416DA007-8D08-86DF-9DF1-70729B162F23}"/>
              </a:ext>
            </a:extLst>
          </p:cNvPr>
          <p:cNvSpPr>
            <a:spLocks noGrp="1" noChangeArrowheads="1"/>
          </p:cNvSpPr>
          <p:nvPr>
            <p:ph type="body" idx="1"/>
          </p:nvPr>
        </p:nvSpPr>
        <p:spPr bwMode="auto">
          <a:xfrm>
            <a:off x="755652" y="1300876"/>
            <a:ext cx="11052036"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eaLnBrk="0" fontAlgn="base" hangingPunct="0">
              <a:spcBef>
                <a:spcPct val="0"/>
              </a:spcBef>
              <a:spcAft>
                <a:spcPct val="0"/>
              </a:spcAft>
              <a:buClrTx/>
              <a:buSzTx/>
              <a:buFont typeface="+mj-lt"/>
              <a:buAutoNum type="arabicPeriod"/>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indent="-457200" eaLnBrk="0" fontAlgn="base" hangingPunct="0">
              <a:spcBef>
                <a:spcPct val="0"/>
              </a:spcBef>
              <a:spcAft>
                <a:spcPct val="0"/>
              </a:spcAft>
              <a:buClrTx/>
              <a:buSzTx/>
              <a:buFont typeface="+mj-lt"/>
              <a:buAutoNum type="arabicPeriod"/>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Minimizes operational costs in energy production, distribution, and consumption while maintaining efficiency and reliability.</a:t>
            </a:r>
          </a:p>
          <a:p>
            <a:pPr indent="-457200" eaLnBrk="0" fontAlgn="base" hangingPunct="0">
              <a:spcBef>
                <a:spcPct val="0"/>
              </a:spcBef>
              <a:spcAft>
                <a:spcPct val="0"/>
              </a:spcAft>
              <a:buClrTx/>
              <a:buSzTx/>
              <a:buFont typeface="+mj-lt"/>
              <a:buAutoNum type="arabicPeriod"/>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Functions</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lvl="1" eaLnBrk="0" fontAlgn="base" hangingPunct="0">
              <a:spcBef>
                <a:spcPct val="0"/>
              </a:spcBef>
              <a:spcAft>
                <a:spcPct val="0"/>
              </a:spcAft>
              <a:buClrTx/>
              <a:buSzTx/>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Identifies cost-saving opportunities in energy generation and resource allocation. </a:t>
            </a:r>
          </a:p>
          <a:p>
            <a:pPr marL="800100" lvl="1" eaLnBrk="0" fontAlgn="base" hangingPunct="0">
              <a:spcBef>
                <a:spcPct val="0"/>
              </a:spcBef>
              <a:spcAft>
                <a:spcPct val="0"/>
              </a:spcAft>
              <a:buClrTx/>
              <a:buSzTx/>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fuel and operational expenses through predictive maintenance. </a:t>
            </a:r>
          </a:p>
          <a:p>
            <a:pPr marL="800100" lvl="1" eaLnBrk="0" fontAlgn="base" hangingPunct="0">
              <a:spcBef>
                <a:spcPct val="0"/>
              </a:spcBef>
              <a:spcAft>
                <a:spcPct val="0"/>
              </a:spcAft>
              <a:buClrTx/>
              <a:buSzTx/>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Optimizes load scheduling and dispatch strategies. </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Techniques Used</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lvl="1" eaLnBrk="0" fontAlgn="base" hangingPunct="0">
              <a:spcBef>
                <a:spcPct val="0"/>
              </a:spcBef>
              <a:spcAft>
                <a:spcPct val="0"/>
              </a:spcAft>
              <a:buClrTx/>
              <a:buSzTx/>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 programming and cost minimization algorithms. </a:t>
            </a:r>
          </a:p>
          <a:p>
            <a:pPr marL="800100" lvl="1" eaLnBrk="0" fontAlgn="base" hangingPunct="0">
              <a:spcBef>
                <a:spcPct val="0"/>
              </a:spcBef>
              <a:spcAft>
                <a:spcPct val="0"/>
              </a:spcAft>
              <a:buClrTx/>
              <a:buSzTx/>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for demand forecasting and resource optimization. </a:t>
            </a:r>
          </a:p>
          <a:p>
            <a:pPr marL="800100" lvl="1" eaLnBrk="0" fontAlgn="base" hangingPunct="0">
              <a:spcBef>
                <a:spcPct val="0"/>
              </a:spcBef>
              <a:spcAft>
                <a:spcPct val="0"/>
              </a:spcAft>
              <a:buClrTx/>
              <a:buSzTx/>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monitoring of energy usage patterns. </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Applications</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lvl="1" eaLnBrk="0" fontAlgn="base" hangingPunct="0">
              <a:spcBef>
                <a:spcPct val="0"/>
              </a:spcBef>
              <a:spcAft>
                <a:spcPct val="0"/>
              </a:spcAft>
              <a:buClrTx/>
              <a:buSzTx/>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Reducing energy production costs for utilities and industries. </a:t>
            </a:r>
          </a:p>
          <a:p>
            <a:pPr marL="800100" lvl="1" eaLnBrk="0" fontAlgn="base" hangingPunct="0">
              <a:spcBef>
                <a:spcPct val="0"/>
              </a:spcBef>
              <a:spcAft>
                <a:spcPct val="0"/>
              </a:spcAft>
              <a:buClrTx/>
              <a:buSzTx/>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Optimizing renewable energy utilization to lower dependency on fossil fuels. </a:t>
            </a:r>
          </a:p>
          <a:p>
            <a:pPr marL="800100" lvl="1" eaLnBrk="0" fontAlgn="base" hangingPunct="0">
              <a:spcBef>
                <a:spcPct val="0"/>
              </a:spcBef>
              <a:spcAft>
                <a:spcPct val="0"/>
              </a:spcAft>
              <a:buClrTx/>
              <a:buSzTx/>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Supporting dynamic pricing strategies in energy markets.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1590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F88E9-114A-8282-0304-EDC484DAEE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AA2A23-B376-1C83-1272-51EE3BD6087C}"/>
              </a:ext>
            </a:extLst>
          </p:cNvPr>
          <p:cNvSpPr>
            <a:spLocks noGrp="1"/>
          </p:cNvSpPr>
          <p:nvPr>
            <p:ph type="title"/>
          </p:nvPr>
        </p:nvSpPr>
        <p:spPr/>
        <p:txBody>
          <a:bodyPr/>
          <a:lstStyle/>
          <a:p>
            <a:r>
              <a:rPr lang="en-IN" dirty="0">
                <a:solidFill>
                  <a:srgbClr val="FF0000"/>
                </a:solidFill>
              </a:rPr>
              <a:t>Algorithm</a:t>
            </a:r>
          </a:p>
        </p:txBody>
      </p:sp>
      <p:sp>
        <p:nvSpPr>
          <p:cNvPr id="4" name="Slide Number Placeholder 3">
            <a:extLst>
              <a:ext uri="{FF2B5EF4-FFF2-40B4-BE49-F238E27FC236}">
                <a16:creationId xmlns:a16="http://schemas.microsoft.com/office/drawing/2014/main" id="{201CE0CF-D10C-B4BB-FF7C-EC3D59F0FE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3" name="Rectangle 1">
            <a:extLst>
              <a:ext uri="{FF2B5EF4-FFF2-40B4-BE49-F238E27FC236}">
                <a16:creationId xmlns:a16="http://schemas.microsoft.com/office/drawing/2014/main" id="{2C861F5E-007D-1B10-7534-5AC1DBFAE7F9}"/>
              </a:ext>
            </a:extLst>
          </p:cNvPr>
          <p:cNvSpPr>
            <a:spLocks noGrp="1" noChangeArrowheads="1"/>
          </p:cNvSpPr>
          <p:nvPr>
            <p:ph type="body" idx="1"/>
          </p:nvPr>
        </p:nvSpPr>
        <p:spPr bwMode="auto">
          <a:xfrm>
            <a:off x="626301" y="1600991"/>
            <a:ext cx="11198270"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 Input Data Preparation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historical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electricity consumption data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a time series.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the data is clean, with:</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proper datetime column (datetime).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corresponding column for electricity consumption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electricity_consumption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988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Problem Statement and Motivation</a:t>
            </a:r>
            <a:endParaRPr sz="2800"/>
          </a:p>
        </p:txBody>
      </p:sp>
      <p:sp>
        <p:nvSpPr>
          <p:cNvPr id="102" name="Google Shape;102;p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469900" algn="l" rtl="0">
              <a:spcBef>
                <a:spcPts val="0"/>
              </a:spcBef>
              <a:spcAft>
                <a:spcPts val="0"/>
              </a:spcAft>
              <a:buClr>
                <a:srgbClr val="CC0000"/>
              </a:buClr>
              <a:buSzPts val="2400"/>
              <a:buChar char="□"/>
            </a:pPr>
            <a:r>
              <a:rPr lang="en-US" sz="2400">
                <a:latin typeface="Times New Roman"/>
                <a:ea typeface="Times New Roman"/>
                <a:cs typeface="Times New Roman"/>
                <a:sym typeface="Times New Roman"/>
              </a:rPr>
              <a:t>Build an optimization algorithm for smart grid management that balances energy supply and demand, integrates renewable energy sources, and minimizes energy losses.</a:t>
            </a:r>
            <a:endParaRPr sz="2400">
              <a:latin typeface="Times New Roman"/>
              <a:ea typeface="Times New Roman"/>
              <a:cs typeface="Times New Roman"/>
              <a:sym typeface="Times New Roman"/>
            </a:endParaRPr>
          </a:p>
          <a:p>
            <a:pPr marL="469900" lvl="0" indent="0" algn="l" rtl="0">
              <a:spcBef>
                <a:spcPts val="0"/>
              </a:spcBef>
              <a:spcAft>
                <a:spcPts val="0"/>
              </a:spcAft>
              <a:buNone/>
            </a:pPr>
            <a:r>
              <a:rPr lang="en-US" sz="2400">
                <a:latin typeface="Times New Roman"/>
                <a:ea typeface="Times New Roman"/>
                <a:cs typeface="Times New Roman"/>
                <a:sym typeface="Times New Roman"/>
              </a:rPr>
              <a:t>It enhances the following:</a:t>
            </a:r>
            <a:endParaRPr sz="2400">
              <a:latin typeface="Times New Roman"/>
              <a:ea typeface="Times New Roman"/>
              <a:cs typeface="Times New Roman"/>
              <a:sym typeface="Times New Roman"/>
            </a:endParaRPr>
          </a:p>
          <a:p>
            <a:pPr marL="469900" lvl="0" indent="-4699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1.Environmental sustainability</a:t>
            </a:r>
            <a:endParaRPr sz="2400">
              <a:latin typeface="Times New Roman"/>
              <a:ea typeface="Times New Roman"/>
              <a:cs typeface="Times New Roman"/>
              <a:sym typeface="Times New Roman"/>
            </a:endParaRPr>
          </a:p>
          <a:p>
            <a:pPr marL="469900" lvl="0" indent="-4699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2.Economical efficiency</a:t>
            </a:r>
            <a:endParaRPr sz="2400">
              <a:latin typeface="Times New Roman"/>
              <a:ea typeface="Times New Roman"/>
              <a:cs typeface="Times New Roman"/>
              <a:sym typeface="Times New Roman"/>
            </a:endParaRPr>
          </a:p>
          <a:p>
            <a:pPr marL="469900" lvl="0" indent="-4699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3.Technological advancements</a:t>
            </a:r>
            <a:endParaRPr sz="2400">
              <a:latin typeface="Times New Roman"/>
              <a:ea typeface="Times New Roman"/>
              <a:cs typeface="Times New Roman"/>
              <a:sym typeface="Times New Roman"/>
            </a:endParaRPr>
          </a:p>
          <a:p>
            <a:pPr marL="469900" lvl="0" indent="-4699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4.Grid reliability </a:t>
            </a:r>
            <a:endParaRPr sz="2400">
              <a:latin typeface="Times New Roman"/>
              <a:ea typeface="Times New Roman"/>
              <a:cs typeface="Times New Roman"/>
              <a:sym typeface="Times New Roman"/>
            </a:endParaRPr>
          </a:p>
          <a:p>
            <a:pPr marL="469900" lvl="0" indent="-4699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5.Consumer empowerment</a:t>
            </a:r>
            <a:endParaRPr sz="2400">
              <a:latin typeface="Times New Roman"/>
              <a:ea typeface="Times New Roman"/>
              <a:cs typeface="Times New Roman"/>
              <a:sym typeface="Times New Roman"/>
            </a:endParaRPr>
          </a:p>
          <a:p>
            <a:pPr marL="0" lvl="0" indent="0" algn="l" rtl="0">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2400" b="1">
              <a:latin typeface="Times New Roman"/>
              <a:ea typeface="Times New Roman"/>
              <a:cs typeface="Times New Roman"/>
              <a:sym typeface="Times New Roman"/>
            </a:endParaRPr>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Zeroth Review</a:t>
            </a:r>
            <a:endParaRPr/>
          </a:p>
        </p:txBody>
      </p:sp>
      <p:sp>
        <p:nvSpPr>
          <p:cNvPr id="104" name="Google Shape;104;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5D081-0951-E865-33C3-4791477563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6B3F23-29EC-B910-38C0-36B062DA976A}"/>
              </a:ext>
            </a:extLst>
          </p:cNvPr>
          <p:cNvSpPr>
            <a:spLocks noGrp="1"/>
          </p:cNvSpPr>
          <p:nvPr>
            <p:ph type="title"/>
          </p:nvPr>
        </p:nvSpPr>
        <p:spPr/>
        <p:txBody>
          <a:bodyPr/>
          <a:lstStyle/>
          <a:p>
            <a:r>
              <a:rPr lang="en-IN" dirty="0">
                <a:solidFill>
                  <a:srgbClr val="FF0000"/>
                </a:solidFill>
              </a:rPr>
              <a:t>Algorithm</a:t>
            </a:r>
          </a:p>
        </p:txBody>
      </p:sp>
      <p:sp>
        <p:nvSpPr>
          <p:cNvPr id="4" name="Slide Number Placeholder 3">
            <a:extLst>
              <a:ext uri="{FF2B5EF4-FFF2-40B4-BE49-F238E27FC236}">
                <a16:creationId xmlns:a16="http://schemas.microsoft.com/office/drawing/2014/main" id="{46D2F7CC-9DF3-CB76-156E-A60616B0DB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3" name="Rectangle 1">
            <a:extLst>
              <a:ext uri="{FF2B5EF4-FFF2-40B4-BE49-F238E27FC236}">
                <a16:creationId xmlns:a16="http://schemas.microsoft.com/office/drawing/2014/main" id="{AB5295D5-7ED4-98FC-C90D-B9896AAC9737}"/>
              </a:ext>
            </a:extLst>
          </p:cNvPr>
          <p:cNvSpPr>
            <a:spLocks noGrp="1" noChangeArrowheads="1"/>
          </p:cNvSpPr>
          <p:nvPr>
            <p:ph type="body" idx="1"/>
          </p:nvPr>
        </p:nvSpPr>
        <p:spPr bwMode="auto">
          <a:xfrm>
            <a:off x="626301" y="1531741"/>
            <a:ext cx="1119827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 Define the Model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Holt-Winters Exponential Smoothing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statsmodels.tsa.holtwinters.ExponentialSmoothing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the following settings: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Additive trend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capture linear changes in demand over time.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Additive seasonality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account for repeating patterns (e.g., daily variations).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Seasonal Periods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 to </a:t>
            </a:r>
          </a:p>
        </p:txBody>
      </p:sp>
    </p:spTree>
    <p:extLst>
      <p:ext uri="{BB962C8B-B14F-4D97-AF65-F5344CB8AC3E}">
        <p14:creationId xmlns:p14="http://schemas.microsoft.com/office/powerpoint/2010/main" val="1243953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F0945-C8D9-1CEF-93EB-D8ED5734CE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453661-07BE-6813-D70E-46CC4856187B}"/>
              </a:ext>
            </a:extLst>
          </p:cNvPr>
          <p:cNvSpPr>
            <a:spLocks noGrp="1"/>
          </p:cNvSpPr>
          <p:nvPr>
            <p:ph type="title"/>
          </p:nvPr>
        </p:nvSpPr>
        <p:spPr/>
        <p:txBody>
          <a:bodyPr/>
          <a:lstStyle/>
          <a:p>
            <a:r>
              <a:rPr lang="en-IN" dirty="0">
                <a:solidFill>
                  <a:srgbClr val="FF0000"/>
                </a:solidFill>
              </a:rPr>
              <a:t>Algorithm</a:t>
            </a:r>
          </a:p>
        </p:txBody>
      </p:sp>
      <p:sp>
        <p:nvSpPr>
          <p:cNvPr id="4" name="Slide Number Placeholder 3">
            <a:extLst>
              <a:ext uri="{FF2B5EF4-FFF2-40B4-BE49-F238E27FC236}">
                <a16:creationId xmlns:a16="http://schemas.microsoft.com/office/drawing/2014/main" id="{0B9D9317-67F7-1B94-0B04-F64DD0761B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6" name="Rectangle 2">
            <a:extLst>
              <a:ext uri="{FF2B5EF4-FFF2-40B4-BE49-F238E27FC236}">
                <a16:creationId xmlns:a16="http://schemas.microsoft.com/office/drawing/2014/main" id="{2013BB58-2897-5F8B-C6C8-109963CF40B9}"/>
              </a:ext>
            </a:extLst>
          </p:cNvPr>
          <p:cNvSpPr>
            <a:spLocks noGrp="1" noChangeArrowheads="1"/>
          </p:cNvSpPr>
          <p:nvPr>
            <p:ph type="body" idx="1"/>
          </p:nvPr>
        </p:nvSpPr>
        <p:spPr bwMode="auto">
          <a:xfrm>
            <a:off x="627063" y="977138"/>
            <a:ext cx="947246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 Train the Model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Fit the model to the historical electricity consumption data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demand_data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During training, the model computes: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(baseline demand).</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trend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(rate of increase or decrease in demand).</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seasonal components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(hourly or daily variations).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579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84F7C-B045-0AFD-D3F3-5C70CBEF25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68E1F5-F12D-9BC5-F926-8872B1FBCAE8}"/>
              </a:ext>
            </a:extLst>
          </p:cNvPr>
          <p:cNvSpPr>
            <a:spLocks noGrp="1"/>
          </p:cNvSpPr>
          <p:nvPr>
            <p:ph type="title"/>
          </p:nvPr>
        </p:nvSpPr>
        <p:spPr/>
        <p:txBody>
          <a:bodyPr/>
          <a:lstStyle/>
          <a:p>
            <a:r>
              <a:rPr lang="en-IN" dirty="0">
                <a:solidFill>
                  <a:srgbClr val="FF0000"/>
                </a:solidFill>
              </a:rPr>
              <a:t>Algorithm</a:t>
            </a:r>
          </a:p>
        </p:txBody>
      </p:sp>
      <p:sp>
        <p:nvSpPr>
          <p:cNvPr id="4" name="Slide Number Placeholder 3">
            <a:extLst>
              <a:ext uri="{FF2B5EF4-FFF2-40B4-BE49-F238E27FC236}">
                <a16:creationId xmlns:a16="http://schemas.microsoft.com/office/drawing/2014/main" id="{E6245261-79B7-593B-3BCE-296B0C7F50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6" name="Rectangle 2">
            <a:extLst>
              <a:ext uri="{FF2B5EF4-FFF2-40B4-BE49-F238E27FC236}">
                <a16:creationId xmlns:a16="http://schemas.microsoft.com/office/drawing/2014/main" id="{9825BD83-0FAD-FE28-83EB-1A396645E6C7}"/>
              </a:ext>
            </a:extLst>
          </p:cNvPr>
          <p:cNvSpPr>
            <a:spLocks noGrp="1" noChangeArrowheads="1"/>
          </p:cNvSpPr>
          <p:nvPr>
            <p:ph type="body" idx="1"/>
          </p:nvPr>
        </p:nvSpPr>
        <p:spPr bwMode="auto">
          <a:xfrm>
            <a:off x="627064" y="848899"/>
            <a:ext cx="11184980" cy="4780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endParaRPr lang="en-US" sz="2400" b="1"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Step 4: Generate Predictions</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the trained model to forecast future electricity demand for a specified number of time steps.</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project, the forecast is generated for the same length as the historical data to simulate future demand.</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Formula</a:t>
            </a:r>
            <a:r>
              <a:rPr lang="en-US" sz="2400" dirty="0">
                <a:latin typeface="Times New Roman" panose="02020603050405020304" pitchFamily="18" charset="0"/>
                <a:cs typeface="Times New Roman" panose="02020603050405020304" pitchFamily="18" charset="0"/>
              </a:rPr>
              <a:t>: The predictions are computed using the </a:t>
            </a:r>
            <a:r>
              <a:rPr lang="en-US" sz="2400" b="1" dirty="0">
                <a:latin typeface="Times New Roman" panose="02020603050405020304" pitchFamily="18" charset="0"/>
                <a:cs typeface="Times New Roman" panose="02020603050405020304" pitchFamily="18" charset="0"/>
              </a:rPr>
              <a:t>Holt-Winters equations</a:t>
            </a:r>
            <a:r>
              <a:rPr lang="en-US" sz="24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971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9F707-C29E-D32C-326E-0744144C55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1691DF-18D1-620A-0786-42155EDFC21F}"/>
              </a:ext>
            </a:extLst>
          </p:cNvPr>
          <p:cNvSpPr>
            <a:spLocks noGrp="1"/>
          </p:cNvSpPr>
          <p:nvPr>
            <p:ph type="title"/>
          </p:nvPr>
        </p:nvSpPr>
        <p:spPr/>
        <p:txBody>
          <a:bodyPr/>
          <a:lstStyle/>
          <a:p>
            <a:r>
              <a:rPr lang="en-IN" dirty="0">
                <a:solidFill>
                  <a:srgbClr val="FF0000"/>
                </a:solidFill>
              </a:rPr>
              <a:t>Algorithm</a:t>
            </a:r>
          </a:p>
        </p:txBody>
      </p:sp>
      <p:sp>
        <p:nvSpPr>
          <p:cNvPr id="4" name="Slide Number Placeholder 3">
            <a:extLst>
              <a:ext uri="{FF2B5EF4-FFF2-40B4-BE49-F238E27FC236}">
                <a16:creationId xmlns:a16="http://schemas.microsoft.com/office/drawing/2014/main" id="{3DF155DF-816E-4420-457C-809233B3F5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5" name="Picture 4">
            <a:extLst>
              <a:ext uri="{FF2B5EF4-FFF2-40B4-BE49-F238E27FC236}">
                <a16:creationId xmlns:a16="http://schemas.microsoft.com/office/drawing/2014/main" id="{61F73D35-357A-0543-1838-120B6CD80864}"/>
              </a:ext>
            </a:extLst>
          </p:cNvPr>
          <p:cNvPicPr>
            <a:picLocks noChangeAspect="1"/>
          </p:cNvPicPr>
          <p:nvPr/>
        </p:nvPicPr>
        <p:blipFill>
          <a:blip r:embed="rId2"/>
          <a:stretch>
            <a:fillRect/>
          </a:stretch>
        </p:blipFill>
        <p:spPr>
          <a:xfrm>
            <a:off x="1926772" y="2138207"/>
            <a:ext cx="7315200" cy="768279"/>
          </a:xfrm>
          <a:prstGeom prst="rect">
            <a:avLst/>
          </a:prstGeom>
        </p:spPr>
      </p:pic>
      <p:sp>
        <p:nvSpPr>
          <p:cNvPr id="7" name="Rectangle 1">
            <a:extLst>
              <a:ext uri="{FF2B5EF4-FFF2-40B4-BE49-F238E27FC236}">
                <a16:creationId xmlns:a16="http://schemas.microsoft.com/office/drawing/2014/main" id="{FDB5F4EF-2846-8101-0F8A-20BFF8FD398C}"/>
              </a:ext>
            </a:extLst>
          </p:cNvPr>
          <p:cNvSpPr>
            <a:spLocks noGrp="1" noChangeArrowheads="1"/>
          </p:cNvSpPr>
          <p:nvPr>
            <p:ph type="body" idx="1"/>
          </p:nvPr>
        </p:nvSpPr>
        <p:spPr bwMode="auto">
          <a:xfrm>
            <a:off x="627063" y="1531135"/>
            <a:ext cx="944521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lang="en-US" altLang="en-US" sz="24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Level (current smoothed demand).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btb_tbt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Trend (rate of change in demand).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st−m+hs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_{</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t-m+h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st−m+h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Seasonal component for the forecasted period. </a:t>
            </a:r>
          </a:p>
        </p:txBody>
      </p:sp>
    </p:spTree>
    <p:extLst>
      <p:ext uri="{BB962C8B-B14F-4D97-AF65-F5344CB8AC3E}">
        <p14:creationId xmlns:p14="http://schemas.microsoft.com/office/powerpoint/2010/main" val="534754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A3E59-A344-4211-1D40-9D486A5220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3491E-9940-E7FE-D2D0-EFF4F56FDC08}"/>
              </a:ext>
            </a:extLst>
          </p:cNvPr>
          <p:cNvSpPr>
            <a:spLocks noGrp="1"/>
          </p:cNvSpPr>
          <p:nvPr>
            <p:ph type="title"/>
          </p:nvPr>
        </p:nvSpPr>
        <p:spPr/>
        <p:txBody>
          <a:bodyPr/>
          <a:lstStyle/>
          <a:p>
            <a:r>
              <a:rPr lang="en-IN" dirty="0">
                <a:solidFill>
                  <a:srgbClr val="FF0000"/>
                </a:solidFill>
              </a:rPr>
              <a:t>Algorithm</a:t>
            </a:r>
          </a:p>
        </p:txBody>
      </p:sp>
      <p:sp>
        <p:nvSpPr>
          <p:cNvPr id="4" name="Slide Number Placeholder 3">
            <a:extLst>
              <a:ext uri="{FF2B5EF4-FFF2-40B4-BE49-F238E27FC236}">
                <a16:creationId xmlns:a16="http://schemas.microsoft.com/office/drawing/2014/main" id="{77A62EEE-1BA7-F36A-D920-E4DABFBB20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7" name="Rectangle 1">
            <a:extLst>
              <a:ext uri="{FF2B5EF4-FFF2-40B4-BE49-F238E27FC236}">
                <a16:creationId xmlns:a16="http://schemas.microsoft.com/office/drawing/2014/main" id="{FCE9FF85-2407-9AB1-5933-22DB4B9E4B65}"/>
              </a:ext>
            </a:extLst>
          </p:cNvPr>
          <p:cNvSpPr>
            <a:spLocks noGrp="1" noChangeArrowheads="1"/>
          </p:cNvSpPr>
          <p:nvPr>
            <p:ph type="body" idx="1"/>
          </p:nvPr>
        </p:nvSpPr>
        <p:spPr bwMode="auto">
          <a:xfrm>
            <a:off x="861765" y="2422478"/>
            <a:ext cx="29206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lang="en-US" altLang="en-US" sz="24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7" name="Rectangle 22">
            <a:extLst>
              <a:ext uri="{FF2B5EF4-FFF2-40B4-BE49-F238E27FC236}">
                <a16:creationId xmlns:a16="http://schemas.microsoft.com/office/drawing/2014/main" id="{BF20EFA1-01F8-6E3E-4C3B-F23637C83379}"/>
              </a:ext>
            </a:extLst>
          </p:cNvPr>
          <p:cNvSpPr>
            <a:spLocks noChangeArrowheads="1"/>
          </p:cNvSpPr>
          <p:nvPr/>
        </p:nvSpPr>
        <p:spPr bwMode="auto">
          <a:xfrm>
            <a:off x="384413" y="1054451"/>
            <a:ext cx="11049820"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5: Use Predictions in Optimization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predicted demand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predicted_demand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passed to 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optimization algorithm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Determine the optimal energy supply.</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Minimize energy cost and carbon footprint while meeting future demand.</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18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119A7-7FF8-2AEC-BB9B-66DE34F74D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EC3393-2393-247F-6FCD-B0AA51EF49DE}"/>
              </a:ext>
            </a:extLst>
          </p:cNvPr>
          <p:cNvSpPr>
            <a:spLocks noGrp="1"/>
          </p:cNvSpPr>
          <p:nvPr>
            <p:ph type="title"/>
          </p:nvPr>
        </p:nvSpPr>
        <p:spPr/>
        <p:txBody>
          <a:bodyPr/>
          <a:lstStyle/>
          <a:p>
            <a:r>
              <a:rPr lang="en-IN" dirty="0">
                <a:solidFill>
                  <a:srgbClr val="FF0000"/>
                </a:solidFill>
              </a:rPr>
              <a:t>Equation</a:t>
            </a:r>
          </a:p>
        </p:txBody>
      </p:sp>
      <p:sp>
        <p:nvSpPr>
          <p:cNvPr id="3" name="Text Placeholder 2">
            <a:extLst>
              <a:ext uri="{FF2B5EF4-FFF2-40B4-BE49-F238E27FC236}">
                <a16:creationId xmlns:a16="http://schemas.microsoft.com/office/drawing/2014/main" id="{5C6B1EAC-5E20-53CA-CECF-12E4C6C3EE7E}"/>
              </a:ext>
            </a:extLst>
          </p:cNvPr>
          <p:cNvSpPr>
            <a:spLocks noGrp="1"/>
          </p:cNvSpPr>
          <p:nvPr>
            <p:ph type="body" idx="1"/>
          </p:nvPr>
        </p:nvSpPr>
        <p:spPr/>
        <p:txBody>
          <a:bodyPr/>
          <a:lstStyle/>
          <a:p>
            <a:r>
              <a:rPr lang="en-IN" b="1" dirty="0"/>
              <a:t>Total Cost</a:t>
            </a:r>
            <a:r>
              <a:rPr lang="en-IN" dirty="0"/>
              <a:t>:</a:t>
            </a:r>
            <a:br>
              <a:rPr lang="en-US" b="1" dirty="0"/>
            </a:br>
            <a:endParaRPr lang="en-IN" b="1" dirty="0"/>
          </a:p>
        </p:txBody>
      </p:sp>
      <p:sp>
        <p:nvSpPr>
          <p:cNvPr id="4" name="Slide Number Placeholder 3">
            <a:extLst>
              <a:ext uri="{FF2B5EF4-FFF2-40B4-BE49-F238E27FC236}">
                <a16:creationId xmlns:a16="http://schemas.microsoft.com/office/drawing/2014/main" id="{F0AB77B2-F0CB-0767-8286-6A889C2DC8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6" name="Picture 5">
            <a:extLst>
              <a:ext uri="{FF2B5EF4-FFF2-40B4-BE49-F238E27FC236}">
                <a16:creationId xmlns:a16="http://schemas.microsoft.com/office/drawing/2014/main" id="{7EF30633-3385-3366-F329-DB2C2ACFA263}"/>
              </a:ext>
            </a:extLst>
          </p:cNvPr>
          <p:cNvPicPr>
            <a:picLocks noChangeAspect="1"/>
          </p:cNvPicPr>
          <p:nvPr/>
        </p:nvPicPr>
        <p:blipFill>
          <a:blip r:embed="rId2"/>
          <a:stretch>
            <a:fillRect/>
          </a:stretch>
        </p:blipFill>
        <p:spPr>
          <a:xfrm>
            <a:off x="1756757" y="2709762"/>
            <a:ext cx="8678486" cy="1438476"/>
          </a:xfrm>
          <a:prstGeom prst="rect">
            <a:avLst/>
          </a:prstGeom>
        </p:spPr>
      </p:pic>
      <p:pic>
        <p:nvPicPr>
          <p:cNvPr id="7" name="Picture 6">
            <a:extLst>
              <a:ext uri="{FF2B5EF4-FFF2-40B4-BE49-F238E27FC236}">
                <a16:creationId xmlns:a16="http://schemas.microsoft.com/office/drawing/2014/main" id="{8B20863B-CA75-EE48-7766-394A19F306ED}"/>
              </a:ext>
            </a:extLst>
          </p:cNvPr>
          <p:cNvPicPr>
            <a:picLocks noChangeAspect="1"/>
          </p:cNvPicPr>
          <p:nvPr/>
        </p:nvPicPr>
        <p:blipFill>
          <a:blip r:embed="rId3"/>
          <a:stretch>
            <a:fillRect/>
          </a:stretch>
        </p:blipFill>
        <p:spPr>
          <a:xfrm>
            <a:off x="1723415" y="2947920"/>
            <a:ext cx="8745170" cy="962159"/>
          </a:xfrm>
          <a:prstGeom prst="rect">
            <a:avLst/>
          </a:prstGeom>
        </p:spPr>
      </p:pic>
    </p:spTree>
    <p:extLst>
      <p:ext uri="{BB962C8B-B14F-4D97-AF65-F5344CB8AC3E}">
        <p14:creationId xmlns:p14="http://schemas.microsoft.com/office/powerpoint/2010/main" val="1516888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4B7B-4F6E-CECB-4A16-0B5317D48399}"/>
              </a:ext>
            </a:extLst>
          </p:cNvPr>
          <p:cNvSpPr>
            <a:spLocks noGrp="1"/>
          </p:cNvSpPr>
          <p:nvPr>
            <p:ph type="title"/>
          </p:nvPr>
        </p:nvSpPr>
        <p:spPr/>
        <p:txBody>
          <a:bodyPr/>
          <a:lstStyle/>
          <a:p>
            <a:r>
              <a:rPr lang="en-IN" dirty="0">
                <a:solidFill>
                  <a:srgbClr val="FF0000"/>
                </a:solidFill>
              </a:rPr>
              <a:t>Equation</a:t>
            </a:r>
          </a:p>
        </p:txBody>
      </p:sp>
      <p:sp>
        <p:nvSpPr>
          <p:cNvPr id="3" name="Text Placeholder 2">
            <a:extLst>
              <a:ext uri="{FF2B5EF4-FFF2-40B4-BE49-F238E27FC236}">
                <a16:creationId xmlns:a16="http://schemas.microsoft.com/office/drawing/2014/main" id="{57B20FC7-E2E2-3636-469D-C89643F125B1}"/>
              </a:ext>
            </a:extLst>
          </p:cNvPr>
          <p:cNvSpPr>
            <a:spLocks noGrp="1"/>
          </p:cNvSpPr>
          <p:nvPr>
            <p:ph type="body" idx="1"/>
          </p:nvPr>
        </p:nvSpPr>
        <p:spPr/>
        <p:txBody>
          <a:bodyPr/>
          <a:lstStyle/>
          <a:p>
            <a:r>
              <a:rPr lang="en-US" b="1" dirty="0"/>
              <a:t>Objective Function for Cost Prediction</a:t>
            </a:r>
            <a:br>
              <a:rPr lang="en-US" b="1" dirty="0"/>
            </a:br>
            <a:endParaRPr lang="en-IN" b="1" dirty="0"/>
          </a:p>
        </p:txBody>
      </p:sp>
      <p:sp>
        <p:nvSpPr>
          <p:cNvPr id="4" name="Slide Number Placeholder 3">
            <a:extLst>
              <a:ext uri="{FF2B5EF4-FFF2-40B4-BE49-F238E27FC236}">
                <a16:creationId xmlns:a16="http://schemas.microsoft.com/office/drawing/2014/main" id="{2468E201-891C-C3ED-1FB7-A71F16E575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6" name="Picture 5">
            <a:extLst>
              <a:ext uri="{FF2B5EF4-FFF2-40B4-BE49-F238E27FC236}">
                <a16:creationId xmlns:a16="http://schemas.microsoft.com/office/drawing/2014/main" id="{88D8B2C8-894D-35CD-F9D5-04207CDBEE30}"/>
              </a:ext>
            </a:extLst>
          </p:cNvPr>
          <p:cNvPicPr>
            <a:picLocks noChangeAspect="1"/>
          </p:cNvPicPr>
          <p:nvPr/>
        </p:nvPicPr>
        <p:blipFill>
          <a:blip r:embed="rId2"/>
          <a:stretch>
            <a:fillRect/>
          </a:stretch>
        </p:blipFill>
        <p:spPr>
          <a:xfrm>
            <a:off x="1756757" y="2709762"/>
            <a:ext cx="8678486" cy="1438476"/>
          </a:xfrm>
          <a:prstGeom prst="rect">
            <a:avLst/>
          </a:prstGeom>
        </p:spPr>
      </p:pic>
    </p:spTree>
    <p:extLst>
      <p:ext uri="{BB962C8B-B14F-4D97-AF65-F5344CB8AC3E}">
        <p14:creationId xmlns:p14="http://schemas.microsoft.com/office/powerpoint/2010/main" val="4025063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CD17E-3DB1-B84A-9070-7F040B6FDD36}"/>
              </a:ext>
            </a:extLst>
          </p:cNvPr>
          <p:cNvSpPr>
            <a:spLocks noGrp="1"/>
          </p:cNvSpPr>
          <p:nvPr>
            <p:ph type="title"/>
          </p:nvPr>
        </p:nvSpPr>
        <p:spPr/>
        <p:txBody>
          <a:bodyPr/>
          <a:lstStyle/>
          <a:p>
            <a:r>
              <a:rPr lang="en-IN" dirty="0"/>
              <a:t>OUTPUT:</a:t>
            </a:r>
          </a:p>
        </p:txBody>
      </p:sp>
      <p:pic>
        <p:nvPicPr>
          <p:cNvPr id="5" name="Picture 4">
            <a:extLst>
              <a:ext uri="{FF2B5EF4-FFF2-40B4-BE49-F238E27FC236}">
                <a16:creationId xmlns:a16="http://schemas.microsoft.com/office/drawing/2014/main" id="{D65BE74F-0AA6-68B2-A11C-1F09136AC577}"/>
              </a:ext>
            </a:extLst>
          </p:cNvPr>
          <p:cNvPicPr>
            <a:picLocks noChangeAspect="1"/>
          </p:cNvPicPr>
          <p:nvPr/>
        </p:nvPicPr>
        <p:blipFill>
          <a:blip r:embed="rId2"/>
          <a:stretch>
            <a:fillRect/>
          </a:stretch>
        </p:blipFill>
        <p:spPr>
          <a:xfrm>
            <a:off x="755650" y="1746251"/>
            <a:ext cx="10678583" cy="4273550"/>
          </a:xfrm>
          <a:prstGeom prst="rect">
            <a:avLst/>
          </a:prstGeom>
        </p:spPr>
      </p:pic>
      <p:pic>
        <p:nvPicPr>
          <p:cNvPr id="6" name="Picture 5">
            <a:extLst>
              <a:ext uri="{FF2B5EF4-FFF2-40B4-BE49-F238E27FC236}">
                <a16:creationId xmlns:a16="http://schemas.microsoft.com/office/drawing/2014/main" id="{634AFD4D-F7AF-F507-9213-46896953D520}"/>
              </a:ext>
            </a:extLst>
          </p:cNvPr>
          <p:cNvPicPr>
            <a:picLocks noChangeAspect="1"/>
          </p:cNvPicPr>
          <p:nvPr/>
        </p:nvPicPr>
        <p:blipFill>
          <a:blip r:embed="rId3"/>
          <a:stretch>
            <a:fillRect/>
          </a:stretch>
        </p:blipFill>
        <p:spPr>
          <a:xfrm>
            <a:off x="745068" y="1746250"/>
            <a:ext cx="10797575" cy="4273550"/>
          </a:xfrm>
          <a:prstGeom prst="rect">
            <a:avLst/>
          </a:prstGeom>
        </p:spPr>
      </p:pic>
      <p:sp>
        <p:nvSpPr>
          <p:cNvPr id="3" name="Text Placeholder 2">
            <a:extLst>
              <a:ext uri="{FF2B5EF4-FFF2-40B4-BE49-F238E27FC236}">
                <a16:creationId xmlns:a16="http://schemas.microsoft.com/office/drawing/2014/main" id="{72DC2526-4CD4-9E13-8E84-21397CC7DC51}"/>
              </a:ext>
            </a:extLst>
          </p:cNvPr>
          <p:cNvSpPr>
            <a:spLocks noGrp="1"/>
          </p:cNvSpPr>
          <p:nvPr>
            <p:ph type="body" idx="1"/>
          </p:nvPr>
        </p:nvSpPr>
        <p:spPr/>
        <p:txBody>
          <a:bodyPr/>
          <a:lstStyle/>
          <a:p>
            <a:endParaRPr lang="en-IN" dirty="0"/>
          </a:p>
          <a:p>
            <a:pPr marL="114300" indent="0">
              <a:buNone/>
            </a:pPr>
            <a:endParaRPr lang="en-IN" dirty="0"/>
          </a:p>
        </p:txBody>
      </p:sp>
      <p:sp>
        <p:nvSpPr>
          <p:cNvPr id="4" name="Slide Number Placeholder 3">
            <a:extLst>
              <a:ext uri="{FF2B5EF4-FFF2-40B4-BE49-F238E27FC236}">
                <a16:creationId xmlns:a16="http://schemas.microsoft.com/office/drawing/2014/main" id="{1CF585B0-E8E3-8B06-715F-4D2A9F6DE0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pic>
        <p:nvPicPr>
          <p:cNvPr id="10" name="Picture 9">
            <a:extLst>
              <a:ext uri="{FF2B5EF4-FFF2-40B4-BE49-F238E27FC236}">
                <a16:creationId xmlns:a16="http://schemas.microsoft.com/office/drawing/2014/main" id="{250F651E-83A0-B52F-C677-E9E9055F161E}"/>
              </a:ext>
            </a:extLst>
          </p:cNvPr>
          <p:cNvPicPr>
            <a:picLocks noChangeAspect="1"/>
          </p:cNvPicPr>
          <p:nvPr/>
        </p:nvPicPr>
        <p:blipFill>
          <a:blip r:embed="rId4"/>
          <a:stretch>
            <a:fillRect/>
          </a:stretch>
        </p:blipFill>
        <p:spPr>
          <a:xfrm>
            <a:off x="649358" y="433137"/>
            <a:ext cx="10784876" cy="5678905"/>
          </a:xfrm>
          <a:prstGeom prst="rect">
            <a:avLst/>
          </a:prstGeom>
        </p:spPr>
      </p:pic>
    </p:spTree>
    <p:extLst>
      <p:ext uri="{BB962C8B-B14F-4D97-AF65-F5344CB8AC3E}">
        <p14:creationId xmlns:p14="http://schemas.microsoft.com/office/powerpoint/2010/main" val="3371942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404C2-5F98-FC1E-380F-850905F51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AF31B7-35A5-3139-425F-A923616F402A}"/>
              </a:ext>
            </a:extLst>
          </p:cNvPr>
          <p:cNvSpPr>
            <a:spLocks noGrp="1"/>
          </p:cNvSpPr>
          <p:nvPr>
            <p:ph type="title"/>
          </p:nvPr>
        </p:nvSpPr>
        <p:spPr/>
        <p:txBody>
          <a:bodyPr/>
          <a:lstStyle/>
          <a:p>
            <a:r>
              <a:rPr lang="en-IN" dirty="0"/>
              <a:t>OUTPUT:</a:t>
            </a:r>
          </a:p>
        </p:txBody>
      </p:sp>
      <p:pic>
        <p:nvPicPr>
          <p:cNvPr id="5" name="Picture 4">
            <a:extLst>
              <a:ext uri="{FF2B5EF4-FFF2-40B4-BE49-F238E27FC236}">
                <a16:creationId xmlns:a16="http://schemas.microsoft.com/office/drawing/2014/main" id="{5006F3A2-8D87-3820-5FD5-D714DE34A738}"/>
              </a:ext>
            </a:extLst>
          </p:cNvPr>
          <p:cNvPicPr>
            <a:picLocks noChangeAspect="1"/>
          </p:cNvPicPr>
          <p:nvPr/>
        </p:nvPicPr>
        <p:blipFill>
          <a:blip r:embed="rId2"/>
          <a:stretch>
            <a:fillRect/>
          </a:stretch>
        </p:blipFill>
        <p:spPr>
          <a:xfrm>
            <a:off x="755650" y="1746251"/>
            <a:ext cx="10678583" cy="4273550"/>
          </a:xfrm>
          <a:prstGeom prst="rect">
            <a:avLst/>
          </a:prstGeom>
        </p:spPr>
      </p:pic>
      <p:pic>
        <p:nvPicPr>
          <p:cNvPr id="6" name="Picture 5">
            <a:extLst>
              <a:ext uri="{FF2B5EF4-FFF2-40B4-BE49-F238E27FC236}">
                <a16:creationId xmlns:a16="http://schemas.microsoft.com/office/drawing/2014/main" id="{E88C40E4-5882-8922-DFF5-C7956F96CD46}"/>
              </a:ext>
            </a:extLst>
          </p:cNvPr>
          <p:cNvPicPr>
            <a:picLocks noChangeAspect="1"/>
          </p:cNvPicPr>
          <p:nvPr/>
        </p:nvPicPr>
        <p:blipFill>
          <a:blip r:embed="rId3"/>
          <a:stretch>
            <a:fillRect/>
          </a:stretch>
        </p:blipFill>
        <p:spPr>
          <a:xfrm>
            <a:off x="745068" y="1746250"/>
            <a:ext cx="10797575" cy="4273550"/>
          </a:xfrm>
          <a:prstGeom prst="rect">
            <a:avLst/>
          </a:prstGeom>
        </p:spPr>
      </p:pic>
      <p:sp>
        <p:nvSpPr>
          <p:cNvPr id="3" name="Text Placeholder 2">
            <a:extLst>
              <a:ext uri="{FF2B5EF4-FFF2-40B4-BE49-F238E27FC236}">
                <a16:creationId xmlns:a16="http://schemas.microsoft.com/office/drawing/2014/main" id="{1D8BDAB6-7D4E-D113-EEEC-1FACC62633E3}"/>
              </a:ext>
            </a:extLst>
          </p:cNvPr>
          <p:cNvSpPr>
            <a:spLocks noGrp="1"/>
          </p:cNvSpPr>
          <p:nvPr>
            <p:ph type="body" idx="1"/>
          </p:nvPr>
        </p:nvSpPr>
        <p:spPr/>
        <p:txBody>
          <a:bodyPr/>
          <a:lstStyle/>
          <a:p>
            <a:endParaRPr lang="en-IN" dirty="0"/>
          </a:p>
          <a:p>
            <a:pPr marL="114300" indent="0">
              <a:buNone/>
            </a:pPr>
            <a:endParaRPr lang="en-IN" dirty="0"/>
          </a:p>
        </p:txBody>
      </p:sp>
      <p:sp>
        <p:nvSpPr>
          <p:cNvPr id="4" name="Slide Number Placeholder 3">
            <a:extLst>
              <a:ext uri="{FF2B5EF4-FFF2-40B4-BE49-F238E27FC236}">
                <a16:creationId xmlns:a16="http://schemas.microsoft.com/office/drawing/2014/main" id="{EB9AD923-2FEF-BD8C-816A-1471286F30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3254506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2E19-F09E-F678-744D-CDEBB3278CED}"/>
              </a:ext>
            </a:extLst>
          </p:cNvPr>
          <p:cNvSpPr>
            <a:spLocks noGrp="1"/>
          </p:cNvSpPr>
          <p:nvPr>
            <p:ph type="title"/>
          </p:nvPr>
        </p:nvSpPr>
        <p:spPr/>
        <p:txBody>
          <a:bodyPr/>
          <a:lstStyle/>
          <a:p>
            <a:r>
              <a:rPr lang="en-IN" dirty="0"/>
              <a:t>  </a:t>
            </a:r>
          </a:p>
        </p:txBody>
      </p:sp>
      <p:pic>
        <p:nvPicPr>
          <p:cNvPr id="5" name="Picture 4">
            <a:extLst>
              <a:ext uri="{FF2B5EF4-FFF2-40B4-BE49-F238E27FC236}">
                <a16:creationId xmlns:a16="http://schemas.microsoft.com/office/drawing/2014/main" id="{2AFBD0B0-374E-35C3-8F50-77ECB9A7843C}"/>
              </a:ext>
            </a:extLst>
          </p:cNvPr>
          <p:cNvPicPr>
            <a:picLocks noChangeAspect="1"/>
          </p:cNvPicPr>
          <p:nvPr/>
        </p:nvPicPr>
        <p:blipFill>
          <a:blip r:embed="rId2"/>
          <a:stretch>
            <a:fillRect/>
          </a:stretch>
        </p:blipFill>
        <p:spPr>
          <a:xfrm>
            <a:off x="755651" y="1842052"/>
            <a:ext cx="10623550" cy="4177748"/>
          </a:xfrm>
          <a:prstGeom prst="rect">
            <a:avLst/>
          </a:prstGeom>
        </p:spPr>
      </p:pic>
      <p:sp>
        <p:nvSpPr>
          <p:cNvPr id="3" name="Text Placeholder 2">
            <a:extLst>
              <a:ext uri="{FF2B5EF4-FFF2-40B4-BE49-F238E27FC236}">
                <a16:creationId xmlns:a16="http://schemas.microsoft.com/office/drawing/2014/main" id="{ACE2C87F-C5D8-1A78-9666-84A9DE093595}"/>
              </a:ext>
            </a:extLst>
          </p:cNvPr>
          <p:cNvSpPr>
            <a:spLocks noGrp="1"/>
          </p:cNvSpPr>
          <p:nvPr>
            <p:ph type="body" idx="1"/>
          </p:nvPr>
        </p:nvSpPr>
        <p:spPr/>
        <p:txBody>
          <a:bodyPr/>
          <a:lstStyle/>
          <a:p>
            <a:pPr marL="114300" indent="0">
              <a:buNone/>
            </a:pPr>
            <a:endParaRPr lang="en-IN" dirty="0"/>
          </a:p>
          <a:p>
            <a:pPr marL="114300" indent="0">
              <a:buNone/>
            </a:pPr>
            <a:endParaRPr lang="en-IN" dirty="0"/>
          </a:p>
        </p:txBody>
      </p:sp>
      <p:sp>
        <p:nvSpPr>
          <p:cNvPr id="4" name="Slide Number Placeholder 3">
            <a:extLst>
              <a:ext uri="{FF2B5EF4-FFF2-40B4-BE49-F238E27FC236}">
                <a16:creationId xmlns:a16="http://schemas.microsoft.com/office/drawing/2014/main" id="{11450BA1-9F39-3E7F-6B78-2342D303ED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166035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Objectives</a:t>
            </a:r>
            <a:endParaRPr sz="2800"/>
          </a:p>
        </p:txBody>
      </p:sp>
      <p:sp>
        <p:nvSpPr>
          <p:cNvPr id="111" name="Google Shape;111;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508000" algn="l" rtl="0">
              <a:lnSpc>
                <a:spcPct val="115000"/>
              </a:lnSpc>
              <a:spcBef>
                <a:spcPts val="1200"/>
              </a:spcBef>
              <a:spcAft>
                <a:spcPts val="0"/>
              </a:spcAft>
              <a:buClr>
                <a:srgbClr val="CC0000"/>
              </a:buClr>
              <a:buSzPts val="2400"/>
              <a:buChar char="□"/>
            </a:pPr>
            <a:r>
              <a:rPr lang="en-US" sz="2400" dirty="0">
                <a:latin typeface="Times New Roman"/>
                <a:ea typeface="Times New Roman"/>
                <a:cs typeface="Times New Roman"/>
                <a:sym typeface="Times New Roman"/>
              </a:rPr>
              <a:t>The objective is to develop and implement a grid management approach that enhances energy efficiency, reduces operational costs, and supports environmental sustainability. It aims to integrate advanced technologies such as real-time monitoring, renewable energy sources while implementing cost-effective solutions like low-cost sensors and blockchain-based energy trading. By optimizing energy distribution, minimizing waste, and empowering consumers with data-driven insights, the system seeks to create an eco-friendly grid that meets current energy demands and adapts to future challenges.</a:t>
            </a:r>
            <a:endParaRPr sz="2400" dirty="0">
              <a:latin typeface="Times New Roman"/>
              <a:ea typeface="Times New Roman"/>
              <a:cs typeface="Times New Roman"/>
              <a:sym typeface="Times New Roman"/>
            </a:endParaRPr>
          </a:p>
          <a:p>
            <a:pPr marL="469900" lvl="0" indent="0" algn="l" rtl="0">
              <a:lnSpc>
                <a:spcPct val="115000"/>
              </a:lnSpc>
              <a:spcBef>
                <a:spcPts val="1200"/>
              </a:spcBef>
              <a:spcAft>
                <a:spcPts val="0"/>
              </a:spcAft>
              <a:buNone/>
            </a:pPr>
            <a:endParaRPr sz="2400" dirty="0">
              <a:latin typeface="Times New Roman"/>
              <a:ea typeface="Times New Roman"/>
              <a:cs typeface="Times New Roman"/>
              <a:sym typeface="Times New Roman"/>
            </a:endParaRPr>
          </a:p>
          <a:p>
            <a:pPr marL="469900" lvl="0" indent="0" algn="just" rtl="0">
              <a:spcBef>
                <a:spcPts val="0"/>
              </a:spcBef>
              <a:spcAft>
                <a:spcPts val="0"/>
              </a:spcAft>
              <a:buNone/>
            </a:pPr>
            <a:endParaRPr sz="2400" dirty="0">
              <a:latin typeface="Times New Roman"/>
              <a:ea typeface="Times New Roman"/>
              <a:cs typeface="Times New Roman"/>
              <a:sym typeface="Times New Roman"/>
            </a:endParaRPr>
          </a:p>
        </p:txBody>
      </p:sp>
      <p:sp>
        <p:nvSpPr>
          <p:cNvPr id="112" name="Google Shape;112;p3"/>
          <p:cNvSpPr txBox="1">
            <a:spLocks noGrp="1"/>
          </p:cNvSpPr>
          <p:nvPr>
            <p:ph type="dt" idx="10"/>
          </p:nvPr>
        </p:nvSpPr>
        <p:spPr>
          <a:xfrm>
            <a:off x="693900" y="6094900"/>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Zeroth</a:t>
            </a:r>
            <a:endParaRPr/>
          </a:p>
        </p:txBody>
      </p:sp>
      <p:sp>
        <p:nvSpPr>
          <p:cNvPr id="113" name="Google Shape;113;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2DBAE-1E9F-6662-F56F-1020047BA1F4}"/>
              </a:ext>
            </a:extLst>
          </p:cNvPr>
          <p:cNvSpPr>
            <a:spLocks noGrp="1"/>
          </p:cNvSpPr>
          <p:nvPr>
            <p:ph type="title"/>
          </p:nvPr>
        </p:nvSpPr>
        <p:spPr/>
        <p:txBody>
          <a:bodyPr/>
          <a:lstStyle/>
          <a:p>
            <a:r>
              <a:rPr lang="en-IN" dirty="0"/>
              <a:t> </a:t>
            </a:r>
          </a:p>
        </p:txBody>
      </p:sp>
      <p:pic>
        <p:nvPicPr>
          <p:cNvPr id="5" name="Picture 4">
            <a:extLst>
              <a:ext uri="{FF2B5EF4-FFF2-40B4-BE49-F238E27FC236}">
                <a16:creationId xmlns:a16="http://schemas.microsoft.com/office/drawing/2014/main" id="{C9E7A577-A45D-CF0C-F2F9-D69B6EA6D0AB}"/>
              </a:ext>
            </a:extLst>
          </p:cNvPr>
          <p:cNvPicPr>
            <a:picLocks noChangeAspect="1"/>
          </p:cNvPicPr>
          <p:nvPr/>
        </p:nvPicPr>
        <p:blipFill>
          <a:blip r:embed="rId2"/>
          <a:srcRect t="6504"/>
          <a:stretch/>
        </p:blipFill>
        <p:spPr>
          <a:xfrm>
            <a:off x="766234" y="1021278"/>
            <a:ext cx="10667999" cy="3989639"/>
          </a:xfrm>
          <a:prstGeom prst="rect">
            <a:avLst/>
          </a:prstGeom>
        </p:spPr>
      </p:pic>
      <p:sp>
        <p:nvSpPr>
          <p:cNvPr id="3" name="Text Placeholder 2">
            <a:extLst>
              <a:ext uri="{FF2B5EF4-FFF2-40B4-BE49-F238E27FC236}">
                <a16:creationId xmlns:a16="http://schemas.microsoft.com/office/drawing/2014/main" id="{F24A009A-F93F-16D8-F859-5444D06B2D17}"/>
              </a:ext>
            </a:extLst>
          </p:cNvPr>
          <p:cNvSpPr>
            <a:spLocks noGrp="1"/>
          </p:cNvSpPr>
          <p:nvPr>
            <p:ph type="body" idx="1"/>
          </p:nvPr>
        </p:nvSpPr>
        <p:spPr>
          <a:xfrm>
            <a:off x="755651" y="1752600"/>
            <a:ext cx="10668000" cy="4910462"/>
          </a:xfrm>
        </p:spPr>
        <p:txBody>
          <a:bodyPr/>
          <a:lstStyle/>
          <a:p>
            <a:pPr marL="114300" indent="0">
              <a:buNone/>
            </a:pPr>
            <a:endParaRPr lang="en-IN" dirty="0"/>
          </a:p>
          <a:p>
            <a:pPr marL="114300" indent="0">
              <a:buNone/>
            </a:pPr>
            <a:endParaRPr lang="en-IN" dirty="0"/>
          </a:p>
        </p:txBody>
      </p:sp>
      <p:sp>
        <p:nvSpPr>
          <p:cNvPr id="4" name="Slide Number Placeholder 3">
            <a:extLst>
              <a:ext uri="{FF2B5EF4-FFF2-40B4-BE49-F238E27FC236}">
                <a16:creationId xmlns:a16="http://schemas.microsoft.com/office/drawing/2014/main" id="{1392147B-4E45-B545-E5CA-AF96E142E5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950779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CDC8-6C02-C06E-8701-D4F6291B6404}"/>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0CA4D3E2-1836-AE73-44DD-5E13933012C7}"/>
              </a:ext>
            </a:extLst>
          </p:cNvPr>
          <p:cNvSpPr>
            <a:spLocks noGrp="1"/>
          </p:cNvSpPr>
          <p:nvPr>
            <p:ph type="body" idx="1"/>
          </p:nvPr>
        </p:nvSpPr>
        <p:spPr/>
        <p:txBody>
          <a:bodyPr/>
          <a:lstStyle/>
          <a:p>
            <a:endParaRPr lang="en-IN" dirty="0"/>
          </a:p>
          <a:p>
            <a:pPr marL="114300" indent="0">
              <a:buNone/>
            </a:pPr>
            <a:endParaRPr lang="en-IN" dirty="0"/>
          </a:p>
        </p:txBody>
      </p:sp>
      <p:sp>
        <p:nvSpPr>
          <p:cNvPr id="4" name="Slide Number Placeholder 3">
            <a:extLst>
              <a:ext uri="{FF2B5EF4-FFF2-40B4-BE49-F238E27FC236}">
                <a16:creationId xmlns:a16="http://schemas.microsoft.com/office/drawing/2014/main" id="{A3221267-677C-6386-C862-03591C4284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pic>
        <p:nvPicPr>
          <p:cNvPr id="5" name="Picture 4">
            <a:extLst>
              <a:ext uri="{FF2B5EF4-FFF2-40B4-BE49-F238E27FC236}">
                <a16:creationId xmlns:a16="http://schemas.microsoft.com/office/drawing/2014/main" id="{C8491823-9D95-55C4-BB94-EB359F61C989}"/>
              </a:ext>
            </a:extLst>
          </p:cNvPr>
          <p:cNvPicPr>
            <a:picLocks noChangeAspect="1"/>
          </p:cNvPicPr>
          <p:nvPr/>
        </p:nvPicPr>
        <p:blipFill>
          <a:blip r:embed="rId2"/>
          <a:stretch>
            <a:fillRect/>
          </a:stretch>
        </p:blipFill>
        <p:spPr>
          <a:xfrm>
            <a:off x="2391832" y="2433320"/>
            <a:ext cx="6843607" cy="2585720"/>
          </a:xfrm>
          <a:prstGeom prst="rect">
            <a:avLst/>
          </a:prstGeom>
        </p:spPr>
      </p:pic>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5F14ED2F-6533-7512-A36C-0C282E1DC95A}"/>
                  </a:ext>
                </a:extLst>
              </p14:cNvPr>
              <p14:cNvContentPartPr/>
              <p14:nvPr/>
            </p14:nvContentPartPr>
            <p14:xfrm>
              <a:off x="6339903" y="4585115"/>
              <a:ext cx="88920" cy="58680"/>
            </p14:xfrm>
          </p:contentPart>
        </mc:Choice>
        <mc:Fallback>
          <p:pic>
            <p:nvPicPr>
              <p:cNvPr id="14" name="Ink 13">
                <a:extLst>
                  <a:ext uri="{FF2B5EF4-FFF2-40B4-BE49-F238E27FC236}">
                    <a16:creationId xmlns:a16="http://schemas.microsoft.com/office/drawing/2014/main" id="{5F14ED2F-6533-7512-A36C-0C282E1DC95A}"/>
                  </a:ext>
                </a:extLst>
              </p:cNvPr>
              <p:cNvPicPr/>
              <p:nvPr/>
            </p:nvPicPr>
            <p:blipFill>
              <a:blip r:embed="rId4"/>
              <a:stretch>
                <a:fillRect/>
              </a:stretch>
            </p:blipFill>
            <p:spPr>
              <a:xfrm>
                <a:off x="6333783" y="4578995"/>
                <a:ext cx="101160" cy="70920"/>
              </a:xfrm>
              <a:prstGeom prst="rect">
                <a:avLst/>
              </a:prstGeom>
            </p:spPr>
          </p:pic>
        </mc:Fallback>
      </mc:AlternateContent>
    </p:spTree>
    <p:extLst>
      <p:ext uri="{BB962C8B-B14F-4D97-AF65-F5344CB8AC3E}">
        <p14:creationId xmlns:p14="http://schemas.microsoft.com/office/powerpoint/2010/main" val="4003471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References.</a:t>
            </a:r>
            <a:endParaRPr/>
          </a:p>
        </p:txBody>
      </p:sp>
      <p:sp>
        <p:nvSpPr>
          <p:cNvPr id="193" name="Google Shape;193;p1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81000" algn="just" rtl="0">
              <a:spcBef>
                <a:spcPts val="0"/>
              </a:spcBef>
              <a:spcAft>
                <a:spcPts val="0"/>
              </a:spcAft>
              <a:buSzPts val="2400"/>
              <a:buFont typeface="Times New Roman"/>
              <a:buChar char="□"/>
            </a:pPr>
            <a:r>
              <a:rPr lang="en-US" sz="2400" b="1">
                <a:latin typeface="Times New Roman"/>
                <a:ea typeface="Times New Roman"/>
                <a:cs typeface="Times New Roman"/>
                <a:sym typeface="Times New Roman"/>
              </a:rPr>
              <a:t>"Smart Grid: Technology and Applications"</a:t>
            </a:r>
            <a:r>
              <a:rPr lang="en-US" sz="2400">
                <a:latin typeface="Times New Roman"/>
                <a:ea typeface="Times New Roman"/>
                <a:cs typeface="Times New Roman"/>
                <a:sym typeface="Times New Roman"/>
              </a:rPr>
              <a:t> by Janaka Ekanayake, Nick Jenkins, and Kithsiri L. Weerasinghe</a:t>
            </a:r>
            <a:endParaRPr sz="2400" b="1">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b="1">
                <a:latin typeface="Times New Roman"/>
                <a:ea typeface="Times New Roman"/>
                <a:cs typeface="Times New Roman"/>
                <a:sym typeface="Times New Roman"/>
              </a:rPr>
              <a:t>"Renewable and Efficient Electric Power Systems"</a:t>
            </a:r>
            <a:r>
              <a:rPr lang="en-US" sz="2400">
                <a:latin typeface="Times New Roman"/>
                <a:ea typeface="Times New Roman"/>
                <a:cs typeface="Times New Roman"/>
                <a:sym typeface="Times New Roman"/>
              </a:rPr>
              <a:t> by Gilbert M. Masters</a:t>
            </a:r>
            <a:endParaRPr sz="240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  </a:t>
            </a:r>
            <a:r>
              <a:rPr lang="en-US" sz="2400" b="1">
                <a:latin typeface="Times New Roman"/>
                <a:ea typeface="Times New Roman"/>
                <a:cs typeface="Times New Roman"/>
                <a:sym typeface="Times New Roman"/>
              </a:rPr>
              <a:t>"Blockchain Technology for Smart Grids: A New Paradigm"</a:t>
            </a:r>
            <a:r>
              <a:rPr lang="en-US" sz="2400">
                <a:latin typeface="Times New Roman"/>
                <a:ea typeface="Times New Roman"/>
                <a:cs typeface="Times New Roman"/>
                <a:sym typeface="Times New Roman"/>
              </a:rPr>
              <a:t> by Michael M. C. S. De Souza</a:t>
            </a:r>
            <a:endParaRPr sz="240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b="1">
                <a:latin typeface="Times New Roman"/>
                <a:ea typeface="Times New Roman"/>
                <a:cs typeface="Times New Roman"/>
                <a:sym typeface="Times New Roman"/>
              </a:rPr>
              <a:t>"A Review of Smart Grid Technology and its Applications"</a:t>
            </a:r>
            <a:r>
              <a:rPr lang="en-US" sz="2400">
                <a:latin typeface="Times New Roman"/>
                <a:ea typeface="Times New Roman"/>
                <a:cs typeface="Times New Roman"/>
                <a:sym typeface="Times New Roman"/>
              </a:rPr>
              <a:t> - </a:t>
            </a:r>
            <a:r>
              <a:rPr lang="en-US" sz="2400" i="1">
                <a:latin typeface="Times New Roman"/>
                <a:ea typeface="Times New Roman"/>
                <a:cs typeface="Times New Roman"/>
                <a:sym typeface="Times New Roman"/>
              </a:rPr>
              <a:t>IEEE Transactions on Smart Grid</a:t>
            </a:r>
            <a:endParaRPr sz="240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b="1">
                <a:latin typeface="Times New Roman"/>
                <a:ea typeface="Times New Roman"/>
                <a:cs typeface="Times New Roman"/>
                <a:sym typeface="Times New Roman"/>
              </a:rPr>
              <a:t>"Blockchain-Based Smart Contracts for Energy Trading: A Review"</a:t>
            </a:r>
            <a:r>
              <a:rPr lang="en-US" sz="2400">
                <a:latin typeface="Times New Roman"/>
                <a:ea typeface="Times New Roman"/>
                <a:cs typeface="Times New Roman"/>
                <a:sym typeface="Times New Roman"/>
              </a:rPr>
              <a:t> - </a:t>
            </a:r>
            <a:r>
              <a:rPr lang="en-US" sz="2400" i="1">
                <a:latin typeface="Times New Roman"/>
                <a:ea typeface="Times New Roman"/>
                <a:cs typeface="Times New Roman"/>
                <a:sym typeface="Times New Roman"/>
              </a:rPr>
              <a:t>Renewable and Sustainable Energy Reviews</a:t>
            </a:r>
            <a:endParaRPr sz="2400" i="1">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endParaRPr sz="2400">
              <a:latin typeface="Times New Roman"/>
              <a:ea typeface="Times New Roman"/>
              <a:cs typeface="Times New Roman"/>
              <a:sym typeface="Times New Roman"/>
            </a:endParaRPr>
          </a:p>
        </p:txBody>
      </p:sp>
      <p:sp>
        <p:nvSpPr>
          <p:cNvPr id="194" name="Google Shape;194;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Zeroth Review</a:t>
            </a:r>
            <a:endParaRPr/>
          </a:p>
        </p:txBody>
      </p:sp>
      <p:sp>
        <p:nvSpPr>
          <p:cNvPr id="195" name="Google Shape;195;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96" name="Google Shape;196;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endParaRPr/>
          </a:p>
        </p:txBody>
      </p:sp>
      <p:sp>
        <p:nvSpPr>
          <p:cNvPr id="202" name="Google Shape;202;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203" name="Google Shape;203;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33</a:t>
            </a:fld>
            <a:endParaRPr/>
          </a:p>
        </p:txBody>
      </p:sp>
      <p:sp>
        <p:nvSpPr>
          <p:cNvPr id="204" name="Google Shape;204;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Zeroth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Abstract</a:t>
            </a:r>
            <a:endParaRPr sz="2800"/>
          </a:p>
        </p:txBody>
      </p:sp>
      <p:sp>
        <p:nvSpPr>
          <p:cNvPr id="121" name="Google Shape;121;p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469900" algn="l" rtl="0">
              <a:spcBef>
                <a:spcPts val="0"/>
              </a:spcBef>
              <a:spcAft>
                <a:spcPts val="0"/>
              </a:spcAft>
              <a:buClr>
                <a:srgbClr val="CC0000"/>
              </a:buClr>
              <a:buSzPts val="2400"/>
              <a:buChar char="□"/>
            </a:pPr>
            <a:r>
              <a:rPr lang="en-US" sz="2400">
                <a:latin typeface="Times New Roman"/>
                <a:ea typeface="Times New Roman"/>
                <a:cs typeface="Times New Roman"/>
                <a:sym typeface="Times New Roman"/>
              </a:rPr>
              <a:t>The Sustainable and Cost-effective Smart Grid Management System aims to revolutionize energy management by integrating advanced technologies to enhance efficiency and sustainability while minimizing costs. This system leverages real-time monitoring through low-cost sensors, incorporates renewable energy sources, and utilizes blockchain technology for peer-to-peer energy trading. By implementing automated demand response and dynamic pricing strategies, it optimizes energy distribution and consumption. The approach not only reduces operational expenses and energy waste but also empowers consumers with actionable insights to make informed decisions. Ultimately, the system seeks to establish a resilient, environmentally friendly grid that adapts to evolving energy needs and promotes long-term sustainability.</a:t>
            </a:r>
            <a:br>
              <a:rPr lang="en-US" sz="2800" b="0" i="0" u="none" strike="noStrike" cap="none">
                <a:solidFill>
                  <a:srgbClr val="000000"/>
                </a:solidFill>
                <a:latin typeface="Verdana"/>
                <a:ea typeface="Verdana"/>
                <a:cs typeface="Verdana"/>
                <a:sym typeface="Verdana"/>
              </a:rPr>
            </a:br>
            <a:endParaRPr sz="28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Zeroth Review</a:t>
            </a:r>
            <a:endParaRPr/>
          </a:p>
        </p:txBody>
      </p:sp>
      <p:sp>
        <p:nvSpPr>
          <p:cNvPr id="123" name="Google Shape;12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 Introduction and Overview of the Project.</a:t>
            </a:r>
            <a:endParaRPr/>
          </a:p>
        </p:txBody>
      </p:sp>
      <p:sp>
        <p:nvSpPr>
          <p:cNvPr id="130" name="Google Shape;130;p5"/>
          <p:cNvSpPr txBox="1">
            <a:spLocks noGrp="1"/>
          </p:cNvSpPr>
          <p:nvPr>
            <p:ph type="body" idx="1"/>
          </p:nvPr>
        </p:nvSpPr>
        <p:spPr>
          <a:xfrm>
            <a:off x="207300" y="1752600"/>
            <a:ext cx="11799600" cy="4267200"/>
          </a:xfrm>
          <a:prstGeom prst="rect">
            <a:avLst/>
          </a:prstGeom>
          <a:noFill/>
          <a:ln>
            <a:noFill/>
          </a:ln>
        </p:spPr>
        <p:txBody>
          <a:bodyPr spcFirstLastPara="1" wrap="square" lIns="91425" tIns="45700" rIns="91425" bIns="45700" anchor="t" anchorCtr="0">
            <a:noAutofit/>
          </a:bodyPr>
          <a:lstStyle/>
          <a:p>
            <a:pPr marL="469900" lvl="0" indent="-495300" algn="l" rtl="0">
              <a:lnSpc>
                <a:spcPct val="115000"/>
              </a:lnSpc>
              <a:spcBef>
                <a:spcPts val="1200"/>
              </a:spcBef>
              <a:spcAft>
                <a:spcPts val="0"/>
              </a:spcAft>
              <a:buSzPts val="2200"/>
              <a:buFont typeface="Times New Roman"/>
              <a:buChar char="□"/>
            </a:pPr>
            <a:r>
              <a:rPr lang="en-US" sz="2200">
                <a:latin typeface="Times New Roman"/>
                <a:ea typeface="Times New Roman"/>
                <a:cs typeface="Times New Roman"/>
                <a:sym typeface="Times New Roman"/>
              </a:rPr>
              <a:t>The transition towards a sustainable energy future is the development of smart grid management systems that balance efficiency, cost-effectiveness, and environmental impact. Traditional grid systems often face challenges such as high operational costs, energy waste, and limited integration of renewable sources. To address these issues,  an innovative approach that combines advanced technologies and cost-efficient solutions to optimize grid performance is proposed.</a:t>
            </a:r>
            <a:endParaRPr sz="2200">
              <a:latin typeface="Times New Roman"/>
              <a:ea typeface="Times New Roman"/>
              <a:cs typeface="Times New Roman"/>
              <a:sym typeface="Times New Roman"/>
            </a:endParaRPr>
          </a:p>
          <a:p>
            <a:pPr marL="469900" lvl="0" indent="-495300" algn="l" rtl="0">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It utilizes low-cost sensors for real-time monitoring of energy usage and grid conditions, ensuring accurate data collection and analysis. Renewable energy sources, such as solar panels, are incorporated to reduce reliance on fossil fuels and lower operational costs. Blockchain technology facilitates peer-to-peer energy trading, allowing consumers to buy and sell energy directly, thus enhancing grid efficiency. Automated demand response and dynamic pricing strategies further optimize energy distribution and consumption.</a:t>
            </a:r>
            <a:endParaRPr sz="2200">
              <a:latin typeface="Times New Roman"/>
              <a:ea typeface="Times New Roman"/>
              <a:cs typeface="Times New Roman"/>
              <a:sym typeface="Times New Roman"/>
            </a:endParaRPr>
          </a:p>
          <a:p>
            <a:pPr marL="469900" lvl="0" indent="0" algn="just" rtl="0">
              <a:spcBef>
                <a:spcPts val="1200"/>
              </a:spcBef>
              <a:spcAft>
                <a:spcPts val="0"/>
              </a:spcAft>
              <a:buNone/>
            </a:pPr>
            <a:endParaRPr sz="2000"/>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Zeroth Review</a:t>
            </a:r>
            <a:endParaRPr/>
          </a:p>
        </p:txBody>
      </p:sp>
      <p:sp>
        <p:nvSpPr>
          <p:cNvPr id="132" name="Google Shape;132;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BE24-8446-A73C-B973-544E6942F804}"/>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55918F19-DD56-DAAE-3BC7-1380FF2A8367}"/>
              </a:ext>
            </a:extLst>
          </p:cNvPr>
          <p:cNvPicPr>
            <a:picLocks noChangeAspect="1"/>
          </p:cNvPicPr>
          <p:nvPr/>
        </p:nvPicPr>
        <p:blipFill>
          <a:blip r:embed="rId3"/>
          <a:stretch>
            <a:fillRect/>
          </a:stretch>
        </p:blipFill>
        <p:spPr>
          <a:xfrm>
            <a:off x="284480" y="136525"/>
            <a:ext cx="11684000" cy="6108700"/>
          </a:xfrm>
          <a:prstGeom prst="rect">
            <a:avLst/>
          </a:prstGeom>
        </p:spPr>
      </p:pic>
      <p:sp>
        <p:nvSpPr>
          <p:cNvPr id="3" name="Text Placeholder 2">
            <a:extLst>
              <a:ext uri="{FF2B5EF4-FFF2-40B4-BE49-F238E27FC236}">
                <a16:creationId xmlns:a16="http://schemas.microsoft.com/office/drawing/2014/main" id="{E3ED00E1-5279-CCFD-A448-91F87093CCDA}"/>
              </a:ext>
            </a:extLst>
          </p:cNvPr>
          <p:cNvSpPr>
            <a:spLocks noGrp="1"/>
          </p:cNvSpPr>
          <p:nvPr>
            <p:ph type="body" idx="1"/>
          </p:nvPr>
        </p:nvSpPr>
        <p:spPr>
          <a:xfrm>
            <a:off x="223520" y="1432560"/>
            <a:ext cx="11684000" cy="4587240"/>
          </a:xfrm>
        </p:spPr>
        <p:txBody>
          <a:bodyPr/>
          <a:lstStyle/>
          <a:p>
            <a:endParaRPr lang="en-IN" dirty="0"/>
          </a:p>
          <a:p>
            <a:pPr marL="114300" indent="0">
              <a:buNone/>
            </a:pPr>
            <a:endParaRPr lang="en-IN" dirty="0"/>
          </a:p>
        </p:txBody>
      </p:sp>
      <p:sp>
        <p:nvSpPr>
          <p:cNvPr id="4" name="Slide Number Placeholder 3">
            <a:extLst>
              <a:ext uri="{FF2B5EF4-FFF2-40B4-BE49-F238E27FC236}">
                <a16:creationId xmlns:a16="http://schemas.microsoft.com/office/drawing/2014/main" id="{80C06449-F8FD-EEAB-D6A7-BC482F9432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581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f59a5c24f0_0_93"/>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Literature Survey</a:t>
            </a:r>
            <a:endParaRPr sz="3200" b="1">
              <a:solidFill>
                <a:srgbClr val="FF0000"/>
              </a:solidFill>
            </a:endParaRPr>
          </a:p>
        </p:txBody>
      </p:sp>
      <p:sp>
        <p:nvSpPr>
          <p:cNvPr id="142" name="Google Shape;142;g2f59a5c24f0_0_93"/>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43" name="Google Shape;143;g2f59a5c24f0_0_9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graphicFrame>
        <p:nvGraphicFramePr>
          <p:cNvPr id="144" name="Google Shape;144;g2f59a5c24f0_0_93"/>
          <p:cNvGraphicFramePr/>
          <p:nvPr/>
        </p:nvGraphicFramePr>
        <p:xfrm>
          <a:off x="174132" y="1856075"/>
          <a:ext cx="11843635" cy="4333331"/>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901825">
                  <a:extLst>
                    <a:ext uri="{9D8B030D-6E8A-4147-A177-3AD203B41FA5}">
                      <a16:colId xmlns:a16="http://schemas.microsoft.com/office/drawing/2014/main" val="20001"/>
                    </a:ext>
                  </a:extLst>
                </a:gridCol>
                <a:gridCol w="2981325">
                  <a:extLst>
                    <a:ext uri="{9D8B030D-6E8A-4147-A177-3AD203B41FA5}">
                      <a16:colId xmlns:a16="http://schemas.microsoft.com/office/drawing/2014/main" val="20002"/>
                    </a:ext>
                  </a:extLst>
                </a:gridCol>
                <a:gridCol w="2949575">
                  <a:extLst>
                    <a:ext uri="{9D8B030D-6E8A-4147-A177-3AD203B41FA5}">
                      <a16:colId xmlns:a16="http://schemas.microsoft.com/office/drawing/2014/main" val="20003"/>
                    </a:ext>
                  </a:extLst>
                </a:gridCol>
                <a:gridCol w="1378280">
                  <a:extLst>
                    <a:ext uri="{9D8B030D-6E8A-4147-A177-3AD203B41FA5}">
                      <a16:colId xmlns:a16="http://schemas.microsoft.com/office/drawing/2014/main" val="20004"/>
                    </a:ext>
                  </a:extLst>
                </a:gridCol>
                <a:gridCol w="1413430">
                  <a:extLst>
                    <a:ext uri="{9D8B030D-6E8A-4147-A177-3AD203B41FA5}">
                      <a16:colId xmlns:a16="http://schemas.microsoft.com/office/drawing/2014/main" val="20005"/>
                    </a:ext>
                  </a:extLst>
                </a:gridCol>
              </a:tblGrid>
              <a:tr h="622329">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dirty="0" err="1"/>
                        <a:t>S.No</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Author Name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Paper 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Description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dirty="0"/>
                        <a:t>Journal</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Volume/</a:t>
                      </a:r>
                      <a:endParaRPr sz="1800" u="none" strike="noStrike" cap="none"/>
                    </a:p>
                    <a:p>
                      <a:pPr marL="0" marR="0" lvl="0" indent="0" algn="l" rtl="0">
                        <a:lnSpc>
                          <a:spcPct val="100000"/>
                        </a:lnSpc>
                        <a:spcBef>
                          <a:spcPts val="0"/>
                        </a:spcBef>
                        <a:spcAft>
                          <a:spcPts val="0"/>
                        </a:spcAft>
                        <a:buClr>
                          <a:srgbClr val="000000"/>
                        </a:buClr>
                        <a:buSzPts val="1800"/>
                        <a:buFont typeface="Verdana"/>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689162">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dirty="0"/>
                        <a:t>3</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Carlo </a:t>
                      </a:r>
                      <a:r>
                        <a:rPr lang="en-US" sz="1800" u="none" strike="noStrike" cap="none" dirty="0" err="1">
                          <a:solidFill>
                            <a:schemeClr val="dk1"/>
                          </a:solidFill>
                          <a:latin typeface="Times New Roman"/>
                          <a:ea typeface="Times New Roman"/>
                          <a:cs typeface="Times New Roman"/>
                          <a:sym typeface="Times New Roman"/>
                        </a:rPr>
                        <a:t>Cecati</a:t>
                      </a:r>
                      <a:endParaRPr sz="180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Verdana"/>
                        <a:buNone/>
                      </a:pPr>
                      <a:endParaRPr sz="1800" u="none" strike="noStrike" cap="none"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Verdana"/>
                        <a:buNone/>
                        <a:tabLst/>
                        <a:defRPr/>
                      </a:pPr>
                      <a:r>
                        <a:rPr lang="en-US" sz="1800" dirty="0">
                          <a:latin typeface="Times New Roman" panose="02020603050405020304" pitchFamily="18" charset="0"/>
                          <a:cs typeface="Times New Roman" panose="02020603050405020304" pitchFamily="18" charset="0"/>
                        </a:rPr>
                        <a:t>Combined Operations of Renewable Energy Systems and Responsive Demand in a Smart Grid</a:t>
                      </a:r>
                      <a:endParaRPr lang="en-US" sz="18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1800"/>
                        <a:buFont typeface="Verdana"/>
                        <a:buNone/>
                      </a:pPr>
                      <a:endParaRPr sz="180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Verdana"/>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dirty="0">
                          <a:latin typeface="Times New Roman" panose="02020603050405020304" pitchFamily="18" charset="0"/>
                          <a:cs typeface="Times New Roman" panose="02020603050405020304" pitchFamily="18" charset="0"/>
                        </a:rPr>
                        <a:t>This paper discusses an energy management system (EMS) aimed at optimizing smart grid operations by integrating renewable energy sources </a:t>
                      </a:r>
                      <a:r>
                        <a:rPr lang="en-US" sz="1800" u="none" strike="noStrike" cap="none" dirty="0">
                          <a:solidFill>
                            <a:schemeClr val="dk1"/>
                          </a:solidFill>
                          <a:latin typeface="Times New Roman"/>
                          <a:ea typeface="Times New Roman"/>
                          <a:cs typeface="Times New Roman"/>
                          <a:sym typeface="Times New Roman"/>
                        </a:rPr>
                        <a:t>.</a:t>
                      </a:r>
                      <a:endParaRPr sz="1800" u="none" strike="noStrike" cap="none"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Verdana"/>
                        <a:buNone/>
                        <a:tabLst/>
                        <a:defRPr/>
                      </a:pPr>
                      <a:r>
                        <a:rPr lang="en-IN" sz="1800" dirty="0">
                          <a:latin typeface="Times New Roman" panose="02020603050405020304" pitchFamily="18" charset="0"/>
                          <a:cs typeface="Times New Roman" panose="02020603050405020304" pitchFamily="18" charset="0"/>
                        </a:rPr>
                        <a:t>IEEE Transactions on Sustainable Energy</a:t>
                      </a:r>
                      <a:endParaRPr lang="en-IN" sz="18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1800"/>
                        <a:buFont typeface="Verdana"/>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2011</a:t>
                      </a:r>
                      <a:endParaRPr sz="1800" u="none" strike="noStrike" cap="none" dirty="0"/>
                    </a:p>
                  </a:txBody>
                  <a:tcPr marL="91450" marR="91450" marT="45725" marB="45725"/>
                </a:tc>
                <a:extLst>
                  <a:ext uri="{0D108BD9-81ED-4DB2-BD59-A6C34878D82A}">
                    <a16:rowId xmlns:a16="http://schemas.microsoft.com/office/drawing/2014/main" val="10001"/>
                  </a:ext>
                </a:extLst>
              </a:tr>
              <a:tr h="1955871">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dirty="0"/>
                        <a:t>4</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IN" sz="1800" u="none" strike="noStrike" cap="none" dirty="0" err="1">
                          <a:solidFill>
                            <a:schemeClr val="dk1"/>
                          </a:solidFill>
                          <a:latin typeface="Times New Roman"/>
                          <a:ea typeface="Times New Roman"/>
                          <a:cs typeface="Times New Roman"/>
                          <a:sym typeface="Times New Roman"/>
                        </a:rPr>
                        <a:t>Jighuan</a:t>
                      </a:r>
                      <a:r>
                        <a:rPr lang="en-IN" sz="1800" u="none" strike="noStrike" cap="none" dirty="0">
                          <a:solidFill>
                            <a:schemeClr val="dk1"/>
                          </a:solidFill>
                          <a:latin typeface="Times New Roman"/>
                          <a:ea typeface="Times New Roman"/>
                          <a:cs typeface="Times New Roman"/>
                          <a:sym typeface="Times New Roman"/>
                        </a:rPr>
                        <a:t> Ma</a:t>
                      </a:r>
                      <a:endParaRPr sz="180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Verdana"/>
                        <a:buNone/>
                      </a:pPr>
                      <a:endParaRPr sz="1800" u="none" strike="noStrike" cap="none"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Verdana"/>
                        <a:buNone/>
                        <a:tabLst/>
                        <a:defRPr/>
                      </a:pPr>
                      <a:r>
                        <a:rPr lang="en-US" sz="1800" dirty="0">
                          <a:latin typeface="Times New Roman" panose="02020603050405020304" pitchFamily="18" charset="0"/>
                          <a:cs typeface="Times New Roman" panose="02020603050405020304" pitchFamily="18" charset="0"/>
                        </a:rPr>
                        <a:t>Residential Load Scheduling in Smart Grid: A Cost Efficiency Perspective</a:t>
                      </a:r>
                      <a:endParaRPr lang="en-US" sz="18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1800"/>
                        <a:buFont typeface="Verdana"/>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dirty="0">
                          <a:latin typeface="Times New Roman" panose="02020603050405020304" pitchFamily="18" charset="0"/>
                          <a:cs typeface="Times New Roman" panose="02020603050405020304" pitchFamily="18" charset="0"/>
                        </a:rPr>
                        <a:t>This paper introduces a cost-efficient load scheduling algorithm for residential users in smart grids, focusing on optimizing energy usage </a:t>
                      </a:r>
                      <a:r>
                        <a:rPr lang="en-US" sz="18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18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Verdana"/>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IEEE Transactions on Smart Grid</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2015</a:t>
                      </a:r>
                      <a:endParaRPr sz="1800" u="none" strike="noStrike" cap="none" dirty="0"/>
                    </a:p>
                  </a:txBody>
                  <a:tcPr marL="91450" marR="91450" marT="45725" marB="45725"/>
                </a:tc>
                <a:extLst>
                  <a:ext uri="{0D108BD9-81ED-4DB2-BD59-A6C34878D82A}">
                    <a16:rowId xmlns:a16="http://schemas.microsoft.com/office/drawing/2014/main" val="10002"/>
                  </a:ext>
                </a:extLst>
              </a:tr>
            </a:tbl>
          </a:graphicData>
        </a:graphic>
      </p:graphicFrame>
      <p:pic>
        <p:nvPicPr>
          <p:cNvPr id="2" name="Picture 1">
            <a:extLst>
              <a:ext uri="{FF2B5EF4-FFF2-40B4-BE49-F238E27FC236}">
                <a16:creationId xmlns:a16="http://schemas.microsoft.com/office/drawing/2014/main" id="{B591056C-B566-CF2B-C5D9-D8757746BAD4}"/>
              </a:ext>
            </a:extLst>
          </p:cNvPr>
          <p:cNvPicPr>
            <a:picLocks noChangeAspect="1"/>
          </p:cNvPicPr>
          <p:nvPr/>
        </p:nvPicPr>
        <p:blipFill>
          <a:blip r:embed="rId3"/>
          <a:stretch>
            <a:fillRect/>
          </a:stretch>
        </p:blipFill>
        <p:spPr>
          <a:xfrm>
            <a:off x="-52" y="17105"/>
            <a:ext cx="12192001" cy="6704520"/>
          </a:xfrm>
          <a:prstGeom prst="rect">
            <a:avLst/>
          </a:prstGeom>
        </p:spPr>
      </p:pic>
    </p:spTree>
    <p:extLst>
      <p:ext uri="{BB962C8B-B14F-4D97-AF65-F5344CB8AC3E}">
        <p14:creationId xmlns:p14="http://schemas.microsoft.com/office/powerpoint/2010/main" val="135998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2800"/>
              <a:t>Existing Sytem</a:t>
            </a:r>
            <a:endParaRPr/>
          </a:p>
        </p:txBody>
      </p:sp>
      <p:sp>
        <p:nvSpPr>
          <p:cNvPr id="148" name="Google Shape;148;p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508000" algn="just" rtl="0">
              <a:lnSpc>
                <a:spcPct val="115000"/>
              </a:lnSpc>
              <a:spcBef>
                <a:spcPts val="1200"/>
              </a:spcBef>
              <a:spcAft>
                <a:spcPts val="0"/>
              </a:spcAft>
              <a:buSzPts val="2400"/>
              <a:buFont typeface="Times New Roman"/>
              <a:buChar char="□"/>
            </a:pPr>
            <a:r>
              <a:rPr lang="en-US" sz="2400" b="1" dirty="0">
                <a:latin typeface="Times New Roman"/>
                <a:ea typeface="Times New Roman"/>
                <a:cs typeface="Times New Roman"/>
                <a:sym typeface="Times New Roman"/>
              </a:rPr>
              <a:t>1.Traditional Grid Infrastructure:</a:t>
            </a:r>
            <a:r>
              <a:rPr lang="en-US" sz="2400" dirty="0">
                <a:latin typeface="Times New Roman"/>
                <a:ea typeface="Times New Roman"/>
                <a:cs typeface="Times New Roman"/>
                <a:sym typeface="Times New Roman"/>
              </a:rPr>
              <a:t> Many existing grids rely on legacy systems         with centralized control, which are often outdated and lack the capabilities for real-time monitoring and automation.</a:t>
            </a:r>
            <a:endParaRPr sz="2400" dirty="0">
              <a:latin typeface="Times New Roman"/>
              <a:ea typeface="Times New Roman"/>
              <a:cs typeface="Times New Roman"/>
              <a:sym typeface="Times New Roman"/>
            </a:endParaRPr>
          </a:p>
          <a:p>
            <a:pPr marL="469900" lvl="0" indent="-508000" algn="just" rtl="0">
              <a:lnSpc>
                <a:spcPct val="115000"/>
              </a:lnSpc>
              <a:spcBef>
                <a:spcPts val="0"/>
              </a:spcBef>
              <a:spcAft>
                <a:spcPts val="0"/>
              </a:spcAft>
              <a:buSzPts val="2400"/>
              <a:buFont typeface="Times New Roman"/>
              <a:buChar char="□"/>
            </a:pPr>
            <a:r>
              <a:rPr lang="en-US" sz="2400" b="1" dirty="0">
                <a:latin typeface="Times New Roman"/>
                <a:ea typeface="Times New Roman"/>
                <a:cs typeface="Times New Roman"/>
                <a:sym typeface="Times New Roman"/>
              </a:rPr>
              <a:t>2.Renewable Energy Integration</a:t>
            </a:r>
            <a:r>
              <a:rPr lang="en-US" sz="2400" dirty="0">
                <a:latin typeface="Times New Roman"/>
                <a:ea typeface="Times New Roman"/>
                <a:cs typeface="Times New Roman"/>
                <a:sym typeface="Times New Roman"/>
              </a:rPr>
              <a:t> : Some grids incorporate renewable energy sources like solar and wind to reduce reliance on fossil fuels and promote sustainability.</a:t>
            </a:r>
            <a:endParaRPr sz="2400" dirty="0">
              <a:latin typeface="Times New Roman"/>
              <a:ea typeface="Times New Roman"/>
              <a:cs typeface="Times New Roman"/>
              <a:sym typeface="Times New Roman"/>
            </a:endParaRPr>
          </a:p>
          <a:p>
            <a:pPr marL="469900" marR="0" lvl="0" indent="-508000" algn="just" rtl="0">
              <a:lnSpc>
                <a:spcPct val="100000"/>
              </a:lnSpc>
              <a:spcBef>
                <a:spcPts val="0"/>
              </a:spcBef>
              <a:spcAft>
                <a:spcPts val="0"/>
              </a:spcAft>
              <a:buSzPts val="2400"/>
              <a:buFont typeface="Times New Roman"/>
              <a:buChar char="□"/>
            </a:pPr>
            <a:r>
              <a:rPr lang="en-US" sz="2400" b="1" dirty="0">
                <a:latin typeface="Times New Roman"/>
                <a:ea typeface="Times New Roman"/>
                <a:cs typeface="Times New Roman"/>
                <a:sym typeface="Times New Roman"/>
              </a:rPr>
              <a:t>3.Consumer Engagement :</a:t>
            </a:r>
            <a:r>
              <a:rPr lang="en-US" sz="2400" dirty="0">
                <a:latin typeface="Times New Roman"/>
                <a:ea typeface="Times New Roman"/>
                <a:cs typeface="Times New Roman"/>
                <a:sym typeface="Times New Roman"/>
              </a:rPr>
              <a:t> Current systems provide limited interaction between consumers and the grid, typically offering basic usage data and static pricing.</a:t>
            </a:r>
            <a:endParaRPr sz="2400" dirty="0">
              <a:latin typeface="Times New Roman"/>
              <a:ea typeface="Times New Roman"/>
              <a:cs typeface="Times New Roman"/>
              <a:sym typeface="Times New Roman"/>
            </a:endParaRPr>
          </a:p>
          <a:p>
            <a:pPr marL="469900" marR="0" lvl="0" indent="0" algn="just" rtl="0">
              <a:lnSpc>
                <a:spcPct val="100000"/>
              </a:lnSpc>
              <a:spcBef>
                <a:spcPts val="0"/>
              </a:spcBef>
              <a:spcAft>
                <a:spcPts val="0"/>
              </a:spcAft>
              <a:buNone/>
            </a:pPr>
            <a:endParaRPr sz="2400" dirty="0">
              <a:solidFill>
                <a:srgbClr val="000000"/>
              </a:solidFill>
              <a:latin typeface="Times New Roman"/>
              <a:ea typeface="Times New Roman"/>
              <a:cs typeface="Times New Roman"/>
              <a:sym typeface="Times New Roman"/>
            </a:endParaRPr>
          </a:p>
        </p:txBody>
      </p:sp>
      <p:sp>
        <p:nvSpPr>
          <p:cNvPr id="149" name="Google Shape;149;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Zeroth Review</a:t>
            </a:r>
            <a:endParaRPr/>
          </a:p>
        </p:txBody>
      </p:sp>
      <p:sp>
        <p:nvSpPr>
          <p:cNvPr id="150" name="Google Shape;150;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51" name="Google Shape;151;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3" name="TextBox 2">
            <a:extLst>
              <a:ext uri="{FF2B5EF4-FFF2-40B4-BE49-F238E27FC236}">
                <a16:creationId xmlns:a16="http://schemas.microsoft.com/office/drawing/2014/main" id="{3CB730F8-D79F-9A90-6EE4-6DD860A0E221}"/>
              </a:ext>
            </a:extLst>
          </p:cNvPr>
          <p:cNvSpPr txBox="1"/>
          <p:nvPr/>
        </p:nvSpPr>
        <p:spPr>
          <a:xfrm>
            <a:off x="3048000" y="3275112"/>
            <a:ext cx="6096000" cy="307777"/>
          </a:xfrm>
          <a:prstGeom prst="rect">
            <a:avLst/>
          </a:prstGeom>
          <a:noFill/>
        </p:spPr>
        <p:txBody>
          <a:bodyPr wrap="square">
            <a:spAutoFit/>
          </a:bodyPr>
          <a:lstStyle/>
          <a:p>
            <a:r>
              <a:rPr lang="en-IN" b="1" dirty="0"/>
              <a:t>Linear Programming</a:t>
            </a:r>
            <a:r>
              <a:rPr lang="en-IN" dirty="0"/>
              <a:t> (Optimization):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Drawback of Existing System</a:t>
            </a:r>
            <a:endParaRPr/>
          </a:p>
        </p:txBody>
      </p:sp>
      <p:sp>
        <p:nvSpPr>
          <p:cNvPr id="157" name="Google Shape;157;p8"/>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1200"/>
              </a:spcBef>
              <a:spcAft>
                <a:spcPts val="0"/>
              </a:spcAft>
              <a:buSzPts val="2400"/>
              <a:buFont typeface="Times New Roman"/>
              <a:buChar char="□"/>
            </a:pPr>
            <a:r>
              <a:rPr lang="en-US" sz="2400" b="1">
                <a:latin typeface="Times New Roman"/>
                <a:ea typeface="Times New Roman"/>
                <a:cs typeface="Times New Roman"/>
                <a:sym typeface="Times New Roman"/>
              </a:rPr>
              <a:t>High Operational Costs :</a:t>
            </a:r>
            <a:r>
              <a:rPr lang="en-US" sz="2400">
                <a:latin typeface="Times New Roman"/>
                <a:ea typeface="Times New Roman"/>
                <a:cs typeface="Times New Roman"/>
                <a:sym typeface="Times New Roman"/>
              </a:rPr>
              <a:t> Legacy infrastructure requires expensive maintenance and frequent upgrades, increasing overall operational costs.</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b="1">
                <a:latin typeface="Times New Roman"/>
                <a:ea typeface="Times New Roman"/>
                <a:cs typeface="Times New Roman"/>
                <a:sym typeface="Times New Roman"/>
              </a:rPr>
              <a:t>Limited Integration of Renewable:</a:t>
            </a:r>
            <a:r>
              <a:rPr lang="en-US" sz="2400">
                <a:latin typeface="Times New Roman"/>
                <a:ea typeface="Times New Roman"/>
                <a:cs typeface="Times New Roman"/>
                <a:sym typeface="Times New Roman"/>
              </a:rPr>
              <a:t> Renewable energy sources like solar and wind are variable and can cause inconsistencies in energy supply</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b="1">
                <a:latin typeface="Times New Roman"/>
                <a:ea typeface="Times New Roman"/>
                <a:cs typeface="Times New Roman"/>
                <a:sym typeface="Times New Roman"/>
              </a:rPr>
              <a:t>Insufficient Real-time Monitoring and Control:</a:t>
            </a:r>
            <a:r>
              <a:rPr lang="en-US" sz="2400">
                <a:latin typeface="Times New Roman"/>
                <a:ea typeface="Times New Roman"/>
                <a:cs typeface="Times New Roman"/>
                <a:sym typeface="Times New Roman"/>
              </a:rPr>
              <a:t> Many systems do not provide real-time data on energy usage and grid conditions, leading to slower response and decision-making.</a:t>
            </a:r>
            <a:endParaRPr sz="2400">
              <a:latin typeface="Times New Roman"/>
              <a:ea typeface="Times New Roman"/>
              <a:cs typeface="Times New Roman"/>
              <a:sym typeface="Times New Roman"/>
            </a:endParaRPr>
          </a:p>
          <a:p>
            <a:pPr marL="469900" lvl="0" indent="-279400" algn="l" rtl="0">
              <a:spcBef>
                <a:spcPts val="200"/>
              </a:spcBef>
              <a:spcAft>
                <a:spcPts val="0"/>
              </a:spcAft>
              <a:buSzPts val="3000"/>
              <a:buNone/>
            </a:pPr>
            <a:endParaRPr sz="2400">
              <a:latin typeface="Times New Roman"/>
              <a:ea typeface="Times New Roman"/>
              <a:cs typeface="Times New Roman"/>
              <a:sym typeface="Times New Roman"/>
            </a:endParaRPr>
          </a:p>
        </p:txBody>
      </p:sp>
      <p:sp>
        <p:nvSpPr>
          <p:cNvPr id="158" name="Google Shape;158;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Zeroth Review</a:t>
            </a:r>
            <a:endParaRPr/>
          </a:p>
        </p:txBody>
      </p:sp>
      <p:sp>
        <p:nvSpPr>
          <p:cNvPr id="159" name="Google Shape;159;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60" name="Google Shape;160;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TotalTime>
  <Words>1780</Words>
  <Application>Microsoft Office PowerPoint</Application>
  <PresentationFormat>Widescreen</PresentationFormat>
  <Paragraphs>245</Paragraphs>
  <Slides>33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Noto Sans Symbols</vt:lpstr>
      <vt:lpstr>Times New Roman</vt:lpstr>
      <vt:lpstr>Verdana</vt:lpstr>
      <vt:lpstr>Profile</vt:lpstr>
      <vt:lpstr>PowerPoint Presentation</vt:lpstr>
      <vt:lpstr>Problem Statement and Motivation</vt:lpstr>
      <vt:lpstr>Objectives</vt:lpstr>
      <vt:lpstr>Abstract</vt:lpstr>
      <vt:lpstr> Introduction and Overview of the Project.</vt:lpstr>
      <vt:lpstr>PowerPoint Presentation</vt:lpstr>
      <vt:lpstr>Literature Survey</vt:lpstr>
      <vt:lpstr>Existing Sytem</vt:lpstr>
      <vt:lpstr>Drawback of Existing System</vt:lpstr>
      <vt:lpstr>Proposed System</vt:lpstr>
      <vt:lpstr>System Architecture</vt:lpstr>
      <vt:lpstr>List of modules</vt:lpstr>
      <vt:lpstr>Load forecasting module</vt:lpstr>
      <vt:lpstr>DATA FLOW DIAGRAM</vt:lpstr>
      <vt:lpstr>Energy supply optimization module</vt:lpstr>
      <vt:lpstr>Grid stability and security module</vt:lpstr>
      <vt:lpstr>DATA FLOW DIAGRAM</vt:lpstr>
      <vt:lpstr>COST OPTIMIZATION MODULE</vt:lpstr>
      <vt:lpstr>Algorithm</vt:lpstr>
      <vt:lpstr>Algorithm</vt:lpstr>
      <vt:lpstr>Algorithm</vt:lpstr>
      <vt:lpstr>Algorithm</vt:lpstr>
      <vt:lpstr>Algorithm</vt:lpstr>
      <vt:lpstr>Algorithm</vt:lpstr>
      <vt:lpstr>Equation</vt:lpstr>
      <vt:lpstr>Equation</vt:lpstr>
      <vt:lpstr>OUTPUT:</vt:lpstr>
      <vt:lpstr>OUTPUT:</vt:lpstr>
      <vt:lpstr>  </vt:lpstr>
      <vt:lpstr> </vt:lpstr>
      <vt:lpstr>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DURAI MURUGAN N</dc:creator>
  <cp:lastModifiedBy>manickamvaishu@gmail.com</cp:lastModifiedBy>
  <cp:revision>4</cp:revision>
  <dcterms:created xsi:type="dcterms:W3CDTF">2023-08-03T04:32:00Z</dcterms:created>
  <dcterms:modified xsi:type="dcterms:W3CDTF">2024-11-23T06:36:21Z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1033-12.2.0.17119</vt:lpwstr>
  </property>
</Properties>
</file>